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61" r:id="rId4"/>
    <p:sldId id="263" r:id="rId5"/>
    <p:sldId id="268" r:id="rId6"/>
    <p:sldId id="269" r:id="rId7"/>
    <p:sldId id="270" r:id="rId8"/>
    <p:sldId id="271" r:id="rId9"/>
    <p:sldId id="272" r:id="rId10"/>
    <p:sldId id="273" r:id="rId11"/>
    <p:sldId id="274" r:id="rId12"/>
    <p:sldId id="280" r:id="rId13"/>
    <p:sldId id="275" r:id="rId14"/>
    <p:sldId id="264" r:id="rId15"/>
    <p:sldId id="276" r:id="rId16"/>
    <p:sldId id="278" r:id="rId17"/>
    <p:sldId id="281" r:id="rId18"/>
    <p:sldId id="277" r:id="rId19"/>
    <p:sldId id="297" r:id="rId20"/>
    <p:sldId id="296" r:id="rId21"/>
    <p:sldId id="293" r:id="rId22"/>
    <p:sldId id="294" r:id="rId23"/>
    <p:sldId id="295" r:id="rId24"/>
    <p:sldId id="265" r:id="rId25"/>
    <p:sldId id="259" r:id="rId26"/>
    <p:sldId id="279" r:id="rId27"/>
    <p:sldId id="284" r:id="rId28"/>
    <p:sldId id="285" r:id="rId29"/>
    <p:sldId id="286" r:id="rId30"/>
    <p:sldId id="289" r:id="rId31"/>
    <p:sldId id="287" r:id="rId32"/>
    <p:sldId id="258" r:id="rId33"/>
    <p:sldId id="266" r:id="rId34"/>
    <p:sldId id="291" r:id="rId35"/>
    <p:sldId id="290" r:id="rId36"/>
    <p:sldId id="282" r:id="rId37"/>
    <p:sldId id="283" r:id="rId38"/>
    <p:sldId id="292"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7406" autoAdjust="0"/>
  </p:normalViewPr>
  <p:slideViewPr>
    <p:cSldViewPr>
      <p:cViewPr varScale="1">
        <p:scale>
          <a:sx n="88" d="100"/>
          <a:sy n="88" d="100"/>
        </p:scale>
        <p:origin x="1458"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AA9DF3-BC2E-403A-AF78-6E2667D6E453}"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6CD7EF74-1C59-42EE-B03B-116DBA311129}">
      <dgm:prSet phldrT="[Text]" custT="1"/>
      <dgm:spPr/>
      <dgm:t>
        <a:bodyPr/>
        <a:lstStyle/>
        <a:p>
          <a:r>
            <a:rPr lang="en-US" sz="1400" b="1" dirty="0">
              <a:latin typeface="Century Gothic" panose="020B0502020202020204" pitchFamily="34" charset="0"/>
            </a:rPr>
            <a:t>Venue</a:t>
          </a:r>
          <a:r>
            <a:rPr lang="en-US" sz="1200" b="1" dirty="0">
              <a:latin typeface="Century Gothic" panose="020B0502020202020204" pitchFamily="34" charset="0"/>
            </a:rPr>
            <a:t> I</a:t>
          </a:r>
        </a:p>
      </dgm:t>
    </dgm:pt>
    <dgm:pt modelId="{6915A2D6-32C7-442B-95E9-0629A45C3763}" type="parTrans" cxnId="{048B5006-EC52-4A49-8059-D20E185FA05C}">
      <dgm:prSet/>
      <dgm:spPr/>
      <dgm:t>
        <a:bodyPr/>
        <a:lstStyle/>
        <a:p>
          <a:endParaRPr lang="en-US" sz="1200">
            <a:latin typeface="Century Gothic" panose="020B0502020202020204" pitchFamily="34" charset="0"/>
          </a:endParaRPr>
        </a:p>
      </dgm:t>
    </dgm:pt>
    <dgm:pt modelId="{0F918FC9-5128-4CBE-8D47-AB0EEB311B7F}" type="sibTrans" cxnId="{048B5006-EC52-4A49-8059-D20E185FA05C}">
      <dgm:prSet/>
      <dgm:spPr/>
      <dgm:t>
        <a:bodyPr/>
        <a:lstStyle/>
        <a:p>
          <a:endParaRPr lang="en-US" sz="1200">
            <a:latin typeface="Century Gothic" panose="020B0502020202020204" pitchFamily="34" charset="0"/>
          </a:endParaRPr>
        </a:p>
      </dgm:t>
    </dgm:pt>
    <dgm:pt modelId="{53339D2A-97AA-445E-9438-4BA02B5EF178}">
      <dgm:prSet phldrT="[Text]" custT="1"/>
      <dgm:spPr/>
      <dgm:t>
        <a:bodyPr/>
        <a:lstStyle/>
        <a:p>
          <a:r>
            <a:rPr lang="en-US" sz="1200" b="0" dirty="0">
              <a:latin typeface="Century Gothic" panose="020B0502020202020204" pitchFamily="34" charset="0"/>
            </a:rPr>
            <a:t>Date   : 18</a:t>
          </a:r>
          <a:r>
            <a:rPr lang="en-US" sz="1200" b="0" baseline="30000" dirty="0">
              <a:latin typeface="Century Gothic" panose="020B0502020202020204" pitchFamily="34" charset="0"/>
            </a:rPr>
            <a:t>th</a:t>
          </a:r>
          <a:r>
            <a:rPr lang="en-US" sz="1200" b="0" dirty="0">
              <a:latin typeface="Century Gothic" panose="020B0502020202020204" pitchFamily="34" charset="0"/>
            </a:rPr>
            <a:t> &amp; 19</a:t>
          </a:r>
          <a:r>
            <a:rPr lang="en-US" sz="1200" b="0" baseline="30000" dirty="0">
              <a:latin typeface="Century Gothic" panose="020B0502020202020204" pitchFamily="34" charset="0"/>
            </a:rPr>
            <a:t>th</a:t>
          </a:r>
          <a:r>
            <a:rPr lang="en-US" sz="1200" b="0" dirty="0">
              <a:latin typeface="Century Gothic" panose="020B0502020202020204" pitchFamily="34" charset="0"/>
            </a:rPr>
            <a:t> June 2018</a:t>
          </a:r>
        </a:p>
      </dgm:t>
    </dgm:pt>
    <dgm:pt modelId="{F3797D65-CBD9-4AAB-A53F-EFE4AA7681D7}" type="parTrans" cxnId="{A20E6E8C-B797-45B9-872B-EC471EEA7719}">
      <dgm:prSet/>
      <dgm:spPr/>
      <dgm:t>
        <a:bodyPr/>
        <a:lstStyle/>
        <a:p>
          <a:endParaRPr lang="en-US" sz="1200">
            <a:latin typeface="Century Gothic" panose="020B0502020202020204" pitchFamily="34" charset="0"/>
          </a:endParaRPr>
        </a:p>
      </dgm:t>
    </dgm:pt>
    <dgm:pt modelId="{902DBD75-E62B-4DC0-AAF7-C8F2A10ED2E3}" type="sibTrans" cxnId="{A20E6E8C-B797-45B9-872B-EC471EEA7719}">
      <dgm:prSet/>
      <dgm:spPr/>
      <dgm:t>
        <a:bodyPr/>
        <a:lstStyle/>
        <a:p>
          <a:endParaRPr lang="en-US" sz="1200">
            <a:latin typeface="Century Gothic" panose="020B0502020202020204" pitchFamily="34" charset="0"/>
          </a:endParaRPr>
        </a:p>
      </dgm:t>
    </dgm:pt>
    <dgm:pt modelId="{17E4331E-86EB-4E2C-8843-0E8D14AAE6CA}">
      <dgm:prSet phldrT="[Text]" custT="1"/>
      <dgm:spPr/>
      <dgm:t>
        <a:bodyPr/>
        <a:lstStyle/>
        <a:p>
          <a:r>
            <a:rPr lang="en-US" sz="1400" b="1" dirty="0">
              <a:latin typeface="Century Gothic" panose="020B0502020202020204" pitchFamily="34" charset="0"/>
            </a:rPr>
            <a:t>Venue II</a:t>
          </a:r>
        </a:p>
      </dgm:t>
    </dgm:pt>
    <dgm:pt modelId="{C399A47E-A368-4A52-A45F-561D64210DAD}" type="parTrans" cxnId="{2398478B-DC2C-4FD5-8E7D-7AD905C72DB6}">
      <dgm:prSet/>
      <dgm:spPr/>
      <dgm:t>
        <a:bodyPr/>
        <a:lstStyle/>
        <a:p>
          <a:endParaRPr lang="en-US" sz="1200">
            <a:latin typeface="Century Gothic" panose="020B0502020202020204" pitchFamily="34" charset="0"/>
          </a:endParaRPr>
        </a:p>
      </dgm:t>
    </dgm:pt>
    <dgm:pt modelId="{ADEA726F-1814-4C27-91BE-77DFEED4A9B3}" type="sibTrans" cxnId="{2398478B-DC2C-4FD5-8E7D-7AD905C72DB6}">
      <dgm:prSet/>
      <dgm:spPr/>
      <dgm:t>
        <a:bodyPr/>
        <a:lstStyle/>
        <a:p>
          <a:endParaRPr lang="en-US" sz="1200">
            <a:latin typeface="Century Gothic" panose="020B0502020202020204" pitchFamily="34" charset="0"/>
          </a:endParaRPr>
        </a:p>
      </dgm:t>
    </dgm:pt>
    <dgm:pt modelId="{0FAA19C2-3BF7-4F57-A40E-26DE79AF2C33}">
      <dgm:prSet phldrT="[Text]" custT="1"/>
      <dgm:spPr/>
      <dgm:t>
        <a:bodyPr/>
        <a:lstStyle/>
        <a:p>
          <a:r>
            <a:rPr lang="en-US" sz="1200" b="0">
              <a:latin typeface="Century Gothic" panose="020B0502020202020204" pitchFamily="34" charset="0"/>
            </a:rPr>
            <a:t>Date   : 21</a:t>
          </a:r>
          <a:r>
            <a:rPr lang="en-US" sz="1200" b="0" baseline="30000">
              <a:latin typeface="Century Gothic" panose="020B0502020202020204" pitchFamily="34" charset="0"/>
            </a:rPr>
            <a:t>st</a:t>
          </a:r>
          <a:r>
            <a:rPr lang="en-US" sz="1200" b="0">
              <a:latin typeface="Century Gothic" panose="020B0502020202020204" pitchFamily="34" charset="0"/>
            </a:rPr>
            <a:t> &amp; 22</a:t>
          </a:r>
          <a:r>
            <a:rPr lang="en-US" sz="1200" b="0" baseline="30000">
              <a:latin typeface="Century Gothic" panose="020B0502020202020204" pitchFamily="34" charset="0"/>
            </a:rPr>
            <a:t>nd</a:t>
          </a:r>
          <a:r>
            <a:rPr lang="en-US" sz="1200" b="0">
              <a:latin typeface="Century Gothic" panose="020B0502020202020204" pitchFamily="34" charset="0"/>
            </a:rPr>
            <a:t> June 2018</a:t>
          </a:r>
        </a:p>
      </dgm:t>
    </dgm:pt>
    <dgm:pt modelId="{30E8D649-08CF-47E3-99C8-11FF05706C4E}" type="parTrans" cxnId="{F498241B-8770-4FEF-95DF-0006B026CE27}">
      <dgm:prSet/>
      <dgm:spPr/>
      <dgm:t>
        <a:bodyPr/>
        <a:lstStyle/>
        <a:p>
          <a:endParaRPr lang="en-US" sz="1200">
            <a:latin typeface="Century Gothic" panose="020B0502020202020204" pitchFamily="34" charset="0"/>
          </a:endParaRPr>
        </a:p>
      </dgm:t>
    </dgm:pt>
    <dgm:pt modelId="{CD2173CC-FBF7-4489-9403-81AB7B733CE6}" type="sibTrans" cxnId="{F498241B-8770-4FEF-95DF-0006B026CE27}">
      <dgm:prSet/>
      <dgm:spPr/>
      <dgm:t>
        <a:bodyPr/>
        <a:lstStyle/>
        <a:p>
          <a:endParaRPr lang="en-US" sz="1200">
            <a:latin typeface="Century Gothic" panose="020B0502020202020204" pitchFamily="34" charset="0"/>
          </a:endParaRPr>
        </a:p>
      </dgm:t>
    </dgm:pt>
    <dgm:pt modelId="{BE5B46E5-27BB-47B3-B302-0FF13181E43C}">
      <dgm:prSet custT="1"/>
      <dgm:spPr/>
      <dgm:t>
        <a:bodyPr/>
        <a:lstStyle/>
        <a:p>
          <a:r>
            <a:rPr lang="en-US" sz="1200" b="0" dirty="0">
              <a:latin typeface="Century Gothic" panose="020B0502020202020204" pitchFamily="34" charset="0"/>
            </a:rPr>
            <a:t>Venue: </a:t>
          </a:r>
          <a:r>
            <a:rPr lang="en-US" sz="1200" b="0" dirty="0" err="1">
              <a:latin typeface="Century Gothic" panose="020B0502020202020204" pitchFamily="34" charset="0"/>
            </a:rPr>
            <a:t>Bouganvilla</a:t>
          </a:r>
          <a:r>
            <a:rPr lang="en-US" sz="1200" b="0" dirty="0">
              <a:latin typeface="Century Gothic" panose="020B0502020202020204" pitchFamily="34" charset="0"/>
            </a:rPr>
            <a:t> Room 1, </a:t>
          </a:r>
          <a:r>
            <a:rPr lang="en-US" sz="1200" b="0" dirty="0" smtClean="0">
              <a:latin typeface="Century Gothic" panose="020B0502020202020204" pitchFamily="34" charset="0"/>
            </a:rPr>
            <a:t>	    Promenade </a:t>
          </a:r>
          <a:r>
            <a:rPr lang="en-US" sz="1200" b="0" dirty="0">
              <a:latin typeface="Century Gothic" panose="020B0502020202020204" pitchFamily="34" charset="0"/>
            </a:rPr>
            <a:t>Hotel, 	 </a:t>
          </a:r>
          <a:r>
            <a:rPr lang="en-US" sz="1200" b="0" dirty="0" smtClean="0">
              <a:latin typeface="Century Gothic" panose="020B0502020202020204" pitchFamily="34" charset="0"/>
            </a:rPr>
            <a:t>   	    Kota </a:t>
          </a:r>
          <a:r>
            <a:rPr lang="en-US" sz="1200" b="0" dirty="0" err="1">
              <a:latin typeface="Century Gothic" panose="020B0502020202020204" pitchFamily="34" charset="0"/>
            </a:rPr>
            <a:t>Kinabalu</a:t>
          </a:r>
          <a:r>
            <a:rPr lang="en-US" sz="1200" b="0" dirty="0">
              <a:latin typeface="Century Gothic" panose="020B0502020202020204" pitchFamily="34" charset="0"/>
            </a:rPr>
            <a:t>, Sabah</a:t>
          </a:r>
        </a:p>
      </dgm:t>
    </dgm:pt>
    <dgm:pt modelId="{5E8CA61B-A589-44F2-82A0-DB911EEB5774}" type="parTrans" cxnId="{D3D98DB2-205E-48BA-855E-04987FB54265}">
      <dgm:prSet/>
      <dgm:spPr/>
      <dgm:t>
        <a:bodyPr/>
        <a:lstStyle/>
        <a:p>
          <a:endParaRPr lang="en-US" sz="1200">
            <a:latin typeface="Century Gothic" panose="020B0502020202020204" pitchFamily="34" charset="0"/>
          </a:endParaRPr>
        </a:p>
      </dgm:t>
    </dgm:pt>
    <dgm:pt modelId="{77268FED-0A81-41FA-AF67-E36A8DAD374F}" type="sibTrans" cxnId="{D3D98DB2-205E-48BA-855E-04987FB54265}">
      <dgm:prSet/>
      <dgm:spPr/>
      <dgm:t>
        <a:bodyPr/>
        <a:lstStyle/>
        <a:p>
          <a:endParaRPr lang="en-US" sz="1200">
            <a:latin typeface="Century Gothic" panose="020B0502020202020204" pitchFamily="34" charset="0"/>
          </a:endParaRPr>
        </a:p>
      </dgm:t>
    </dgm:pt>
    <dgm:pt modelId="{200BCFAD-E009-44FA-BF47-9A308E085521}">
      <dgm:prSet custT="1"/>
      <dgm:spPr/>
      <dgm:t>
        <a:bodyPr/>
        <a:lstStyle/>
        <a:p>
          <a:r>
            <a:rPr lang="en-US" sz="1200" b="0">
              <a:latin typeface="Century Gothic" panose="020B0502020202020204" pitchFamily="34" charset="0"/>
            </a:rPr>
            <a:t>Time  : 8.00 am to 6.00 pm</a:t>
          </a:r>
        </a:p>
      </dgm:t>
    </dgm:pt>
    <dgm:pt modelId="{EDD15187-0C21-4C7E-9F39-FB5541BDEBAC}" type="parTrans" cxnId="{A04A3168-77CB-4C0F-8745-4694117BF90F}">
      <dgm:prSet/>
      <dgm:spPr/>
      <dgm:t>
        <a:bodyPr/>
        <a:lstStyle/>
        <a:p>
          <a:endParaRPr lang="en-US" sz="1200">
            <a:latin typeface="Century Gothic" panose="020B0502020202020204" pitchFamily="34" charset="0"/>
          </a:endParaRPr>
        </a:p>
      </dgm:t>
    </dgm:pt>
    <dgm:pt modelId="{46A78BFB-6771-42AD-83C1-83E12659C357}" type="sibTrans" cxnId="{A04A3168-77CB-4C0F-8745-4694117BF90F}">
      <dgm:prSet/>
      <dgm:spPr/>
      <dgm:t>
        <a:bodyPr/>
        <a:lstStyle/>
        <a:p>
          <a:endParaRPr lang="en-US" sz="1200">
            <a:latin typeface="Century Gothic" panose="020B0502020202020204" pitchFamily="34" charset="0"/>
          </a:endParaRPr>
        </a:p>
      </dgm:t>
    </dgm:pt>
    <dgm:pt modelId="{B6F16474-8BA0-48F8-8E94-044C7092FBBC}">
      <dgm:prSet custT="1"/>
      <dgm:spPr/>
      <dgm:t>
        <a:bodyPr/>
        <a:lstStyle/>
        <a:p>
          <a:r>
            <a:rPr lang="en-US" sz="1200" b="0" dirty="0">
              <a:latin typeface="Century Gothic" panose="020B0502020202020204" pitchFamily="34" charset="0"/>
            </a:rPr>
            <a:t>Venue: Sarawak Chamber 1, </a:t>
          </a:r>
          <a:r>
            <a:rPr lang="en-US" sz="1200" b="0" dirty="0" smtClean="0">
              <a:latin typeface="Century Gothic" panose="020B0502020202020204" pitchFamily="34" charset="0"/>
            </a:rPr>
            <a:t>	    Riverside </a:t>
          </a:r>
          <a:r>
            <a:rPr lang="en-US" sz="1200" b="0" dirty="0">
              <a:latin typeface="Century Gothic" panose="020B0502020202020204" pitchFamily="34" charset="0"/>
            </a:rPr>
            <a:t>Majestic, 	 </a:t>
          </a:r>
          <a:r>
            <a:rPr lang="en-US" sz="1200" b="0" dirty="0" smtClean="0">
              <a:latin typeface="Century Gothic" panose="020B0502020202020204" pitchFamily="34" charset="0"/>
            </a:rPr>
            <a:t>	    Kuching</a:t>
          </a:r>
          <a:r>
            <a:rPr lang="en-US" sz="1200" b="0" dirty="0">
              <a:latin typeface="Century Gothic" panose="020B0502020202020204" pitchFamily="34" charset="0"/>
            </a:rPr>
            <a:t>, Sarawak</a:t>
          </a:r>
        </a:p>
      </dgm:t>
    </dgm:pt>
    <dgm:pt modelId="{DCB1BDEC-F4DC-4A80-A168-2C861F06101C}" type="parTrans" cxnId="{0D3E4136-B338-4852-96D3-EDB2A7155A6F}">
      <dgm:prSet/>
      <dgm:spPr/>
      <dgm:t>
        <a:bodyPr/>
        <a:lstStyle/>
        <a:p>
          <a:endParaRPr lang="en-US" sz="1200">
            <a:latin typeface="Century Gothic" panose="020B0502020202020204" pitchFamily="34" charset="0"/>
          </a:endParaRPr>
        </a:p>
      </dgm:t>
    </dgm:pt>
    <dgm:pt modelId="{EFAF04C9-92E6-46F5-B15B-1D65364DAF88}" type="sibTrans" cxnId="{0D3E4136-B338-4852-96D3-EDB2A7155A6F}">
      <dgm:prSet/>
      <dgm:spPr/>
      <dgm:t>
        <a:bodyPr/>
        <a:lstStyle/>
        <a:p>
          <a:endParaRPr lang="en-US" sz="1200">
            <a:latin typeface="Century Gothic" panose="020B0502020202020204" pitchFamily="34" charset="0"/>
          </a:endParaRPr>
        </a:p>
      </dgm:t>
    </dgm:pt>
    <dgm:pt modelId="{071EB6D0-2F5C-4FB7-AF78-0D0D4002172B}">
      <dgm:prSet phldrT="[Text]" custT="1"/>
      <dgm:spPr/>
      <dgm:t>
        <a:bodyPr/>
        <a:lstStyle/>
        <a:p>
          <a:r>
            <a:rPr lang="en-US" sz="1200" b="0">
              <a:latin typeface="Century Gothic" panose="020B0502020202020204" pitchFamily="34" charset="0"/>
            </a:rPr>
            <a:t>Time  : 8.00 am to 6.00 pm</a:t>
          </a:r>
        </a:p>
      </dgm:t>
    </dgm:pt>
    <dgm:pt modelId="{0B8FFC5D-691C-4281-B418-F8C4B5FBA056}" type="parTrans" cxnId="{7B0B553C-1175-407F-A3D9-C592AAE0A4BE}">
      <dgm:prSet/>
      <dgm:spPr/>
      <dgm:t>
        <a:bodyPr/>
        <a:lstStyle/>
        <a:p>
          <a:endParaRPr lang="en-US" sz="1200">
            <a:latin typeface="Century Gothic" panose="020B0502020202020204" pitchFamily="34" charset="0"/>
          </a:endParaRPr>
        </a:p>
      </dgm:t>
    </dgm:pt>
    <dgm:pt modelId="{43C918E5-F2F8-4532-B8E5-61A0449917E7}" type="sibTrans" cxnId="{7B0B553C-1175-407F-A3D9-C592AAE0A4BE}">
      <dgm:prSet/>
      <dgm:spPr/>
      <dgm:t>
        <a:bodyPr/>
        <a:lstStyle/>
        <a:p>
          <a:endParaRPr lang="en-US" sz="1200">
            <a:latin typeface="Century Gothic" panose="020B0502020202020204" pitchFamily="34" charset="0"/>
          </a:endParaRPr>
        </a:p>
      </dgm:t>
    </dgm:pt>
    <dgm:pt modelId="{F9662136-5220-4129-9294-41A808AD6FF5}" type="pres">
      <dgm:prSet presAssocID="{6CAA9DF3-BC2E-403A-AF78-6E2667D6E453}" presName="Name0" presStyleCnt="0">
        <dgm:presLayoutVars>
          <dgm:dir/>
          <dgm:animLvl val="lvl"/>
          <dgm:resizeHandles/>
        </dgm:presLayoutVars>
      </dgm:prSet>
      <dgm:spPr/>
      <dgm:t>
        <a:bodyPr/>
        <a:lstStyle/>
        <a:p>
          <a:endParaRPr lang="en-US"/>
        </a:p>
      </dgm:t>
    </dgm:pt>
    <dgm:pt modelId="{6AA33C86-72D2-474F-BBFF-048CA0C5D125}" type="pres">
      <dgm:prSet presAssocID="{6CD7EF74-1C59-42EE-B03B-116DBA311129}" presName="linNode" presStyleCnt="0"/>
      <dgm:spPr/>
    </dgm:pt>
    <dgm:pt modelId="{F6142F5D-48C1-4818-AFA8-A21A86E97BF5}" type="pres">
      <dgm:prSet presAssocID="{6CD7EF74-1C59-42EE-B03B-116DBA311129}" presName="parentShp" presStyleLbl="node1" presStyleIdx="0" presStyleCnt="2" custScaleX="100521" custScaleY="59689" custLinFactNeighborX="-66" custLinFactNeighborY="-49">
        <dgm:presLayoutVars>
          <dgm:bulletEnabled val="1"/>
        </dgm:presLayoutVars>
      </dgm:prSet>
      <dgm:spPr>
        <a:prstGeom prst="rect">
          <a:avLst/>
        </a:prstGeom>
      </dgm:spPr>
      <dgm:t>
        <a:bodyPr/>
        <a:lstStyle/>
        <a:p>
          <a:endParaRPr lang="en-US"/>
        </a:p>
      </dgm:t>
    </dgm:pt>
    <dgm:pt modelId="{1E9CC976-2A2C-406C-A1A7-270F2E876F56}" type="pres">
      <dgm:prSet presAssocID="{6CD7EF74-1C59-42EE-B03B-116DBA311129}" presName="childShp" presStyleLbl="bgAccFollowNode1" presStyleIdx="0" presStyleCnt="2" custScaleX="136270" custScaleY="60157">
        <dgm:presLayoutVars>
          <dgm:bulletEnabled val="1"/>
        </dgm:presLayoutVars>
      </dgm:prSet>
      <dgm:spPr>
        <a:prstGeom prst="rect">
          <a:avLst/>
        </a:prstGeom>
      </dgm:spPr>
      <dgm:t>
        <a:bodyPr/>
        <a:lstStyle/>
        <a:p>
          <a:endParaRPr lang="en-US"/>
        </a:p>
      </dgm:t>
    </dgm:pt>
    <dgm:pt modelId="{77E61ECB-4B02-43EE-A169-0F410EB25733}" type="pres">
      <dgm:prSet presAssocID="{0F918FC9-5128-4CBE-8D47-AB0EEB311B7F}" presName="spacing" presStyleCnt="0"/>
      <dgm:spPr/>
    </dgm:pt>
    <dgm:pt modelId="{DB8078BC-4C01-4E13-B446-C660B3826CC9}" type="pres">
      <dgm:prSet presAssocID="{17E4331E-86EB-4E2C-8843-0E8D14AAE6CA}" presName="linNode" presStyleCnt="0"/>
      <dgm:spPr/>
    </dgm:pt>
    <dgm:pt modelId="{260AA298-FAB9-4C72-B6A0-D515BEF3A803}" type="pres">
      <dgm:prSet presAssocID="{17E4331E-86EB-4E2C-8843-0E8D14AAE6CA}" presName="parentShp" presStyleLbl="node1" presStyleIdx="1" presStyleCnt="2" custScaleY="57532">
        <dgm:presLayoutVars>
          <dgm:bulletEnabled val="1"/>
        </dgm:presLayoutVars>
      </dgm:prSet>
      <dgm:spPr>
        <a:prstGeom prst="rect">
          <a:avLst/>
        </a:prstGeom>
      </dgm:spPr>
      <dgm:t>
        <a:bodyPr/>
        <a:lstStyle/>
        <a:p>
          <a:endParaRPr lang="en-US"/>
        </a:p>
      </dgm:t>
    </dgm:pt>
    <dgm:pt modelId="{463DD76C-CDD4-47C8-BF4C-903F8FD8A3A9}" type="pres">
      <dgm:prSet presAssocID="{17E4331E-86EB-4E2C-8843-0E8D14AAE6CA}" presName="childShp" presStyleLbl="bgAccFollowNode1" presStyleIdx="1" presStyleCnt="2" custScaleX="133930" custScaleY="57708">
        <dgm:presLayoutVars>
          <dgm:bulletEnabled val="1"/>
        </dgm:presLayoutVars>
      </dgm:prSet>
      <dgm:spPr>
        <a:prstGeom prst="rect">
          <a:avLst/>
        </a:prstGeom>
      </dgm:spPr>
      <dgm:t>
        <a:bodyPr/>
        <a:lstStyle/>
        <a:p>
          <a:endParaRPr lang="en-US"/>
        </a:p>
      </dgm:t>
    </dgm:pt>
  </dgm:ptLst>
  <dgm:cxnLst>
    <dgm:cxn modelId="{4061B565-192F-48B6-94DE-FE3CD248B2DF}" type="presOf" srcId="{0FAA19C2-3BF7-4F57-A40E-26DE79AF2C33}" destId="{463DD76C-CDD4-47C8-BF4C-903F8FD8A3A9}" srcOrd="0" destOrd="0" presId="urn:microsoft.com/office/officeart/2005/8/layout/vList6"/>
    <dgm:cxn modelId="{754068F9-12D2-4C81-96AD-F416EDFEFF41}" type="presOf" srcId="{53339D2A-97AA-445E-9438-4BA02B5EF178}" destId="{1E9CC976-2A2C-406C-A1A7-270F2E876F56}" srcOrd="0" destOrd="0" presId="urn:microsoft.com/office/officeart/2005/8/layout/vList6"/>
    <dgm:cxn modelId="{0C44A11A-6ADA-4A24-A9AF-A92DD458252E}" type="presOf" srcId="{17E4331E-86EB-4E2C-8843-0E8D14AAE6CA}" destId="{260AA298-FAB9-4C72-B6A0-D515BEF3A803}" srcOrd="0" destOrd="0" presId="urn:microsoft.com/office/officeart/2005/8/layout/vList6"/>
    <dgm:cxn modelId="{94309BEC-7B2C-43CF-B033-BC86709CA62F}" type="presOf" srcId="{B6F16474-8BA0-48F8-8E94-044C7092FBBC}" destId="{463DD76C-CDD4-47C8-BF4C-903F8FD8A3A9}" srcOrd="0" destOrd="2" presId="urn:microsoft.com/office/officeart/2005/8/layout/vList6"/>
    <dgm:cxn modelId="{A04A3168-77CB-4C0F-8745-4694117BF90F}" srcId="{17E4331E-86EB-4E2C-8843-0E8D14AAE6CA}" destId="{200BCFAD-E009-44FA-BF47-9A308E085521}" srcOrd="1" destOrd="0" parTransId="{EDD15187-0C21-4C7E-9F39-FB5541BDEBAC}" sibTransId="{46A78BFB-6771-42AD-83C1-83E12659C357}"/>
    <dgm:cxn modelId="{D24BC771-1DAF-4AD9-A31E-AA7978163D55}" type="presOf" srcId="{BE5B46E5-27BB-47B3-B302-0FF13181E43C}" destId="{1E9CC976-2A2C-406C-A1A7-270F2E876F56}" srcOrd="0" destOrd="2" presId="urn:microsoft.com/office/officeart/2005/8/layout/vList6"/>
    <dgm:cxn modelId="{A20E6E8C-B797-45B9-872B-EC471EEA7719}" srcId="{6CD7EF74-1C59-42EE-B03B-116DBA311129}" destId="{53339D2A-97AA-445E-9438-4BA02B5EF178}" srcOrd="0" destOrd="0" parTransId="{F3797D65-CBD9-4AAB-A53F-EFE4AA7681D7}" sibTransId="{902DBD75-E62B-4DC0-AAF7-C8F2A10ED2E3}"/>
    <dgm:cxn modelId="{290A8812-2B85-4653-87EE-44CDA002268F}" type="presOf" srcId="{071EB6D0-2F5C-4FB7-AF78-0D0D4002172B}" destId="{1E9CC976-2A2C-406C-A1A7-270F2E876F56}" srcOrd="0" destOrd="1" presId="urn:microsoft.com/office/officeart/2005/8/layout/vList6"/>
    <dgm:cxn modelId="{D3D98DB2-205E-48BA-855E-04987FB54265}" srcId="{6CD7EF74-1C59-42EE-B03B-116DBA311129}" destId="{BE5B46E5-27BB-47B3-B302-0FF13181E43C}" srcOrd="2" destOrd="0" parTransId="{5E8CA61B-A589-44F2-82A0-DB911EEB5774}" sibTransId="{77268FED-0A81-41FA-AF67-E36A8DAD374F}"/>
    <dgm:cxn modelId="{2398478B-DC2C-4FD5-8E7D-7AD905C72DB6}" srcId="{6CAA9DF3-BC2E-403A-AF78-6E2667D6E453}" destId="{17E4331E-86EB-4E2C-8843-0E8D14AAE6CA}" srcOrd="1" destOrd="0" parTransId="{C399A47E-A368-4A52-A45F-561D64210DAD}" sibTransId="{ADEA726F-1814-4C27-91BE-77DFEED4A9B3}"/>
    <dgm:cxn modelId="{7B0B553C-1175-407F-A3D9-C592AAE0A4BE}" srcId="{6CD7EF74-1C59-42EE-B03B-116DBA311129}" destId="{071EB6D0-2F5C-4FB7-AF78-0D0D4002172B}" srcOrd="1" destOrd="0" parTransId="{0B8FFC5D-691C-4281-B418-F8C4B5FBA056}" sibTransId="{43C918E5-F2F8-4532-B8E5-61A0449917E7}"/>
    <dgm:cxn modelId="{0D3E4136-B338-4852-96D3-EDB2A7155A6F}" srcId="{17E4331E-86EB-4E2C-8843-0E8D14AAE6CA}" destId="{B6F16474-8BA0-48F8-8E94-044C7092FBBC}" srcOrd="2" destOrd="0" parTransId="{DCB1BDEC-F4DC-4A80-A168-2C861F06101C}" sibTransId="{EFAF04C9-92E6-46F5-B15B-1D65364DAF88}"/>
    <dgm:cxn modelId="{048B5006-EC52-4A49-8059-D20E185FA05C}" srcId="{6CAA9DF3-BC2E-403A-AF78-6E2667D6E453}" destId="{6CD7EF74-1C59-42EE-B03B-116DBA311129}" srcOrd="0" destOrd="0" parTransId="{6915A2D6-32C7-442B-95E9-0629A45C3763}" sibTransId="{0F918FC9-5128-4CBE-8D47-AB0EEB311B7F}"/>
    <dgm:cxn modelId="{F498241B-8770-4FEF-95DF-0006B026CE27}" srcId="{17E4331E-86EB-4E2C-8843-0E8D14AAE6CA}" destId="{0FAA19C2-3BF7-4F57-A40E-26DE79AF2C33}" srcOrd="0" destOrd="0" parTransId="{30E8D649-08CF-47E3-99C8-11FF05706C4E}" sibTransId="{CD2173CC-FBF7-4489-9403-81AB7B733CE6}"/>
    <dgm:cxn modelId="{287317C6-A27F-4BC7-B416-FE09203DEAD7}" type="presOf" srcId="{6CAA9DF3-BC2E-403A-AF78-6E2667D6E453}" destId="{F9662136-5220-4129-9294-41A808AD6FF5}" srcOrd="0" destOrd="0" presId="urn:microsoft.com/office/officeart/2005/8/layout/vList6"/>
    <dgm:cxn modelId="{672358FD-740B-43FD-B4E7-052C57F47A14}" type="presOf" srcId="{200BCFAD-E009-44FA-BF47-9A308E085521}" destId="{463DD76C-CDD4-47C8-BF4C-903F8FD8A3A9}" srcOrd="0" destOrd="1" presId="urn:microsoft.com/office/officeart/2005/8/layout/vList6"/>
    <dgm:cxn modelId="{0E7860CF-522E-4319-BD6A-18A42CA4250D}" type="presOf" srcId="{6CD7EF74-1C59-42EE-B03B-116DBA311129}" destId="{F6142F5D-48C1-4818-AFA8-A21A86E97BF5}" srcOrd="0" destOrd="0" presId="urn:microsoft.com/office/officeart/2005/8/layout/vList6"/>
    <dgm:cxn modelId="{5C7A7B7D-388D-4388-8BE9-74FAB40C6D40}" type="presParOf" srcId="{F9662136-5220-4129-9294-41A808AD6FF5}" destId="{6AA33C86-72D2-474F-BBFF-048CA0C5D125}" srcOrd="0" destOrd="0" presId="urn:microsoft.com/office/officeart/2005/8/layout/vList6"/>
    <dgm:cxn modelId="{A96898E9-19EA-434D-A151-C6028C46DB50}" type="presParOf" srcId="{6AA33C86-72D2-474F-BBFF-048CA0C5D125}" destId="{F6142F5D-48C1-4818-AFA8-A21A86E97BF5}" srcOrd="0" destOrd="0" presId="urn:microsoft.com/office/officeart/2005/8/layout/vList6"/>
    <dgm:cxn modelId="{3B3F7E11-1CF9-4C5B-BAF2-FB80DFC73048}" type="presParOf" srcId="{6AA33C86-72D2-474F-BBFF-048CA0C5D125}" destId="{1E9CC976-2A2C-406C-A1A7-270F2E876F56}" srcOrd="1" destOrd="0" presId="urn:microsoft.com/office/officeart/2005/8/layout/vList6"/>
    <dgm:cxn modelId="{04B31B18-2E03-4CAB-B8F4-A3218616340E}" type="presParOf" srcId="{F9662136-5220-4129-9294-41A808AD6FF5}" destId="{77E61ECB-4B02-43EE-A169-0F410EB25733}" srcOrd="1" destOrd="0" presId="urn:microsoft.com/office/officeart/2005/8/layout/vList6"/>
    <dgm:cxn modelId="{368C3491-7A2F-4B8E-9F36-62C24972B2E5}" type="presParOf" srcId="{F9662136-5220-4129-9294-41A808AD6FF5}" destId="{DB8078BC-4C01-4E13-B446-C660B3826CC9}" srcOrd="2" destOrd="0" presId="urn:microsoft.com/office/officeart/2005/8/layout/vList6"/>
    <dgm:cxn modelId="{BE9D8BE4-DE4C-4149-B864-5FD8D770609C}" type="presParOf" srcId="{DB8078BC-4C01-4E13-B446-C660B3826CC9}" destId="{260AA298-FAB9-4C72-B6A0-D515BEF3A803}" srcOrd="0" destOrd="0" presId="urn:microsoft.com/office/officeart/2005/8/layout/vList6"/>
    <dgm:cxn modelId="{8B0F9F0A-3AFF-4A5D-B0DC-D88B27B21B66}" type="presParOf" srcId="{DB8078BC-4C01-4E13-B446-C660B3826CC9}" destId="{463DD76C-CDD4-47C8-BF4C-903F8FD8A3A9}"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4E8EAE-2C66-4E27-9B38-F8FF78638F34}" type="datetimeFigureOut">
              <a:rPr lang="en-US" smtClean="0"/>
              <a:t>4/11/2018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3DA597-7689-441D-9C30-4987661D1D78}" type="slidenum">
              <a:rPr lang="en-US" smtClean="0"/>
              <a:t>‹#›</a:t>
            </a:fld>
            <a:endParaRPr lang="en-US"/>
          </a:p>
        </p:txBody>
      </p:sp>
    </p:spTree>
    <p:extLst>
      <p:ext uri="{BB962C8B-B14F-4D97-AF65-F5344CB8AC3E}">
        <p14:creationId xmlns:p14="http://schemas.microsoft.com/office/powerpoint/2010/main" val="1520890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3DA597-7689-441D-9C30-4987661D1D78}" type="slidenum">
              <a:rPr lang="en-US" smtClean="0"/>
              <a:t>26</a:t>
            </a:fld>
            <a:endParaRPr lang="en-US"/>
          </a:p>
        </p:txBody>
      </p:sp>
    </p:spTree>
    <p:extLst>
      <p:ext uri="{BB962C8B-B14F-4D97-AF65-F5344CB8AC3E}">
        <p14:creationId xmlns:p14="http://schemas.microsoft.com/office/powerpoint/2010/main" val="1247710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3DA597-7689-441D-9C30-4987661D1D78}" type="slidenum">
              <a:rPr lang="en-US" smtClean="0"/>
              <a:t>27</a:t>
            </a:fld>
            <a:endParaRPr lang="en-US"/>
          </a:p>
        </p:txBody>
      </p:sp>
    </p:spTree>
    <p:extLst>
      <p:ext uri="{BB962C8B-B14F-4D97-AF65-F5344CB8AC3E}">
        <p14:creationId xmlns:p14="http://schemas.microsoft.com/office/powerpoint/2010/main" val="1247710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3DA597-7689-441D-9C30-4987661D1D78}" type="slidenum">
              <a:rPr lang="en-US" smtClean="0"/>
              <a:t>28</a:t>
            </a:fld>
            <a:endParaRPr lang="en-US"/>
          </a:p>
        </p:txBody>
      </p:sp>
    </p:spTree>
    <p:extLst>
      <p:ext uri="{BB962C8B-B14F-4D97-AF65-F5344CB8AC3E}">
        <p14:creationId xmlns:p14="http://schemas.microsoft.com/office/powerpoint/2010/main" val="1247710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3DA597-7689-441D-9C30-4987661D1D78}" type="slidenum">
              <a:rPr lang="en-US" smtClean="0"/>
              <a:t>29</a:t>
            </a:fld>
            <a:endParaRPr lang="en-US"/>
          </a:p>
        </p:txBody>
      </p:sp>
    </p:spTree>
    <p:extLst>
      <p:ext uri="{BB962C8B-B14F-4D97-AF65-F5344CB8AC3E}">
        <p14:creationId xmlns:p14="http://schemas.microsoft.com/office/powerpoint/2010/main" val="1247710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3DA597-7689-441D-9C30-4987661D1D78}" type="slidenum">
              <a:rPr lang="en-US" smtClean="0"/>
              <a:t>30</a:t>
            </a:fld>
            <a:endParaRPr lang="en-US"/>
          </a:p>
        </p:txBody>
      </p:sp>
    </p:spTree>
    <p:extLst>
      <p:ext uri="{BB962C8B-B14F-4D97-AF65-F5344CB8AC3E}">
        <p14:creationId xmlns:p14="http://schemas.microsoft.com/office/powerpoint/2010/main" val="791715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6FD4DA-60E8-41E8-B4D4-CB86F6E72E36}" type="datetimeFigureOut">
              <a:rPr lang="en-US" smtClean="0"/>
              <a:t>4/11/2018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4FAC8-64B0-42E2-A73F-217D7694CB8D}" type="slidenum">
              <a:rPr lang="en-US" smtClean="0"/>
              <a:t>‹#›</a:t>
            </a:fld>
            <a:endParaRPr lang="en-US"/>
          </a:p>
        </p:txBody>
      </p:sp>
    </p:spTree>
    <p:extLst>
      <p:ext uri="{BB962C8B-B14F-4D97-AF65-F5344CB8AC3E}">
        <p14:creationId xmlns:p14="http://schemas.microsoft.com/office/powerpoint/2010/main" val="222612097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6FD4DA-60E8-41E8-B4D4-CB86F6E72E36}" type="datetimeFigureOut">
              <a:rPr lang="en-US" smtClean="0"/>
              <a:t>4/11/2018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4FAC8-64B0-42E2-A73F-217D7694CB8D}" type="slidenum">
              <a:rPr lang="en-US" smtClean="0"/>
              <a:t>‹#›</a:t>
            </a:fld>
            <a:endParaRPr lang="en-US"/>
          </a:p>
        </p:txBody>
      </p:sp>
    </p:spTree>
    <p:extLst>
      <p:ext uri="{BB962C8B-B14F-4D97-AF65-F5344CB8AC3E}">
        <p14:creationId xmlns:p14="http://schemas.microsoft.com/office/powerpoint/2010/main" val="3498974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6FD4DA-60E8-41E8-B4D4-CB86F6E72E36}" type="datetimeFigureOut">
              <a:rPr lang="en-US" smtClean="0"/>
              <a:t>4/11/2018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4FAC8-64B0-42E2-A73F-217D7694CB8D}" type="slidenum">
              <a:rPr lang="en-US" smtClean="0"/>
              <a:t>‹#›</a:t>
            </a:fld>
            <a:endParaRPr lang="en-US"/>
          </a:p>
        </p:txBody>
      </p:sp>
    </p:spTree>
    <p:extLst>
      <p:ext uri="{BB962C8B-B14F-4D97-AF65-F5344CB8AC3E}">
        <p14:creationId xmlns:p14="http://schemas.microsoft.com/office/powerpoint/2010/main" val="1261218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6FD4DA-60E8-41E8-B4D4-CB86F6E72E36}" type="datetimeFigureOut">
              <a:rPr lang="en-US" smtClean="0"/>
              <a:t>4/11/2018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4FAC8-64B0-42E2-A73F-217D7694CB8D}" type="slidenum">
              <a:rPr lang="en-US" smtClean="0"/>
              <a:t>‹#›</a:t>
            </a:fld>
            <a:endParaRPr lang="en-US"/>
          </a:p>
        </p:txBody>
      </p:sp>
    </p:spTree>
    <p:extLst>
      <p:ext uri="{BB962C8B-B14F-4D97-AF65-F5344CB8AC3E}">
        <p14:creationId xmlns:p14="http://schemas.microsoft.com/office/powerpoint/2010/main" val="1390888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6FD4DA-60E8-41E8-B4D4-CB86F6E72E36}" type="datetimeFigureOut">
              <a:rPr lang="en-US" smtClean="0"/>
              <a:t>4/11/2018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4FAC8-64B0-42E2-A73F-217D7694CB8D}" type="slidenum">
              <a:rPr lang="en-US" smtClean="0"/>
              <a:t>‹#›</a:t>
            </a:fld>
            <a:endParaRPr lang="en-US"/>
          </a:p>
        </p:txBody>
      </p:sp>
    </p:spTree>
    <p:extLst>
      <p:ext uri="{BB962C8B-B14F-4D97-AF65-F5344CB8AC3E}">
        <p14:creationId xmlns:p14="http://schemas.microsoft.com/office/powerpoint/2010/main" val="1749670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6FD4DA-60E8-41E8-B4D4-CB86F6E72E36}" type="datetimeFigureOut">
              <a:rPr lang="en-US" smtClean="0"/>
              <a:t>4/11/2018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54FAC8-64B0-42E2-A73F-217D7694CB8D}" type="slidenum">
              <a:rPr lang="en-US" smtClean="0"/>
              <a:t>‹#›</a:t>
            </a:fld>
            <a:endParaRPr lang="en-US"/>
          </a:p>
        </p:txBody>
      </p:sp>
    </p:spTree>
    <p:extLst>
      <p:ext uri="{BB962C8B-B14F-4D97-AF65-F5344CB8AC3E}">
        <p14:creationId xmlns:p14="http://schemas.microsoft.com/office/powerpoint/2010/main" val="3033826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6FD4DA-60E8-41E8-B4D4-CB86F6E72E36}" type="datetimeFigureOut">
              <a:rPr lang="en-US" smtClean="0"/>
              <a:t>4/11/2018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54FAC8-64B0-42E2-A73F-217D7694CB8D}" type="slidenum">
              <a:rPr lang="en-US" smtClean="0"/>
              <a:t>‹#›</a:t>
            </a:fld>
            <a:endParaRPr lang="en-US"/>
          </a:p>
        </p:txBody>
      </p:sp>
    </p:spTree>
    <p:extLst>
      <p:ext uri="{BB962C8B-B14F-4D97-AF65-F5344CB8AC3E}">
        <p14:creationId xmlns:p14="http://schemas.microsoft.com/office/powerpoint/2010/main" val="1360130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6FD4DA-60E8-41E8-B4D4-CB86F6E72E36}" type="datetimeFigureOut">
              <a:rPr lang="en-US" smtClean="0"/>
              <a:t>4/11/2018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54FAC8-64B0-42E2-A73F-217D7694CB8D}" type="slidenum">
              <a:rPr lang="en-US" smtClean="0"/>
              <a:t>‹#›</a:t>
            </a:fld>
            <a:endParaRPr lang="en-US"/>
          </a:p>
        </p:txBody>
      </p:sp>
    </p:spTree>
    <p:extLst>
      <p:ext uri="{BB962C8B-B14F-4D97-AF65-F5344CB8AC3E}">
        <p14:creationId xmlns:p14="http://schemas.microsoft.com/office/powerpoint/2010/main" val="1659686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6FD4DA-60E8-41E8-B4D4-CB86F6E72E36}" type="datetimeFigureOut">
              <a:rPr lang="en-US" smtClean="0"/>
              <a:t>4/11/2018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54FAC8-64B0-42E2-A73F-217D7694CB8D}" type="slidenum">
              <a:rPr lang="en-US" smtClean="0"/>
              <a:t>‹#›</a:t>
            </a:fld>
            <a:endParaRPr lang="en-US"/>
          </a:p>
        </p:txBody>
      </p:sp>
    </p:spTree>
    <p:extLst>
      <p:ext uri="{BB962C8B-B14F-4D97-AF65-F5344CB8AC3E}">
        <p14:creationId xmlns:p14="http://schemas.microsoft.com/office/powerpoint/2010/main" val="2050387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6FD4DA-60E8-41E8-B4D4-CB86F6E72E36}" type="datetimeFigureOut">
              <a:rPr lang="en-US" smtClean="0"/>
              <a:t>4/11/2018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54FAC8-64B0-42E2-A73F-217D7694CB8D}" type="slidenum">
              <a:rPr lang="en-US" smtClean="0"/>
              <a:t>‹#›</a:t>
            </a:fld>
            <a:endParaRPr lang="en-US"/>
          </a:p>
        </p:txBody>
      </p:sp>
    </p:spTree>
    <p:extLst>
      <p:ext uri="{BB962C8B-B14F-4D97-AF65-F5344CB8AC3E}">
        <p14:creationId xmlns:p14="http://schemas.microsoft.com/office/powerpoint/2010/main" val="2984731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4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6FD4DA-60E8-41E8-B4D4-CB86F6E72E36}" type="datetimeFigureOut">
              <a:rPr lang="en-US" smtClean="0"/>
              <a:t>4/11/2018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54FAC8-64B0-42E2-A73F-217D7694CB8D}" type="slidenum">
              <a:rPr lang="en-US" smtClean="0"/>
              <a:t>‹#›</a:t>
            </a:fld>
            <a:endParaRPr lang="en-US"/>
          </a:p>
        </p:txBody>
      </p:sp>
    </p:spTree>
    <p:extLst>
      <p:ext uri="{BB962C8B-B14F-4D97-AF65-F5344CB8AC3E}">
        <p14:creationId xmlns:p14="http://schemas.microsoft.com/office/powerpoint/2010/main" val="2389238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6FD4DA-60E8-41E8-B4D4-CB86F6E72E36}" type="datetimeFigureOut">
              <a:rPr lang="en-US" smtClean="0"/>
              <a:t>4/11/2018</a:t>
            </a:fld>
            <a:endParaRPr lang="en-US"/>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54FAC8-64B0-42E2-A73F-217D7694CB8D}" type="slidenum">
              <a:rPr lang="en-US" smtClean="0"/>
              <a:t>‹#›</a:t>
            </a:fld>
            <a:endParaRPr lang="en-US"/>
          </a:p>
        </p:txBody>
      </p:sp>
    </p:spTree>
    <p:extLst>
      <p:ext uri="{BB962C8B-B14F-4D97-AF65-F5344CB8AC3E}">
        <p14:creationId xmlns:p14="http://schemas.microsoft.com/office/powerpoint/2010/main" val="3851300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jpg"/><Relationship Id="rId1" Type="http://schemas.openxmlformats.org/officeDocument/2006/relationships/slideLayout" Target="../slideLayouts/slideLayout2.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3.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g"/><Relationship Id="rId7"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6.png"/><Relationship Id="rId7" Type="http://schemas.microsoft.com/office/2007/relationships/hdphoto" Target="../media/hdphoto6.wdp"/><Relationship Id="rId12" Type="http://schemas.openxmlformats.org/officeDocument/2006/relationships/image" Target="../media/image54.png"/><Relationship Id="rId2" Type="http://schemas.openxmlformats.org/officeDocument/2006/relationships/image" Target="../media/image39.jpg"/><Relationship Id="rId16"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3.jpeg"/><Relationship Id="rId5" Type="http://schemas.openxmlformats.org/officeDocument/2006/relationships/image" Target="../media/image48.png"/><Relationship Id="rId15" Type="http://schemas.openxmlformats.org/officeDocument/2006/relationships/image" Target="../media/image57.jpe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56.png"/></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hyperlink" Target="http://www.iemasb.com/" TargetMode="External"/><Relationship Id="rId4" Type="http://schemas.openxmlformats.org/officeDocument/2006/relationships/hyperlink" Target="http://www.iemtc.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19401"/>
            <a:ext cx="7772400" cy="1082179"/>
          </a:xfrm>
        </p:spPr>
        <p:txBody>
          <a:bodyPr>
            <a:normAutofit/>
          </a:bodyPr>
          <a:lstStyle/>
          <a:p>
            <a:r>
              <a:rPr lang="en-US" sz="2800" b="1" dirty="0">
                <a:latin typeface="Berlin Sans FB Demi" panose="020E0802020502020306" pitchFamily="34" charset="0"/>
              </a:rPr>
              <a:t>INAUGURAL CHIAM TEONG TEE </a:t>
            </a:r>
            <a:br>
              <a:rPr lang="en-US" sz="2800" b="1" dirty="0">
                <a:latin typeface="Berlin Sans FB Demi" panose="020E0802020502020306" pitchFamily="34" charset="0"/>
              </a:rPr>
            </a:br>
            <a:r>
              <a:rPr lang="en-US" sz="2800" b="1" dirty="0">
                <a:latin typeface="Berlin Sans FB Demi" panose="020E0802020502020306" pitchFamily="34" charset="0"/>
              </a:rPr>
              <a:t>MEMORIAL </a:t>
            </a:r>
            <a:r>
              <a:rPr lang="en-US" sz="2800" b="1" dirty="0" smtClean="0">
                <a:latin typeface="Berlin Sans FB Demi" panose="020E0802020502020306" pitchFamily="34" charset="0"/>
              </a:rPr>
              <a:t>LECTURE-CUM-LUNCH</a:t>
            </a:r>
            <a:endParaRPr lang="en-US" sz="2800" b="1" dirty="0">
              <a:latin typeface="Berlin Sans FB Demi" panose="020E0802020502020306" pitchFamily="34" charset="0"/>
            </a:endParaRPr>
          </a:p>
        </p:txBody>
      </p:sp>
      <p:sp>
        <p:nvSpPr>
          <p:cNvPr id="3" name="Subtitle 2"/>
          <p:cNvSpPr>
            <a:spLocks noGrp="1"/>
          </p:cNvSpPr>
          <p:nvPr>
            <p:ph type="subTitle" idx="1"/>
          </p:nvPr>
        </p:nvSpPr>
        <p:spPr>
          <a:xfrm>
            <a:off x="1104900" y="3962400"/>
            <a:ext cx="6934200" cy="685800"/>
          </a:xfrm>
          <a:effectLst>
            <a:softEdge rad="31750"/>
          </a:effectLst>
        </p:spPr>
        <p:txBody>
          <a:bodyPr>
            <a:normAutofit/>
          </a:bodyPr>
          <a:lstStyle/>
          <a:p>
            <a:r>
              <a:rPr lang="en-US" sz="1600" b="1" dirty="0">
                <a:solidFill>
                  <a:schemeClr val="tx1"/>
                </a:solidFill>
                <a:latin typeface="Century Gothic" panose="020B0502020202020204" pitchFamily="34" charset="0"/>
              </a:rPr>
              <a:t>The Abnormal becomes The New Normal</a:t>
            </a:r>
            <a:endParaRPr lang="en-US" sz="1600" dirty="0">
              <a:solidFill>
                <a:schemeClr val="tx1"/>
              </a:solidFill>
              <a:latin typeface="Century Gothic" panose="020B0502020202020204" pitchFamily="34" charset="0"/>
            </a:endParaRPr>
          </a:p>
          <a:p>
            <a:pPr lvl="0"/>
            <a:r>
              <a:rPr lang="en-US" sz="1600" b="1" dirty="0" smtClean="0">
                <a:solidFill>
                  <a:schemeClr val="tx1"/>
                </a:solidFill>
                <a:latin typeface="Century Gothic" panose="020B0502020202020204" pitchFamily="34" charset="0"/>
              </a:rPr>
              <a:t>- Managing </a:t>
            </a:r>
            <a:r>
              <a:rPr lang="en-US" sz="1600" b="1" dirty="0">
                <a:solidFill>
                  <a:schemeClr val="tx1"/>
                </a:solidFill>
                <a:latin typeface="Century Gothic" panose="020B0502020202020204" pitchFamily="34" charset="0"/>
              </a:rPr>
              <a:t>Water Hazards in the Context of Climate Change</a:t>
            </a:r>
            <a:endParaRPr lang="en-US" sz="1600" dirty="0">
              <a:solidFill>
                <a:schemeClr val="tx1"/>
              </a:solidFill>
              <a:latin typeface="Century Gothic" panose="020B0502020202020204" pitchFamily="34" charset="0"/>
            </a:endParaRPr>
          </a:p>
          <a:p>
            <a:endParaRPr lang="en-US" sz="1600" dirty="0">
              <a:solidFill>
                <a:schemeClr val="bg2">
                  <a:lumMod val="25000"/>
                </a:schemeClr>
              </a:solidFill>
              <a:latin typeface="Century Gothic" panose="020B0502020202020204" pitchFamily="34" charset="0"/>
            </a:endParaRPr>
          </a:p>
        </p:txBody>
      </p:sp>
      <p:pic>
        <p:nvPicPr>
          <p:cNvPr id="4" name="Picture 3"/>
          <p:cNvPicPr/>
          <p:nvPr/>
        </p:nvPicPr>
        <p:blipFill rotWithShape="1">
          <a:blip r:embed="rId3">
            <a:extLst>
              <a:ext uri="{BEBA8EAE-BF5A-486C-A8C5-ECC9F3942E4B}">
                <a14:imgProps xmlns:a14="http://schemas.microsoft.com/office/drawing/2010/main">
                  <a14:imgLayer r:embed="rId4">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12404" t="4277" r="7042" b="5295"/>
          <a:stretch/>
        </p:blipFill>
        <p:spPr bwMode="auto">
          <a:xfrm>
            <a:off x="3923413" y="783354"/>
            <a:ext cx="1386663" cy="1741968"/>
          </a:xfrm>
          <a:prstGeom prst="rect">
            <a:avLst/>
          </a:prstGeom>
          <a:solidFill>
            <a:srgbClr val="FFFFFF">
              <a:shade val="85000"/>
            </a:srgbClr>
          </a:solidFill>
          <a:ln w="76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ubtitle 2"/>
          <p:cNvSpPr txBox="1">
            <a:spLocks/>
          </p:cNvSpPr>
          <p:nvPr/>
        </p:nvSpPr>
        <p:spPr>
          <a:xfrm>
            <a:off x="2314575" y="4936673"/>
            <a:ext cx="4514850" cy="854530"/>
          </a:xfrm>
          <a:prstGeom prst="roundRect">
            <a:avLst/>
          </a:prstGeom>
          <a:solidFill>
            <a:schemeClr val="bg2">
              <a:lumMod val="90000"/>
            </a:schemeClr>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200" b="1" dirty="0" smtClean="0">
                <a:solidFill>
                  <a:schemeClr val="tx1"/>
                </a:solidFill>
                <a:latin typeface="Century Gothic" panose="020B0502020202020204" pitchFamily="34" charset="0"/>
              </a:rPr>
              <a:t>Date: 10 March 2018</a:t>
            </a:r>
          </a:p>
          <a:p>
            <a:r>
              <a:rPr lang="en-US" sz="1200" b="1" dirty="0" smtClean="0">
                <a:solidFill>
                  <a:schemeClr val="tx1"/>
                </a:solidFill>
                <a:latin typeface="Century Gothic" panose="020B0502020202020204" pitchFamily="34" charset="0"/>
              </a:rPr>
              <a:t>Venue: Ballroom 1, </a:t>
            </a:r>
            <a:r>
              <a:rPr lang="en-GB" sz="1200" b="1" dirty="0" smtClean="0">
                <a:solidFill>
                  <a:schemeClr val="tx1"/>
                </a:solidFill>
                <a:latin typeface="Century Gothic" panose="020B0502020202020204" pitchFamily="34" charset="0"/>
              </a:rPr>
              <a:t>Sheraton </a:t>
            </a:r>
            <a:r>
              <a:rPr lang="en-GB" sz="1200" b="1" dirty="0" err="1">
                <a:solidFill>
                  <a:schemeClr val="tx1"/>
                </a:solidFill>
                <a:latin typeface="Century Gothic" panose="020B0502020202020204" pitchFamily="34" charset="0"/>
              </a:rPr>
              <a:t>Petaling</a:t>
            </a:r>
            <a:r>
              <a:rPr lang="en-GB" sz="1200" b="1" dirty="0">
                <a:solidFill>
                  <a:schemeClr val="tx1"/>
                </a:solidFill>
                <a:latin typeface="Century Gothic" panose="020B0502020202020204" pitchFamily="34" charset="0"/>
              </a:rPr>
              <a:t> </a:t>
            </a:r>
            <a:r>
              <a:rPr lang="en-GB" sz="1200" b="1" dirty="0" smtClean="0">
                <a:solidFill>
                  <a:schemeClr val="tx1"/>
                </a:solidFill>
                <a:latin typeface="Century Gothic" panose="020B0502020202020204" pitchFamily="34" charset="0"/>
              </a:rPr>
              <a:t>Jaya, </a:t>
            </a:r>
            <a:r>
              <a:rPr lang="en-US" sz="1200" b="1" dirty="0">
                <a:solidFill>
                  <a:schemeClr val="tx1"/>
                </a:solidFill>
                <a:latin typeface="Century Gothic" panose="020B0502020202020204" pitchFamily="34" charset="0"/>
              </a:rPr>
              <a:t>Selangor</a:t>
            </a:r>
            <a:endParaRPr lang="en-US" sz="1200" dirty="0">
              <a:solidFill>
                <a:schemeClr val="tx1"/>
              </a:solidFill>
              <a:latin typeface="Century Gothic" panose="020B0502020202020204" pitchFamily="34" charset="0"/>
            </a:endParaRPr>
          </a:p>
          <a:p>
            <a:r>
              <a:rPr lang="en-US" sz="1200" b="1" dirty="0" smtClean="0">
                <a:solidFill>
                  <a:schemeClr val="tx1"/>
                </a:solidFill>
                <a:latin typeface="Century Gothic" panose="020B0502020202020204" pitchFamily="34" charset="0"/>
              </a:rPr>
              <a:t>Time: </a:t>
            </a:r>
            <a:r>
              <a:rPr lang="en-US" sz="1200" b="1" dirty="0">
                <a:solidFill>
                  <a:schemeClr val="tx1"/>
                </a:solidFill>
                <a:latin typeface="Century Gothic" panose="020B0502020202020204" pitchFamily="34" charset="0"/>
              </a:rPr>
              <a:t>12.00 pm – 2.00 </a:t>
            </a:r>
            <a:r>
              <a:rPr lang="en-US" sz="1200" b="1" dirty="0" smtClean="0">
                <a:solidFill>
                  <a:schemeClr val="tx1"/>
                </a:solidFill>
                <a:latin typeface="Century Gothic" panose="020B0502020202020204" pitchFamily="34" charset="0"/>
              </a:rPr>
              <a:t>pm</a:t>
            </a:r>
            <a:endParaRPr lang="en-US" sz="1200" dirty="0">
              <a:solidFill>
                <a:schemeClr val="tx1"/>
              </a:solidFill>
              <a:latin typeface="Century Gothic" panose="020B0502020202020204" pitchFamily="34" charset="0"/>
            </a:endParaRPr>
          </a:p>
          <a:p>
            <a:endParaRPr lang="en-US" sz="1400" dirty="0">
              <a:solidFill>
                <a:schemeClr val="tx1"/>
              </a:solidFill>
              <a:latin typeface="Century Gothic" panose="020B0502020202020204" pitchFamily="34" charset="0"/>
            </a:endParaRPr>
          </a:p>
        </p:txBody>
      </p:sp>
      <p:pic>
        <p:nvPicPr>
          <p:cNvPr id="7" name="Picture 6" descr="IEM Logo and Cres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88586"/>
            <a:ext cx="1905000" cy="694768"/>
          </a:xfrm>
          <a:prstGeom prst="rect">
            <a:avLst/>
          </a:prstGeom>
          <a:noFill/>
          <a:ln>
            <a:noFill/>
          </a:ln>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19038" r="8691" b="22478"/>
          <a:stretch/>
        </p:blipFill>
        <p:spPr>
          <a:xfrm>
            <a:off x="6553200" y="88586"/>
            <a:ext cx="2362200" cy="694768"/>
          </a:xfrm>
          <a:prstGeom prst="rect">
            <a:avLst/>
          </a:prstGeom>
        </p:spPr>
      </p:pic>
    </p:spTree>
    <p:extLst>
      <p:ext uri="{BB962C8B-B14F-4D97-AF65-F5344CB8AC3E}">
        <p14:creationId xmlns:p14="http://schemas.microsoft.com/office/powerpoint/2010/main" val="999733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l="-10000" r="-10000"/>
          </a:stretch>
        </a:blipFill>
        <a:effectLst/>
      </p:bgPr>
    </p:bg>
    <p:spTree>
      <p:nvGrpSpPr>
        <p:cNvPr id="1" name=""/>
        <p:cNvGrpSpPr/>
        <p:nvPr/>
      </p:nvGrpSpPr>
      <p:grpSpPr>
        <a:xfrm>
          <a:off x="0" y="0"/>
          <a:ext cx="0" cy="0"/>
          <a:chOff x="0" y="0"/>
          <a:chExt cx="0" cy="0"/>
        </a:xfrm>
      </p:grpSpPr>
      <p:pic>
        <p:nvPicPr>
          <p:cNvPr id="8194"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1295400"/>
            <a:ext cx="146304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1"/>
          <p:cNvSpPr txBox="1">
            <a:spLocks/>
          </p:cNvSpPr>
          <p:nvPr/>
        </p:nvSpPr>
        <p:spPr>
          <a:xfrm>
            <a:off x="457200" y="152400"/>
            <a:ext cx="8229600" cy="914400"/>
          </a:xfrm>
          <a:prstGeom prst="rect">
            <a:avLst/>
          </a:prstGeom>
          <a:solidFill>
            <a:schemeClr val="bg2">
              <a:alpha val="85000"/>
            </a:scheme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Berlin Sans FB" panose="020E0602020502020306" pitchFamily="34" charset="0"/>
              </a:rPr>
              <a:t>HALL OF FAME</a:t>
            </a:r>
          </a:p>
          <a:p>
            <a:r>
              <a:rPr lang="nl-NL" sz="2000" dirty="0">
                <a:latin typeface="Berlin Sans FB" panose="020E0602020502020306" pitchFamily="34" charset="0"/>
                <a:ea typeface="Ebrima" panose="02000000000000000000" pitchFamily="2" charset="0"/>
                <a:cs typeface="Ebrima" panose="02000000000000000000" pitchFamily="2" charset="0"/>
              </a:rPr>
              <a:t>Y. BHG. DATO’ IR. PANG LEONG HOON </a:t>
            </a:r>
          </a:p>
          <a:p>
            <a:endParaRPr lang="en-US" sz="3200" dirty="0">
              <a:latin typeface="Berlin Sans FB" panose="020E0602020502020306" pitchFamily="34" charset="0"/>
            </a:endParaRPr>
          </a:p>
        </p:txBody>
      </p:sp>
      <p:sp>
        <p:nvSpPr>
          <p:cNvPr id="8" name="Content Placeholder 2"/>
          <p:cNvSpPr txBox="1">
            <a:spLocks/>
          </p:cNvSpPr>
          <p:nvPr/>
        </p:nvSpPr>
        <p:spPr>
          <a:xfrm>
            <a:off x="457200" y="3156099"/>
            <a:ext cx="8229600" cy="2330301"/>
          </a:xfrm>
          <a:prstGeom prst="rect">
            <a:avLst/>
          </a:prstGeom>
          <a:solidFill>
            <a:schemeClr val="accent5">
              <a:lumMod val="20000"/>
              <a:lumOff val="80000"/>
              <a:alpha val="85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1400" dirty="0">
                <a:latin typeface="Ebrima" panose="02000000000000000000" pitchFamily="2" charset="0"/>
                <a:ea typeface="Ebrima" panose="02000000000000000000" pitchFamily="2" charset="0"/>
                <a:cs typeface="Ebrima" panose="02000000000000000000" pitchFamily="2" charset="0"/>
              </a:rPr>
              <a:t>in various capacities with DID until his retirement in 1987, was instrumental in the development and management of drainage, irrigation and flood control projects throughout the country. After his retirement, </a:t>
            </a:r>
            <a:r>
              <a:rPr lang="en-US" sz="1400" dirty="0" err="1">
                <a:latin typeface="Ebrima" panose="02000000000000000000" pitchFamily="2" charset="0"/>
                <a:ea typeface="Ebrima" panose="02000000000000000000" pitchFamily="2" charset="0"/>
                <a:cs typeface="Ebrima" panose="02000000000000000000" pitchFamily="2" charset="0"/>
              </a:rPr>
              <a:t>Y.Bhg</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Dato</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Ir</a:t>
            </a:r>
            <a:r>
              <a:rPr lang="en-US" sz="1400" dirty="0">
                <a:latin typeface="Ebrima" panose="02000000000000000000" pitchFamily="2" charset="0"/>
                <a:ea typeface="Ebrima" panose="02000000000000000000" pitchFamily="2" charset="0"/>
                <a:cs typeface="Ebrima" panose="02000000000000000000" pitchFamily="2" charset="0"/>
              </a:rPr>
              <a:t> Pang served in the Panel of the Public Services Tribunal for five years. </a:t>
            </a:r>
          </a:p>
          <a:p>
            <a:pPr marL="0" indent="0" algn="just">
              <a:buNone/>
            </a:pPr>
            <a:endParaRPr lang="en-US" sz="1400" dirty="0">
              <a:latin typeface="Ebrima" panose="02000000000000000000" pitchFamily="2" charset="0"/>
              <a:ea typeface="Ebrima" panose="02000000000000000000" pitchFamily="2" charset="0"/>
              <a:cs typeface="Ebrima" panose="02000000000000000000" pitchFamily="2" charset="0"/>
            </a:endParaRPr>
          </a:p>
          <a:p>
            <a:pPr marL="0" indent="0" algn="just">
              <a:buNone/>
            </a:pPr>
            <a:r>
              <a:rPr lang="en-US" sz="1400" dirty="0" err="1">
                <a:latin typeface="Ebrima" panose="02000000000000000000" pitchFamily="2" charset="0"/>
                <a:ea typeface="Ebrima" panose="02000000000000000000" pitchFamily="2" charset="0"/>
                <a:cs typeface="Ebrima" panose="02000000000000000000" pitchFamily="2" charset="0"/>
              </a:rPr>
              <a:t>Y.Bhg</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Dato</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Ir</a:t>
            </a:r>
            <a:r>
              <a:rPr lang="en-US" sz="1400" dirty="0">
                <a:latin typeface="Ebrima" panose="02000000000000000000" pitchFamily="2" charset="0"/>
                <a:ea typeface="Ebrima" panose="02000000000000000000" pitchFamily="2" charset="0"/>
                <a:cs typeface="Ebrima" panose="02000000000000000000" pitchFamily="2" charset="0"/>
              </a:rPr>
              <a:t> Pang Leong </a:t>
            </a:r>
            <a:r>
              <a:rPr lang="en-US" sz="1400" dirty="0" err="1">
                <a:latin typeface="Ebrima" panose="02000000000000000000" pitchFamily="2" charset="0"/>
                <a:ea typeface="Ebrima" panose="02000000000000000000" pitchFamily="2" charset="0"/>
                <a:cs typeface="Ebrima" panose="02000000000000000000" pitchFamily="2" charset="0"/>
              </a:rPr>
              <a:t>Hoon</a:t>
            </a:r>
            <a:r>
              <a:rPr lang="en-US" sz="1400" dirty="0">
                <a:latin typeface="Ebrima" panose="02000000000000000000" pitchFamily="2" charset="0"/>
                <a:ea typeface="Ebrima" panose="02000000000000000000" pitchFamily="2" charset="0"/>
                <a:cs typeface="Ebrima" panose="02000000000000000000" pitchFamily="2" charset="0"/>
              </a:rPr>
              <a:t> had also contributed tirelessly to the IEM especially during his presidency from 1984 to 1986. He is also IEM’s long standing Election Officer who is highly regarded for his impartiality and seriousness in conducting IEM’s annual elections. </a:t>
            </a:r>
          </a:p>
          <a:p>
            <a:pPr marL="0" indent="0" algn="just">
              <a:buNone/>
            </a:pPr>
            <a:endParaRPr lang="en-US" sz="1400" dirty="0">
              <a:latin typeface="Ebrima" panose="02000000000000000000" pitchFamily="2" charset="0"/>
              <a:ea typeface="Ebrima" panose="02000000000000000000" pitchFamily="2" charset="0"/>
              <a:cs typeface="Ebrima" panose="02000000000000000000" pitchFamily="2" charset="0"/>
            </a:endParaRPr>
          </a:p>
          <a:p>
            <a:pPr marL="0" indent="0" algn="just">
              <a:buNone/>
            </a:pPr>
            <a:r>
              <a:rPr lang="en-US" sz="1400" dirty="0">
                <a:latin typeface="Ebrima" panose="02000000000000000000" pitchFamily="2" charset="0"/>
                <a:ea typeface="Ebrima" panose="02000000000000000000" pitchFamily="2" charset="0"/>
                <a:cs typeface="Ebrima" panose="02000000000000000000" pitchFamily="2" charset="0"/>
              </a:rPr>
              <a:t>His distinguished services had earned him various State and Federal awards. </a:t>
            </a:r>
          </a:p>
        </p:txBody>
      </p:sp>
      <p:sp>
        <p:nvSpPr>
          <p:cNvPr id="7" name="Content Placeholder 2"/>
          <p:cNvSpPr txBox="1">
            <a:spLocks/>
          </p:cNvSpPr>
          <p:nvPr/>
        </p:nvSpPr>
        <p:spPr>
          <a:xfrm>
            <a:off x="457200" y="1371600"/>
            <a:ext cx="6324600" cy="1784499"/>
          </a:xfrm>
          <a:prstGeom prst="rect">
            <a:avLst/>
          </a:prstGeom>
          <a:solidFill>
            <a:schemeClr val="accent5">
              <a:lumMod val="20000"/>
              <a:lumOff val="80000"/>
              <a:alpha val="85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1400" dirty="0" err="1">
                <a:latin typeface="Ebrima" panose="02000000000000000000" pitchFamily="2" charset="0"/>
                <a:ea typeface="Ebrima" panose="02000000000000000000" pitchFamily="2" charset="0"/>
                <a:cs typeface="Ebrima" panose="02000000000000000000" pitchFamily="2" charset="0"/>
              </a:rPr>
              <a:t>Y.Bhg</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Dato</a:t>
            </a:r>
            <a:r>
              <a:rPr lang="en-US" sz="1400" dirty="0">
                <a:latin typeface="Ebrima" panose="02000000000000000000" pitchFamily="2" charset="0"/>
                <a:ea typeface="Ebrima" panose="02000000000000000000" pitchFamily="2" charset="0"/>
                <a:cs typeface="Ebrima" panose="02000000000000000000" pitchFamily="2" charset="0"/>
              </a:rPr>
              <a:t>’ Ir. Pang Leong </a:t>
            </a:r>
            <a:r>
              <a:rPr lang="en-US" sz="1400" dirty="0" err="1">
                <a:latin typeface="Ebrima" panose="02000000000000000000" pitchFamily="2" charset="0"/>
                <a:ea typeface="Ebrima" panose="02000000000000000000" pitchFamily="2" charset="0"/>
                <a:cs typeface="Ebrima" panose="02000000000000000000" pitchFamily="2" charset="0"/>
              </a:rPr>
              <a:t>Hoon</a:t>
            </a:r>
            <a:r>
              <a:rPr lang="en-US" sz="1400" dirty="0">
                <a:latin typeface="Ebrima" panose="02000000000000000000" pitchFamily="2" charset="0"/>
                <a:ea typeface="Ebrima" panose="02000000000000000000" pitchFamily="2" charset="0"/>
                <a:cs typeface="Ebrima" panose="02000000000000000000" pitchFamily="2" charset="0"/>
              </a:rPr>
              <a:t> received his Fellowship Diploma in Civil Engineering in 1957 from the Royal Melbourne Technical College, Australia. During his one-year service with the Commonwealth Department of Works Australia, </a:t>
            </a:r>
            <a:r>
              <a:rPr lang="en-US" sz="1400" dirty="0" err="1">
                <a:latin typeface="Ebrima" panose="02000000000000000000" pitchFamily="2" charset="0"/>
                <a:ea typeface="Ebrima" panose="02000000000000000000" pitchFamily="2" charset="0"/>
                <a:cs typeface="Ebrima" panose="02000000000000000000" pitchFamily="2" charset="0"/>
              </a:rPr>
              <a:t>Y.Bhg</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Dato</a:t>
            </a:r>
            <a:r>
              <a:rPr lang="en-US" sz="1400" dirty="0">
                <a:latin typeface="Ebrima" panose="02000000000000000000" pitchFamily="2" charset="0"/>
                <a:ea typeface="Ebrima" panose="02000000000000000000" pitchFamily="2" charset="0"/>
                <a:cs typeface="Ebrima" panose="02000000000000000000" pitchFamily="2" charset="0"/>
              </a:rPr>
              <a:t>’ Ir. Pang was involved with the multi-million pound </a:t>
            </a:r>
            <a:r>
              <a:rPr lang="en-US" sz="1400" dirty="0" err="1">
                <a:latin typeface="Ebrima" panose="02000000000000000000" pitchFamily="2" charset="0"/>
                <a:ea typeface="Ebrima" panose="02000000000000000000" pitchFamily="2" charset="0"/>
                <a:cs typeface="Ebrima" panose="02000000000000000000" pitchFamily="2" charset="0"/>
              </a:rPr>
              <a:t>Pukapunyal</a:t>
            </a:r>
            <a:r>
              <a:rPr lang="en-US" sz="1400" dirty="0">
                <a:latin typeface="Ebrima" panose="02000000000000000000" pitchFamily="2" charset="0"/>
                <a:ea typeface="Ebrima" panose="02000000000000000000" pitchFamily="2" charset="0"/>
                <a:cs typeface="Ebrima" panose="02000000000000000000" pitchFamily="2" charset="0"/>
              </a:rPr>
              <a:t> Military Camp Project. </a:t>
            </a:r>
          </a:p>
          <a:p>
            <a:pPr marL="0" indent="0" algn="just">
              <a:buNone/>
            </a:pPr>
            <a:endParaRPr lang="en-US" sz="1400" dirty="0">
              <a:latin typeface="Ebrima" panose="02000000000000000000" pitchFamily="2" charset="0"/>
              <a:ea typeface="Ebrima" panose="02000000000000000000" pitchFamily="2" charset="0"/>
              <a:cs typeface="Ebrima" panose="02000000000000000000" pitchFamily="2" charset="0"/>
            </a:endParaRPr>
          </a:p>
          <a:p>
            <a:pPr marL="0" indent="0" algn="just">
              <a:buNone/>
            </a:pPr>
            <a:r>
              <a:rPr lang="en-US" sz="1400" dirty="0">
                <a:latin typeface="Ebrima" panose="02000000000000000000" pitchFamily="2" charset="0"/>
                <a:ea typeface="Ebrima" panose="02000000000000000000" pitchFamily="2" charset="0"/>
                <a:cs typeface="Ebrima" panose="02000000000000000000" pitchFamily="2" charset="0"/>
              </a:rPr>
              <a:t>Returning home in 1958, </a:t>
            </a:r>
            <a:r>
              <a:rPr lang="en-US" sz="1400" dirty="0" err="1">
                <a:latin typeface="Ebrima" panose="02000000000000000000" pitchFamily="2" charset="0"/>
                <a:ea typeface="Ebrima" panose="02000000000000000000" pitchFamily="2" charset="0"/>
                <a:cs typeface="Ebrima" panose="02000000000000000000" pitchFamily="2" charset="0"/>
              </a:rPr>
              <a:t>Y.Bhg</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Dato</a:t>
            </a:r>
            <a:r>
              <a:rPr lang="en-US" sz="1400" dirty="0">
                <a:latin typeface="Ebrima" panose="02000000000000000000" pitchFamily="2" charset="0"/>
                <a:ea typeface="Ebrima" panose="02000000000000000000" pitchFamily="2" charset="0"/>
                <a:cs typeface="Ebrima" panose="02000000000000000000" pitchFamily="2" charset="0"/>
              </a:rPr>
              <a:t>’ Ir. Pang joined the Drainage and Irrigation Department, Malaysia where he served for 29 years. His </a:t>
            </a:r>
            <a:r>
              <a:rPr lang="en-US" sz="1400" dirty="0" smtClean="0">
                <a:latin typeface="Ebrima" panose="02000000000000000000" pitchFamily="2" charset="0"/>
                <a:ea typeface="Ebrima" panose="02000000000000000000" pitchFamily="2" charset="0"/>
                <a:cs typeface="Ebrima" panose="02000000000000000000" pitchFamily="2" charset="0"/>
              </a:rPr>
              <a:t>contribution</a:t>
            </a:r>
            <a:endParaRPr lang="en-US" sz="1400"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2958569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921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295400"/>
            <a:ext cx="146304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1"/>
          <p:cNvSpPr txBox="1">
            <a:spLocks/>
          </p:cNvSpPr>
          <p:nvPr/>
        </p:nvSpPr>
        <p:spPr>
          <a:xfrm>
            <a:off x="457200" y="152400"/>
            <a:ext cx="8229600" cy="914400"/>
          </a:xfrm>
          <a:prstGeom prst="rect">
            <a:avLst/>
          </a:prstGeom>
          <a:solidFill>
            <a:schemeClr val="bg2">
              <a:alpha val="85000"/>
            </a:scheme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Berlin Sans FB" panose="020E0602020502020306" pitchFamily="34" charset="0"/>
              </a:rPr>
              <a:t>HALL OF FAME</a:t>
            </a:r>
          </a:p>
          <a:p>
            <a:r>
              <a:rPr lang="en-US" sz="2000" dirty="0">
                <a:latin typeface="Berlin Sans FB" panose="020E0602020502020306" pitchFamily="34" charset="0"/>
                <a:ea typeface="Ebrima" panose="02000000000000000000" pitchFamily="2" charset="0"/>
                <a:cs typeface="Ebrima" panose="02000000000000000000" pitchFamily="2" charset="0"/>
              </a:rPr>
              <a:t>Y.BHG. ACADEMICIAN DATO’ IR. LEE YEE CHEONG </a:t>
            </a:r>
          </a:p>
          <a:p>
            <a:endParaRPr lang="en-US" sz="2000" dirty="0">
              <a:latin typeface="Berlin Sans FB" panose="020E0602020502020306" pitchFamily="34" charset="0"/>
            </a:endParaRPr>
          </a:p>
        </p:txBody>
      </p:sp>
      <p:sp>
        <p:nvSpPr>
          <p:cNvPr id="7" name="Content Placeholder 2"/>
          <p:cNvSpPr txBox="1">
            <a:spLocks/>
          </p:cNvSpPr>
          <p:nvPr/>
        </p:nvSpPr>
        <p:spPr>
          <a:xfrm>
            <a:off x="457200" y="1295400"/>
            <a:ext cx="6324600" cy="2013099"/>
          </a:xfrm>
          <a:prstGeom prst="rect">
            <a:avLst/>
          </a:prstGeom>
          <a:solidFill>
            <a:schemeClr val="accent5">
              <a:lumMod val="20000"/>
              <a:lumOff val="80000"/>
              <a:alpha val="85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1200" dirty="0">
                <a:latin typeface="Ebrima" panose="02000000000000000000" pitchFamily="2" charset="0"/>
                <a:ea typeface="Ebrima" panose="02000000000000000000" pitchFamily="2" charset="0"/>
                <a:cs typeface="Ebrima" panose="02000000000000000000" pitchFamily="2" charset="0"/>
              </a:rPr>
              <a:t>Academician </a:t>
            </a:r>
            <a:r>
              <a:rPr lang="en-US" sz="1200" dirty="0" err="1">
                <a:latin typeface="Ebrima" panose="02000000000000000000" pitchFamily="2" charset="0"/>
                <a:ea typeface="Ebrima" panose="02000000000000000000" pitchFamily="2" charset="0"/>
                <a:cs typeface="Ebrima" panose="02000000000000000000" pitchFamily="2" charset="0"/>
              </a:rPr>
              <a:t>Dato</a:t>
            </a:r>
            <a:r>
              <a:rPr lang="en-US" sz="1200" dirty="0">
                <a:latin typeface="Ebrima" panose="02000000000000000000" pitchFamily="2" charset="0"/>
                <a:ea typeface="Ebrima" panose="02000000000000000000" pitchFamily="2" charset="0"/>
                <a:cs typeface="Ebrima" panose="02000000000000000000" pitchFamily="2" charset="0"/>
              </a:rPr>
              <a:t>’ Ir. Lee Yee Cheong, 68, studied in the University of Adelaide, South Australia and graduated with the degree of B.E. (Electrical) with first class </a:t>
            </a:r>
            <a:r>
              <a:rPr lang="en-US" sz="1200" dirty="0" err="1">
                <a:latin typeface="Ebrima" panose="02000000000000000000" pitchFamily="2" charset="0"/>
                <a:ea typeface="Ebrima" panose="02000000000000000000" pitchFamily="2" charset="0"/>
                <a:cs typeface="Ebrima" panose="02000000000000000000" pitchFamily="2" charset="0"/>
              </a:rPr>
              <a:t>honours</a:t>
            </a:r>
            <a:r>
              <a:rPr lang="en-US" sz="1200" dirty="0">
                <a:latin typeface="Ebrima" panose="02000000000000000000" pitchFamily="2" charset="0"/>
                <a:ea typeface="Ebrima" panose="02000000000000000000" pitchFamily="2" charset="0"/>
                <a:cs typeface="Ebrima" panose="02000000000000000000" pitchFamily="2" charset="0"/>
              </a:rPr>
              <a:t> in 1961. </a:t>
            </a:r>
          </a:p>
          <a:p>
            <a:pPr marL="0" indent="0" algn="just">
              <a:buNone/>
            </a:pPr>
            <a:endParaRPr lang="en-US" sz="1200" dirty="0">
              <a:latin typeface="Ebrima" panose="02000000000000000000" pitchFamily="2" charset="0"/>
              <a:ea typeface="Ebrima" panose="02000000000000000000" pitchFamily="2" charset="0"/>
              <a:cs typeface="Ebrima" panose="02000000000000000000" pitchFamily="2" charset="0"/>
            </a:endParaRPr>
          </a:p>
          <a:p>
            <a:pPr marL="0" indent="0" algn="just">
              <a:buNone/>
            </a:pPr>
            <a:r>
              <a:rPr lang="en-US" sz="1200" dirty="0">
                <a:latin typeface="Ebrima" panose="02000000000000000000" pitchFamily="2" charset="0"/>
                <a:ea typeface="Ebrima" panose="02000000000000000000" pitchFamily="2" charset="0"/>
                <a:cs typeface="Ebrima" panose="02000000000000000000" pitchFamily="2" charset="0"/>
              </a:rPr>
              <a:t>On his return to Malaysia, he served with the National Electricity Board until 1980, primarily involved in real-time computer control of the power grid and in pioneering the use of computer in power system planning in Malaysia for the proposed ASEAN power grid. He was project manager of the National Load </a:t>
            </a:r>
            <a:r>
              <a:rPr lang="en-US" sz="1200" dirty="0" err="1">
                <a:latin typeface="Ebrima" panose="02000000000000000000" pitchFamily="2" charset="0"/>
                <a:ea typeface="Ebrima" panose="02000000000000000000" pitchFamily="2" charset="0"/>
                <a:cs typeface="Ebrima" panose="02000000000000000000" pitchFamily="2" charset="0"/>
              </a:rPr>
              <a:t>Despatch</a:t>
            </a:r>
            <a:r>
              <a:rPr lang="en-US" sz="1200" dirty="0">
                <a:latin typeface="Ebrima" panose="02000000000000000000" pitchFamily="2" charset="0"/>
                <a:ea typeface="Ebrima" panose="02000000000000000000" pitchFamily="2" charset="0"/>
                <a:cs typeface="Ebrima" panose="02000000000000000000" pitchFamily="2" charset="0"/>
              </a:rPr>
              <a:t> Centre and is still an ardent advocate of the ASEAN Power Grid, especially the stretch from </a:t>
            </a:r>
            <a:r>
              <a:rPr lang="en-US" sz="1200" dirty="0" smtClean="0">
                <a:latin typeface="Ebrima" panose="02000000000000000000" pitchFamily="2" charset="0"/>
                <a:ea typeface="Ebrima" panose="02000000000000000000" pitchFamily="2" charset="0"/>
                <a:cs typeface="Ebrima" panose="02000000000000000000" pitchFamily="2" charset="0"/>
              </a:rPr>
              <a:t>South-</a:t>
            </a:r>
            <a:r>
              <a:rPr lang="en-US" sz="1200" dirty="0" err="1" smtClean="0">
                <a:latin typeface="Ebrima" panose="02000000000000000000" pitchFamily="2" charset="0"/>
                <a:ea typeface="Ebrima" panose="02000000000000000000" pitchFamily="2" charset="0"/>
                <a:cs typeface="Ebrima" panose="02000000000000000000" pitchFamily="2" charset="0"/>
              </a:rPr>
              <a:t>west</a:t>
            </a:r>
            <a:r>
              <a:rPr lang="en-US" sz="1200" dirty="0" err="1">
                <a:latin typeface="Ebrima" panose="02000000000000000000" pitchFamily="2" charset="0"/>
                <a:ea typeface="Ebrima" panose="02000000000000000000" pitchFamily="2" charset="0"/>
                <a:cs typeface="Ebrima" panose="02000000000000000000" pitchFamily="2" charset="0"/>
              </a:rPr>
              <a:t>China</a:t>
            </a:r>
            <a:r>
              <a:rPr lang="en-US" sz="1200" dirty="0">
                <a:latin typeface="Ebrima" panose="02000000000000000000" pitchFamily="2" charset="0"/>
                <a:ea typeface="Ebrima" panose="02000000000000000000" pitchFamily="2" charset="0"/>
                <a:cs typeface="Ebrima" panose="02000000000000000000" pitchFamily="2" charset="0"/>
              </a:rPr>
              <a:t> through Laos, Vietnam, Cambodia, Thailand, West Malaysia, Singapore and through Sumatra to Java. </a:t>
            </a:r>
          </a:p>
          <a:p>
            <a:pPr marL="0" indent="0" algn="just">
              <a:buNone/>
            </a:pPr>
            <a:endParaRPr lang="en-US" sz="1200" dirty="0">
              <a:latin typeface="Ebrima" panose="02000000000000000000" pitchFamily="2" charset="0"/>
              <a:ea typeface="Ebrima" panose="02000000000000000000" pitchFamily="2" charset="0"/>
              <a:cs typeface="Ebrima" panose="02000000000000000000" pitchFamily="2" charset="0"/>
            </a:endParaRPr>
          </a:p>
        </p:txBody>
      </p:sp>
      <p:sp>
        <p:nvSpPr>
          <p:cNvPr id="8" name="Content Placeholder 2"/>
          <p:cNvSpPr txBox="1">
            <a:spLocks/>
          </p:cNvSpPr>
          <p:nvPr/>
        </p:nvSpPr>
        <p:spPr>
          <a:xfrm>
            <a:off x="457200" y="3308499"/>
            <a:ext cx="8229600" cy="3016101"/>
          </a:xfrm>
          <a:prstGeom prst="rect">
            <a:avLst/>
          </a:prstGeom>
          <a:solidFill>
            <a:schemeClr val="accent5">
              <a:lumMod val="20000"/>
              <a:lumOff val="80000"/>
              <a:alpha val="85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1200" dirty="0">
                <a:latin typeface="Ebrima" panose="02000000000000000000" pitchFamily="2" charset="0"/>
                <a:ea typeface="Ebrima" panose="02000000000000000000" pitchFamily="2" charset="0"/>
                <a:cs typeface="Ebrima" panose="02000000000000000000" pitchFamily="2" charset="0"/>
              </a:rPr>
              <a:t>In 1980, he joined Tenaga </a:t>
            </a:r>
            <a:r>
              <a:rPr lang="en-US" sz="1200" dirty="0" err="1">
                <a:latin typeface="Ebrima" panose="02000000000000000000" pitchFamily="2" charset="0"/>
                <a:ea typeface="Ebrima" panose="02000000000000000000" pitchFamily="2" charset="0"/>
                <a:cs typeface="Ebrima" panose="02000000000000000000" pitchFamily="2" charset="0"/>
              </a:rPr>
              <a:t>Ewbank</a:t>
            </a:r>
            <a:r>
              <a:rPr lang="en-US" sz="1200" dirty="0">
                <a:latin typeface="Ebrima" panose="02000000000000000000" pitchFamily="2" charset="0"/>
                <a:ea typeface="Ebrima" panose="02000000000000000000" pitchFamily="2" charset="0"/>
                <a:cs typeface="Ebrima" panose="02000000000000000000" pitchFamily="2" charset="0"/>
              </a:rPr>
              <a:t> </a:t>
            </a:r>
            <a:r>
              <a:rPr lang="en-US" sz="1200" dirty="0" err="1">
                <a:latin typeface="Ebrima" panose="02000000000000000000" pitchFamily="2" charset="0"/>
                <a:ea typeface="Ebrima" panose="02000000000000000000" pitchFamily="2" charset="0"/>
                <a:cs typeface="Ebrima" panose="02000000000000000000" pitchFamily="2" charset="0"/>
              </a:rPr>
              <a:t>Preece</a:t>
            </a:r>
            <a:r>
              <a:rPr lang="en-US" sz="1200" dirty="0">
                <a:latin typeface="Ebrima" panose="02000000000000000000" pitchFamily="2" charset="0"/>
                <a:ea typeface="Ebrima" panose="02000000000000000000" pitchFamily="2" charset="0"/>
                <a:cs typeface="Ebrima" panose="02000000000000000000" pitchFamily="2" charset="0"/>
              </a:rPr>
              <a:t> (M) </a:t>
            </a:r>
            <a:r>
              <a:rPr lang="en-US" sz="1200" dirty="0" err="1">
                <a:latin typeface="Ebrima" panose="02000000000000000000" pitchFamily="2" charset="0"/>
                <a:ea typeface="Ebrima" panose="02000000000000000000" pitchFamily="2" charset="0"/>
                <a:cs typeface="Ebrima" panose="02000000000000000000" pitchFamily="2" charset="0"/>
              </a:rPr>
              <a:t>Sdn</a:t>
            </a:r>
            <a:r>
              <a:rPr lang="en-US" sz="1200" dirty="0">
                <a:latin typeface="Ebrima" panose="02000000000000000000" pitchFamily="2" charset="0"/>
                <a:ea typeface="Ebrima" panose="02000000000000000000" pitchFamily="2" charset="0"/>
                <a:cs typeface="Ebrima" panose="02000000000000000000" pitchFamily="2" charset="0"/>
              </a:rPr>
              <a:t> </a:t>
            </a:r>
            <a:r>
              <a:rPr lang="en-US" sz="1200" dirty="0" err="1">
                <a:latin typeface="Ebrima" panose="02000000000000000000" pitchFamily="2" charset="0"/>
                <a:ea typeface="Ebrima" panose="02000000000000000000" pitchFamily="2" charset="0"/>
                <a:cs typeface="Ebrima" panose="02000000000000000000" pitchFamily="2" charset="0"/>
              </a:rPr>
              <a:t>Bhd</a:t>
            </a:r>
            <a:r>
              <a:rPr lang="en-US" sz="1200" dirty="0">
                <a:latin typeface="Ebrima" panose="02000000000000000000" pitchFamily="2" charset="0"/>
                <a:ea typeface="Ebrima" panose="02000000000000000000" pitchFamily="2" charset="0"/>
                <a:cs typeface="Ebrima" panose="02000000000000000000" pitchFamily="2" charset="0"/>
              </a:rPr>
              <a:t> as a Director and then Managing Director. TEP was the Malaysian company of the worldwide </a:t>
            </a:r>
            <a:r>
              <a:rPr lang="en-US" sz="1200" dirty="0" err="1">
                <a:latin typeface="Ebrima" panose="02000000000000000000" pitchFamily="2" charset="0"/>
                <a:ea typeface="Ebrima" panose="02000000000000000000" pitchFamily="2" charset="0"/>
                <a:cs typeface="Ebrima" panose="02000000000000000000" pitchFamily="2" charset="0"/>
              </a:rPr>
              <a:t>Ewbank</a:t>
            </a:r>
            <a:r>
              <a:rPr lang="en-US" sz="1200" dirty="0">
                <a:latin typeface="Ebrima" panose="02000000000000000000" pitchFamily="2" charset="0"/>
                <a:ea typeface="Ebrima" panose="02000000000000000000" pitchFamily="2" charset="0"/>
                <a:cs typeface="Ebrima" panose="02000000000000000000" pitchFamily="2" charset="0"/>
              </a:rPr>
              <a:t> </a:t>
            </a:r>
            <a:r>
              <a:rPr lang="en-US" sz="1200" dirty="0" err="1">
                <a:latin typeface="Ebrima" panose="02000000000000000000" pitchFamily="2" charset="0"/>
                <a:ea typeface="Ebrima" panose="02000000000000000000" pitchFamily="2" charset="0"/>
                <a:cs typeface="Ebrima" panose="02000000000000000000" pitchFamily="2" charset="0"/>
              </a:rPr>
              <a:t>Preece</a:t>
            </a:r>
            <a:r>
              <a:rPr lang="en-US" sz="1200" dirty="0">
                <a:latin typeface="Ebrima" panose="02000000000000000000" pitchFamily="2" charset="0"/>
                <a:ea typeface="Ebrima" panose="02000000000000000000" pitchFamily="2" charset="0"/>
                <a:cs typeface="Ebrima" panose="02000000000000000000" pitchFamily="2" charset="0"/>
              </a:rPr>
              <a:t> Group, a UK based engineering consultancy company. He eventually became a partner in the UK holding company, overseeing the expansion of the group in the Asia Pacific region. He was Managing Director of </a:t>
            </a:r>
            <a:r>
              <a:rPr lang="en-US" sz="1200" dirty="0" err="1">
                <a:latin typeface="Ebrima" panose="02000000000000000000" pitchFamily="2" charset="0"/>
                <a:ea typeface="Ebrima" panose="02000000000000000000" pitchFamily="2" charset="0"/>
                <a:cs typeface="Ebrima" panose="02000000000000000000" pitchFamily="2" charset="0"/>
              </a:rPr>
              <a:t>Ewbank</a:t>
            </a:r>
            <a:r>
              <a:rPr lang="en-US" sz="1200" dirty="0">
                <a:latin typeface="Ebrima" panose="02000000000000000000" pitchFamily="2" charset="0"/>
                <a:ea typeface="Ebrima" panose="02000000000000000000" pitchFamily="2" charset="0"/>
                <a:cs typeface="Ebrima" panose="02000000000000000000" pitchFamily="2" charset="0"/>
              </a:rPr>
              <a:t> </a:t>
            </a:r>
            <a:r>
              <a:rPr lang="en-US" sz="1200" dirty="0" err="1">
                <a:latin typeface="Ebrima" panose="02000000000000000000" pitchFamily="2" charset="0"/>
                <a:ea typeface="Ebrima" panose="02000000000000000000" pitchFamily="2" charset="0"/>
                <a:cs typeface="Ebrima" panose="02000000000000000000" pitchFamily="2" charset="0"/>
              </a:rPr>
              <a:t>Preece</a:t>
            </a:r>
            <a:r>
              <a:rPr lang="en-US" sz="1200" dirty="0">
                <a:latin typeface="Ebrima" panose="02000000000000000000" pitchFamily="2" charset="0"/>
                <a:ea typeface="Ebrima" panose="02000000000000000000" pitchFamily="2" charset="0"/>
                <a:cs typeface="Ebrima" panose="02000000000000000000" pitchFamily="2" charset="0"/>
              </a:rPr>
              <a:t> (Far East) Ltd, Hong Kong and Director of </a:t>
            </a:r>
            <a:r>
              <a:rPr lang="en-US" sz="1200" dirty="0" err="1">
                <a:latin typeface="Ebrima" panose="02000000000000000000" pitchFamily="2" charset="0"/>
                <a:ea typeface="Ebrima" panose="02000000000000000000" pitchFamily="2" charset="0"/>
                <a:cs typeface="Ebrima" panose="02000000000000000000" pitchFamily="2" charset="0"/>
              </a:rPr>
              <a:t>Ewbank</a:t>
            </a:r>
            <a:r>
              <a:rPr lang="en-US" sz="1200" dirty="0">
                <a:latin typeface="Ebrima" panose="02000000000000000000" pitchFamily="2" charset="0"/>
                <a:ea typeface="Ebrima" panose="02000000000000000000" pitchFamily="2" charset="0"/>
                <a:cs typeface="Ebrima" panose="02000000000000000000" pitchFamily="2" charset="0"/>
              </a:rPr>
              <a:t> </a:t>
            </a:r>
            <a:r>
              <a:rPr lang="en-US" sz="1200" dirty="0" err="1">
                <a:latin typeface="Ebrima" panose="02000000000000000000" pitchFamily="2" charset="0"/>
                <a:ea typeface="Ebrima" panose="02000000000000000000" pitchFamily="2" charset="0"/>
                <a:cs typeface="Ebrima" panose="02000000000000000000" pitchFamily="2" charset="0"/>
              </a:rPr>
              <a:t>Preece</a:t>
            </a:r>
            <a:r>
              <a:rPr lang="en-US" sz="1200" dirty="0">
                <a:latin typeface="Ebrima" panose="02000000000000000000" pitchFamily="2" charset="0"/>
                <a:ea typeface="Ebrima" panose="02000000000000000000" pitchFamily="2" charset="0"/>
                <a:cs typeface="Ebrima" panose="02000000000000000000" pitchFamily="2" charset="0"/>
              </a:rPr>
              <a:t> company in Australia, Singapore, Brunei, Indonesia and Thailand. He also was the CEO of KTA Tenaga </a:t>
            </a:r>
            <a:r>
              <a:rPr lang="en-US" sz="1200" dirty="0" err="1">
                <a:latin typeface="Ebrima" panose="02000000000000000000" pitchFamily="2" charset="0"/>
                <a:ea typeface="Ebrima" panose="02000000000000000000" pitchFamily="2" charset="0"/>
                <a:cs typeface="Ebrima" panose="02000000000000000000" pitchFamily="2" charset="0"/>
              </a:rPr>
              <a:t>Sdn</a:t>
            </a:r>
            <a:r>
              <a:rPr lang="en-US" sz="1200" dirty="0">
                <a:latin typeface="Ebrima" panose="02000000000000000000" pitchFamily="2" charset="0"/>
                <a:ea typeface="Ebrima" panose="02000000000000000000" pitchFamily="2" charset="0"/>
                <a:cs typeface="Ebrima" panose="02000000000000000000" pitchFamily="2" charset="0"/>
              </a:rPr>
              <a:t> </a:t>
            </a:r>
            <a:r>
              <a:rPr lang="en-US" sz="1200" dirty="0" err="1">
                <a:latin typeface="Ebrima" panose="02000000000000000000" pitchFamily="2" charset="0"/>
                <a:ea typeface="Ebrima" panose="02000000000000000000" pitchFamily="2" charset="0"/>
                <a:cs typeface="Ebrima" panose="02000000000000000000" pitchFamily="2" charset="0"/>
              </a:rPr>
              <a:t>Bhd</a:t>
            </a:r>
            <a:r>
              <a:rPr lang="en-US" sz="1200" dirty="0">
                <a:latin typeface="Ebrima" panose="02000000000000000000" pitchFamily="2" charset="0"/>
                <a:ea typeface="Ebrima" panose="02000000000000000000" pitchFamily="2" charset="0"/>
                <a:cs typeface="Ebrima" panose="02000000000000000000" pitchFamily="2" charset="0"/>
              </a:rPr>
              <a:t>, one of the top engineering consultancy companies in Malaysia from 1994 to 2003 before he retired. His business interests are independent power producer (IPP) and BOT projects in the power sector; and power and water projects in China. </a:t>
            </a:r>
          </a:p>
          <a:p>
            <a:pPr marL="0" indent="0" algn="just">
              <a:buNone/>
            </a:pPr>
            <a:endParaRPr lang="en-US" sz="1200" dirty="0">
              <a:latin typeface="Ebrima" panose="02000000000000000000" pitchFamily="2" charset="0"/>
              <a:ea typeface="Ebrima" panose="02000000000000000000" pitchFamily="2" charset="0"/>
              <a:cs typeface="Ebrima" panose="02000000000000000000" pitchFamily="2" charset="0"/>
            </a:endParaRPr>
          </a:p>
          <a:p>
            <a:pPr marL="0" indent="0" algn="just">
              <a:buNone/>
            </a:pPr>
            <a:r>
              <a:rPr lang="en-US" sz="1200" dirty="0">
                <a:latin typeface="Ebrima" panose="02000000000000000000" pitchFamily="2" charset="0"/>
                <a:ea typeface="Ebrima" panose="02000000000000000000" pitchFamily="2" charset="0"/>
                <a:cs typeface="Ebrima" panose="02000000000000000000" pitchFamily="2" charset="0"/>
              </a:rPr>
              <a:t>Academician </a:t>
            </a:r>
            <a:r>
              <a:rPr lang="en-US" sz="1200" dirty="0" err="1">
                <a:latin typeface="Ebrima" panose="02000000000000000000" pitchFamily="2" charset="0"/>
                <a:ea typeface="Ebrima" panose="02000000000000000000" pitchFamily="2" charset="0"/>
                <a:cs typeface="Ebrima" panose="02000000000000000000" pitchFamily="2" charset="0"/>
              </a:rPr>
              <a:t>Dato</a:t>
            </a:r>
            <a:r>
              <a:rPr lang="en-US" sz="1200" dirty="0">
                <a:latin typeface="Ebrima" panose="02000000000000000000" pitchFamily="2" charset="0"/>
                <a:ea typeface="Ebrima" panose="02000000000000000000" pitchFamily="2" charset="0"/>
                <a:cs typeface="Ebrima" panose="02000000000000000000" pitchFamily="2" charset="0"/>
              </a:rPr>
              <a:t>’ Ir. Lee has been active in professional engineering institutions being the President of the IEM for the 1988/1990 sessions, Member of the Board of Engineers, Malaysia, Member of the Board of Architects Malaysia, Secretary General, the Federation of Engineering Institutions in Southeast Asia and the Pacific (FEISEAP), Chairman of the Commonwealth Engineers Council (CEC), the umbrella body of National Institutions of Engineers in the Commonwealth and President of the ASEAN Federation of Engineering </a:t>
            </a:r>
            <a:r>
              <a:rPr lang="en-US" sz="1200" dirty="0" err="1">
                <a:latin typeface="Ebrima" panose="02000000000000000000" pitchFamily="2" charset="0"/>
                <a:ea typeface="Ebrima" panose="02000000000000000000" pitchFamily="2" charset="0"/>
                <a:cs typeface="Ebrima" panose="02000000000000000000" pitchFamily="2" charset="0"/>
              </a:rPr>
              <a:t>Organisations</a:t>
            </a:r>
            <a:r>
              <a:rPr lang="en-US" sz="1200" dirty="0">
                <a:latin typeface="Ebrima" panose="02000000000000000000" pitchFamily="2" charset="0"/>
                <a:ea typeface="Ebrima" panose="02000000000000000000" pitchFamily="2" charset="0"/>
                <a:cs typeface="Ebrima" panose="02000000000000000000" pitchFamily="2" charset="0"/>
              </a:rPr>
              <a:t> (AFEO). Currently he is the President of the World Federation of Engineering </a:t>
            </a:r>
            <a:r>
              <a:rPr lang="en-US" sz="1200" dirty="0" err="1">
                <a:latin typeface="Ebrima" panose="02000000000000000000" pitchFamily="2" charset="0"/>
                <a:ea typeface="Ebrima" panose="02000000000000000000" pitchFamily="2" charset="0"/>
                <a:cs typeface="Ebrima" panose="02000000000000000000" pitchFamily="2" charset="0"/>
              </a:rPr>
              <a:t>Organisations</a:t>
            </a:r>
            <a:r>
              <a:rPr lang="en-US" sz="1200" dirty="0">
                <a:latin typeface="Ebrima" panose="02000000000000000000" pitchFamily="2" charset="0"/>
                <a:ea typeface="Ebrima" panose="02000000000000000000" pitchFamily="2" charset="0"/>
                <a:cs typeface="Ebrima" panose="02000000000000000000" pitchFamily="2" charset="0"/>
              </a:rPr>
              <a:t> (WFEO). He is also a National Congress delegate of the Institution of Engineers, Australia. </a:t>
            </a:r>
          </a:p>
          <a:p>
            <a:pPr marL="0" indent="0" algn="just">
              <a:buNone/>
            </a:pPr>
            <a:endParaRPr lang="en-US" sz="1200"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11431381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921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295400"/>
            <a:ext cx="146304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Content Placeholder 2"/>
          <p:cNvSpPr txBox="1">
            <a:spLocks/>
          </p:cNvSpPr>
          <p:nvPr/>
        </p:nvSpPr>
        <p:spPr>
          <a:xfrm>
            <a:off x="457200" y="3352800"/>
            <a:ext cx="8229600" cy="3244701"/>
          </a:xfrm>
          <a:prstGeom prst="rect">
            <a:avLst/>
          </a:prstGeom>
          <a:solidFill>
            <a:schemeClr val="accent5">
              <a:lumMod val="20000"/>
              <a:lumOff val="80000"/>
              <a:alpha val="85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spcBef>
                <a:spcPts val="0"/>
              </a:spcBef>
              <a:buNone/>
            </a:pPr>
            <a:r>
              <a:rPr lang="en-US" sz="1200" dirty="0">
                <a:latin typeface="Ebrima" panose="02000000000000000000" pitchFamily="2" charset="0"/>
                <a:ea typeface="Ebrima" panose="02000000000000000000" pitchFamily="2" charset="0"/>
                <a:cs typeface="Ebrima" panose="02000000000000000000" pitchFamily="2" charset="0"/>
              </a:rPr>
              <a:t>member </a:t>
            </a:r>
            <a:r>
              <a:rPr lang="en-US" sz="1200" dirty="0" smtClean="0">
                <a:latin typeface="Ebrima" panose="02000000000000000000" pitchFamily="2" charset="0"/>
                <a:ea typeface="Ebrima" panose="02000000000000000000" pitchFamily="2" charset="0"/>
                <a:cs typeface="Ebrima" panose="02000000000000000000" pitchFamily="2" charset="0"/>
              </a:rPr>
              <a:t>of </a:t>
            </a:r>
            <a:r>
              <a:rPr lang="en-US" sz="1200" dirty="0">
                <a:latin typeface="Ebrima" panose="02000000000000000000" pitchFamily="2" charset="0"/>
                <a:ea typeface="Ebrima" panose="02000000000000000000" pitchFamily="2" charset="0"/>
                <a:cs typeface="Ebrima" panose="02000000000000000000" pitchFamily="2" charset="0"/>
              </a:rPr>
              <a:t>the Board of the newly established Inter-Academy Council (IAC) of World Science Academies. He coordinates International council for Science (ICSU) affairs at the ASM. </a:t>
            </a:r>
          </a:p>
          <a:p>
            <a:pPr marL="0" indent="0" algn="just">
              <a:spcBef>
                <a:spcPts val="0"/>
              </a:spcBef>
              <a:buNone/>
            </a:pPr>
            <a:endParaRPr lang="en-US" sz="1200" dirty="0" smtClean="0">
              <a:latin typeface="Ebrima" panose="02000000000000000000" pitchFamily="2" charset="0"/>
              <a:ea typeface="Ebrima" panose="02000000000000000000" pitchFamily="2" charset="0"/>
              <a:cs typeface="Ebrima" panose="02000000000000000000" pitchFamily="2" charset="0"/>
            </a:endParaRPr>
          </a:p>
          <a:p>
            <a:pPr marL="0" indent="0" algn="just">
              <a:buNone/>
            </a:pPr>
            <a:r>
              <a:rPr lang="en-US" sz="1200" dirty="0" smtClean="0">
                <a:latin typeface="Ebrima" panose="02000000000000000000" pitchFamily="2" charset="0"/>
                <a:ea typeface="Ebrima" panose="02000000000000000000" pitchFamily="2" charset="0"/>
                <a:cs typeface="Ebrima" panose="02000000000000000000" pitchFamily="2" charset="0"/>
              </a:rPr>
              <a:t>Academician </a:t>
            </a:r>
            <a:r>
              <a:rPr lang="en-US" sz="1200" dirty="0" err="1">
                <a:latin typeface="Ebrima" panose="02000000000000000000" pitchFamily="2" charset="0"/>
                <a:ea typeface="Ebrima" panose="02000000000000000000" pitchFamily="2" charset="0"/>
                <a:cs typeface="Ebrima" panose="02000000000000000000" pitchFamily="2" charset="0"/>
              </a:rPr>
              <a:t>Dato</a:t>
            </a:r>
            <a:r>
              <a:rPr lang="en-US" sz="1200" dirty="0">
                <a:latin typeface="Ebrima" panose="02000000000000000000" pitchFamily="2" charset="0"/>
                <a:ea typeface="Ebrima" panose="02000000000000000000" pitchFamily="2" charset="0"/>
                <a:cs typeface="Ebrima" panose="02000000000000000000" pitchFamily="2" charset="0"/>
              </a:rPr>
              <a:t>’ Ir. Lee was conferred the Malaysian state awards of DPMP and KMN for services to engineering. He was conferred the Honorary Officer in the Order of Australia for the services in Malaysia/Australia relations. </a:t>
            </a:r>
          </a:p>
          <a:p>
            <a:pPr marL="0" indent="0" algn="just">
              <a:spcBef>
                <a:spcPts val="0"/>
              </a:spcBef>
              <a:buNone/>
            </a:pPr>
            <a:endParaRPr lang="en-US" sz="1200" dirty="0">
              <a:latin typeface="Ebrima" panose="02000000000000000000" pitchFamily="2" charset="0"/>
              <a:ea typeface="Ebrima" panose="02000000000000000000" pitchFamily="2" charset="0"/>
              <a:cs typeface="Ebrima" panose="02000000000000000000" pitchFamily="2" charset="0"/>
            </a:endParaRPr>
          </a:p>
          <a:p>
            <a:pPr marL="0" indent="0" algn="just">
              <a:buNone/>
            </a:pPr>
            <a:r>
              <a:rPr lang="en-US" sz="1200" dirty="0">
                <a:latin typeface="Ebrima" panose="02000000000000000000" pitchFamily="2" charset="0"/>
                <a:ea typeface="Ebrima" panose="02000000000000000000" pitchFamily="2" charset="0"/>
                <a:cs typeface="Ebrima" panose="02000000000000000000" pitchFamily="2" charset="0"/>
              </a:rPr>
              <a:t>Academician </a:t>
            </a:r>
            <a:r>
              <a:rPr lang="en-US" sz="1200" dirty="0" err="1">
                <a:latin typeface="Ebrima" panose="02000000000000000000" pitchFamily="2" charset="0"/>
                <a:ea typeface="Ebrima" panose="02000000000000000000" pitchFamily="2" charset="0"/>
                <a:cs typeface="Ebrima" panose="02000000000000000000" pitchFamily="2" charset="0"/>
              </a:rPr>
              <a:t>Dato</a:t>
            </a:r>
            <a:r>
              <a:rPr lang="en-US" sz="1200" dirty="0">
                <a:latin typeface="Ebrima" panose="02000000000000000000" pitchFamily="2" charset="0"/>
                <a:ea typeface="Ebrima" panose="02000000000000000000" pitchFamily="2" charset="0"/>
                <a:cs typeface="Ebrima" panose="02000000000000000000" pitchFamily="2" charset="0"/>
              </a:rPr>
              <a:t>’ Ir. Lee Yee Cheong has shown outstanding greatness of spirit, selfless service, integrity and devotion to the humanity, technical professions and other professions, particularly the Institution of Engineers, Malaysia with no expectation of material rewards and without expecting public recognition. </a:t>
            </a:r>
          </a:p>
          <a:p>
            <a:pPr marL="0" indent="0" algn="just">
              <a:spcBef>
                <a:spcPts val="0"/>
              </a:spcBef>
              <a:buNone/>
            </a:pPr>
            <a:endParaRPr lang="en-US" sz="1200" dirty="0">
              <a:latin typeface="Ebrima" panose="02000000000000000000" pitchFamily="2" charset="0"/>
              <a:ea typeface="Ebrima" panose="02000000000000000000" pitchFamily="2" charset="0"/>
              <a:cs typeface="Ebrima" panose="02000000000000000000" pitchFamily="2" charset="0"/>
            </a:endParaRPr>
          </a:p>
          <a:p>
            <a:pPr marL="0" indent="0" algn="just">
              <a:buNone/>
            </a:pPr>
            <a:r>
              <a:rPr lang="en-US" sz="1200" dirty="0">
                <a:latin typeface="Ebrima" panose="02000000000000000000" pitchFamily="2" charset="0"/>
                <a:ea typeface="Ebrima" panose="02000000000000000000" pitchFamily="2" charset="0"/>
                <a:cs typeface="Ebrima" panose="02000000000000000000" pitchFamily="2" charset="0"/>
              </a:rPr>
              <a:t>Academician </a:t>
            </a:r>
            <a:r>
              <a:rPr lang="en-US" sz="1200" dirty="0" err="1">
                <a:latin typeface="Ebrima" panose="02000000000000000000" pitchFamily="2" charset="0"/>
                <a:ea typeface="Ebrima" panose="02000000000000000000" pitchFamily="2" charset="0"/>
                <a:cs typeface="Ebrima" panose="02000000000000000000" pitchFamily="2" charset="0"/>
              </a:rPr>
              <a:t>Dato</a:t>
            </a:r>
            <a:r>
              <a:rPr lang="en-US" sz="1200" dirty="0">
                <a:latin typeface="Ebrima" panose="02000000000000000000" pitchFamily="2" charset="0"/>
                <a:ea typeface="Ebrima" panose="02000000000000000000" pitchFamily="2" charset="0"/>
                <a:cs typeface="Ebrima" panose="02000000000000000000" pitchFamily="2" charset="0"/>
              </a:rPr>
              <a:t>’ Ir. Lee Yee Cheong has indeed made Malaysia proud during the recent World Engineering Conference in Shanghai, China. He has impressed upon the world engineering fraternity that the Malaysian Engineering Professional are a force to be reckoned with. </a:t>
            </a:r>
          </a:p>
          <a:p>
            <a:pPr marL="0" indent="0" algn="just">
              <a:spcBef>
                <a:spcPts val="0"/>
              </a:spcBef>
              <a:buNone/>
            </a:pPr>
            <a:endParaRPr lang="en-US" sz="1200" dirty="0">
              <a:latin typeface="Ebrima" panose="02000000000000000000" pitchFamily="2" charset="0"/>
              <a:ea typeface="Ebrima" panose="02000000000000000000" pitchFamily="2" charset="0"/>
              <a:cs typeface="Ebrima" panose="02000000000000000000" pitchFamily="2" charset="0"/>
            </a:endParaRPr>
          </a:p>
          <a:p>
            <a:pPr marL="0" indent="0" algn="just">
              <a:buNone/>
            </a:pPr>
            <a:r>
              <a:rPr lang="en-US" sz="1200" dirty="0">
                <a:latin typeface="Ebrima" panose="02000000000000000000" pitchFamily="2" charset="0"/>
                <a:ea typeface="Ebrima" panose="02000000000000000000" pitchFamily="2" charset="0"/>
                <a:cs typeface="Ebrima" panose="02000000000000000000" pitchFamily="2" charset="0"/>
              </a:rPr>
              <a:t>IEM Council at its meeting on 19 March 2012 is therefore proud to </a:t>
            </a:r>
            <a:r>
              <a:rPr lang="en-US" sz="1200" dirty="0" err="1">
                <a:latin typeface="Ebrima" panose="02000000000000000000" pitchFamily="2" charset="0"/>
                <a:ea typeface="Ebrima" panose="02000000000000000000" pitchFamily="2" charset="0"/>
                <a:cs typeface="Ebrima" panose="02000000000000000000" pitchFamily="2" charset="0"/>
              </a:rPr>
              <a:t>honour</a:t>
            </a:r>
            <a:r>
              <a:rPr lang="en-US" sz="1200" dirty="0">
                <a:latin typeface="Ebrima" panose="02000000000000000000" pitchFamily="2" charset="0"/>
                <a:ea typeface="Ebrima" panose="02000000000000000000" pitchFamily="2" charset="0"/>
                <a:cs typeface="Ebrima" panose="02000000000000000000" pitchFamily="2" charset="0"/>
              </a:rPr>
              <a:t> </a:t>
            </a:r>
            <a:r>
              <a:rPr lang="en-US" sz="1200" dirty="0" err="1">
                <a:latin typeface="Ebrima" panose="02000000000000000000" pitchFamily="2" charset="0"/>
                <a:ea typeface="Ebrima" panose="02000000000000000000" pitchFamily="2" charset="0"/>
                <a:cs typeface="Ebrima" panose="02000000000000000000" pitchFamily="2" charset="0"/>
              </a:rPr>
              <a:t>Y.Bhg</a:t>
            </a:r>
            <a:r>
              <a:rPr lang="en-US" sz="1200" dirty="0">
                <a:latin typeface="Ebrima" panose="02000000000000000000" pitchFamily="2" charset="0"/>
                <a:ea typeface="Ebrima" panose="02000000000000000000" pitchFamily="2" charset="0"/>
                <a:cs typeface="Ebrima" panose="02000000000000000000" pitchFamily="2" charset="0"/>
              </a:rPr>
              <a:t> Academician </a:t>
            </a:r>
            <a:r>
              <a:rPr lang="en-US" sz="1200" dirty="0" err="1">
                <a:latin typeface="Ebrima" panose="02000000000000000000" pitchFamily="2" charset="0"/>
                <a:ea typeface="Ebrima" panose="02000000000000000000" pitchFamily="2" charset="0"/>
                <a:cs typeface="Ebrima" panose="02000000000000000000" pitchFamily="2" charset="0"/>
              </a:rPr>
              <a:t>Dato</a:t>
            </a:r>
            <a:r>
              <a:rPr lang="en-US" sz="1200" dirty="0">
                <a:latin typeface="Ebrima" panose="02000000000000000000" pitchFamily="2" charset="0"/>
                <a:ea typeface="Ebrima" panose="02000000000000000000" pitchFamily="2" charset="0"/>
                <a:cs typeface="Ebrima" panose="02000000000000000000" pitchFamily="2" charset="0"/>
              </a:rPr>
              <a:t>’ Ir. Lee Yee Cheong a place in its Engineering Hall of Fame for all his contributions. </a:t>
            </a:r>
          </a:p>
          <a:p>
            <a:pPr marL="0" indent="0" algn="just">
              <a:buNone/>
            </a:pPr>
            <a:endParaRPr lang="en-US" sz="1200" dirty="0">
              <a:latin typeface="Ebrima" panose="02000000000000000000" pitchFamily="2" charset="0"/>
              <a:ea typeface="Ebrima" panose="02000000000000000000" pitchFamily="2" charset="0"/>
              <a:cs typeface="Ebrima" panose="02000000000000000000" pitchFamily="2" charset="0"/>
            </a:endParaRPr>
          </a:p>
          <a:p>
            <a:pPr marL="0" indent="0" algn="just">
              <a:buNone/>
            </a:pPr>
            <a:endParaRPr lang="en-US" sz="1200" dirty="0">
              <a:latin typeface="Ebrima" panose="02000000000000000000" pitchFamily="2" charset="0"/>
              <a:ea typeface="Ebrima" panose="02000000000000000000" pitchFamily="2" charset="0"/>
              <a:cs typeface="Ebrima" panose="02000000000000000000" pitchFamily="2" charset="0"/>
            </a:endParaRPr>
          </a:p>
        </p:txBody>
      </p:sp>
      <p:sp>
        <p:nvSpPr>
          <p:cNvPr id="10" name="Title 1"/>
          <p:cNvSpPr txBox="1">
            <a:spLocks/>
          </p:cNvSpPr>
          <p:nvPr/>
        </p:nvSpPr>
        <p:spPr>
          <a:xfrm>
            <a:off x="457200" y="152400"/>
            <a:ext cx="8229600" cy="914400"/>
          </a:xfrm>
          <a:prstGeom prst="rect">
            <a:avLst/>
          </a:prstGeom>
          <a:solidFill>
            <a:schemeClr val="bg2">
              <a:alpha val="85000"/>
            </a:scheme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Berlin Sans FB" panose="020E0602020502020306" pitchFamily="34" charset="0"/>
              </a:rPr>
              <a:t>HALL OF FAME</a:t>
            </a:r>
          </a:p>
          <a:p>
            <a:r>
              <a:rPr lang="en-US" sz="2000" dirty="0">
                <a:latin typeface="Berlin Sans FB" panose="020E0602020502020306" pitchFamily="34" charset="0"/>
                <a:ea typeface="Ebrima" panose="02000000000000000000" pitchFamily="2" charset="0"/>
                <a:cs typeface="Ebrima" panose="02000000000000000000" pitchFamily="2" charset="0"/>
              </a:rPr>
              <a:t>Y.BHG. ACADEMICIAN DATO’ IR. LEE YEE CHEONG </a:t>
            </a:r>
            <a:r>
              <a:rPr lang="en-US" sz="2000" dirty="0" smtClean="0">
                <a:latin typeface="Berlin Sans FB" panose="020E0602020502020306" pitchFamily="34" charset="0"/>
                <a:ea typeface="Ebrima" panose="02000000000000000000" pitchFamily="2" charset="0"/>
                <a:cs typeface="Ebrima" panose="02000000000000000000" pitchFamily="2" charset="0"/>
              </a:rPr>
              <a:t>(CONT’D)</a:t>
            </a:r>
            <a:endParaRPr lang="en-US" sz="2000" dirty="0">
              <a:latin typeface="Berlin Sans FB" panose="020E0602020502020306" pitchFamily="34" charset="0"/>
              <a:ea typeface="Ebrima" panose="02000000000000000000" pitchFamily="2" charset="0"/>
              <a:cs typeface="Ebrima" panose="02000000000000000000" pitchFamily="2" charset="0"/>
            </a:endParaRPr>
          </a:p>
          <a:p>
            <a:endParaRPr lang="en-US" sz="2000" dirty="0">
              <a:latin typeface="Berlin Sans FB" panose="020E0602020502020306" pitchFamily="34" charset="0"/>
            </a:endParaRPr>
          </a:p>
        </p:txBody>
      </p:sp>
      <p:sp>
        <p:nvSpPr>
          <p:cNvPr id="7" name="Content Placeholder 2"/>
          <p:cNvSpPr txBox="1">
            <a:spLocks/>
          </p:cNvSpPr>
          <p:nvPr/>
        </p:nvSpPr>
        <p:spPr>
          <a:xfrm>
            <a:off x="457200" y="1295400"/>
            <a:ext cx="6324600" cy="2057400"/>
          </a:xfrm>
          <a:prstGeom prst="rect">
            <a:avLst/>
          </a:prstGeom>
          <a:solidFill>
            <a:schemeClr val="accent5">
              <a:lumMod val="20000"/>
              <a:lumOff val="80000"/>
              <a:alpha val="85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1200" dirty="0" smtClean="0">
                <a:latin typeface="Ebrima" panose="02000000000000000000" pitchFamily="2" charset="0"/>
                <a:ea typeface="Ebrima" panose="02000000000000000000" pitchFamily="2" charset="0"/>
                <a:cs typeface="Ebrima" panose="02000000000000000000" pitchFamily="2" charset="0"/>
              </a:rPr>
              <a:t>Academician </a:t>
            </a:r>
            <a:r>
              <a:rPr lang="en-US" sz="1200" dirty="0" err="1">
                <a:latin typeface="Ebrima" panose="02000000000000000000" pitchFamily="2" charset="0"/>
                <a:ea typeface="Ebrima" panose="02000000000000000000" pitchFamily="2" charset="0"/>
                <a:cs typeface="Ebrima" panose="02000000000000000000" pitchFamily="2" charset="0"/>
              </a:rPr>
              <a:t>Dato</a:t>
            </a:r>
            <a:r>
              <a:rPr lang="en-US" sz="1200" dirty="0">
                <a:latin typeface="Ebrima" panose="02000000000000000000" pitchFamily="2" charset="0"/>
                <a:ea typeface="Ebrima" panose="02000000000000000000" pitchFamily="2" charset="0"/>
                <a:cs typeface="Ebrima" panose="02000000000000000000" pitchFamily="2" charset="0"/>
              </a:rPr>
              <a:t>’ Ir. Lee was one of the key players in the initiative that resulted in the formation of the Academy of Sciences, Malaysia (ASM) in 1995. He was a Foundation Fellow and the first Secretary General. Currently he is a Senior Fellow of the ASM and the title “Academician” was conferred by the Academy of Sciences Act. He has been overseeing international affairs in ASM since its establishment and was instrumental in the establishment of the ASEAN Council of Academies of Science, Engineering and Technology and Similar National </a:t>
            </a:r>
            <a:r>
              <a:rPr lang="en-US" sz="1200" dirty="0" err="1">
                <a:latin typeface="Ebrima" panose="02000000000000000000" pitchFamily="2" charset="0"/>
                <a:ea typeface="Ebrima" panose="02000000000000000000" pitchFamily="2" charset="0"/>
                <a:cs typeface="Ebrima" panose="02000000000000000000" pitchFamily="2" charset="0"/>
              </a:rPr>
              <a:t>Organisations</a:t>
            </a:r>
            <a:r>
              <a:rPr lang="en-US" sz="1200" dirty="0">
                <a:latin typeface="Ebrima" panose="02000000000000000000" pitchFamily="2" charset="0"/>
                <a:ea typeface="Ebrima" panose="02000000000000000000" pitchFamily="2" charset="0"/>
                <a:cs typeface="Ebrima" panose="02000000000000000000" pitchFamily="2" charset="0"/>
              </a:rPr>
              <a:t> (ASEAN-CASE) in 1997. </a:t>
            </a:r>
            <a:endParaRPr lang="en-US" sz="1200" dirty="0" smtClean="0">
              <a:latin typeface="Ebrima" panose="02000000000000000000" pitchFamily="2" charset="0"/>
              <a:ea typeface="Ebrima" panose="02000000000000000000" pitchFamily="2" charset="0"/>
              <a:cs typeface="Ebrima" panose="02000000000000000000" pitchFamily="2" charset="0"/>
            </a:endParaRPr>
          </a:p>
          <a:p>
            <a:pPr marL="0" indent="0" algn="just">
              <a:buNone/>
            </a:pPr>
            <a:endParaRPr lang="en-US" sz="1200" dirty="0">
              <a:latin typeface="Ebrima" panose="02000000000000000000" pitchFamily="2" charset="0"/>
              <a:ea typeface="Ebrima" panose="02000000000000000000" pitchFamily="2" charset="0"/>
              <a:cs typeface="Ebrima" panose="02000000000000000000" pitchFamily="2" charset="0"/>
            </a:endParaRPr>
          </a:p>
          <a:p>
            <a:pPr marL="0" indent="0" algn="just">
              <a:buNone/>
            </a:pPr>
            <a:r>
              <a:rPr lang="en-US" sz="1200" dirty="0">
                <a:latin typeface="Ebrima" panose="02000000000000000000" pitchFamily="2" charset="0"/>
                <a:ea typeface="Ebrima" panose="02000000000000000000" pitchFamily="2" charset="0"/>
                <a:cs typeface="Ebrima" panose="02000000000000000000" pitchFamily="2" charset="0"/>
              </a:rPr>
              <a:t>He was a member of the Inter-Academy Panel of World Science Academies (IAP) Sustainability Transition Conference Coordinating Committee (STCC), responsible for the successful </a:t>
            </a:r>
            <a:r>
              <a:rPr lang="en-US" sz="1200" dirty="0" err="1">
                <a:latin typeface="Ebrima" panose="02000000000000000000" pitchFamily="2" charset="0"/>
                <a:ea typeface="Ebrima" panose="02000000000000000000" pitchFamily="2" charset="0"/>
                <a:cs typeface="Ebrima" panose="02000000000000000000" pitchFamily="2" charset="0"/>
              </a:rPr>
              <a:t>organisation</a:t>
            </a:r>
            <a:r>
              <a:rPr lang="en-US" sz="1200" dirty="0">
                <a:latin typeface="Ebrima" panose="02000000000000000000" pitchFamily="2" charset="0"/>
                <a:ea typeface="Ebrima" panose="02000000000000000000" pitchFamily="2" charset="0"/>
                <a:cs typeface="Ebrima" panose="02000000000000000000" pitchFamily="2" charset="0"/>
              </a:rPr>
              <a:t> of the IAP 2000 Conference in Tokyo in May 2000. He is also </a:t>
            </a:r>
            <a:r>
              <a:rPr lang="en-US" sz="1200" dirty="0" smtClean="0">
                <a:latin typeface="Ebrima" panose="02000000000000000000" pitchFamily="2" charset="0"/>
                <a:ea typeface="Ebrima" panose="02000000000000000000" pitchFamily="2" charset="0"/>
                <a:cs typeface="Ebrima" panose="02000000000000000000" pitchFamily="2" charset="0"/>
              </a:rPr>
              <a:t>a</a:t>
            </a:r>
          </a:p>
        </p:txBody>
      </p:sp>
    </p:spTree>
    <p:extLst>
      <p:ext uri="{BB962C8B-B14F-4D97-AF65-F5344CB8AC3E}">
        <p14:creationId xmlns:p14="http://schemas.microsoft.com/office/powerpoint/2010/main" val="42263590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l="-6000" r="-6000"/>
          </a:stretch>
        </a:blipFill>
        <a:effectLst/>
      </p:bgPr>
    </p:bg>
    <p:spTree>
      <p:nvGrpSpPr>
        <p:cNvPr id="1" name=""/>
        <p:cNvGrpSpPr/>
        <p:nvPr/>
      </p:nvGrpSpPr>
      <p:grpSpPr>
        <a:xfrm>
          <a:off x="0" y="0"/>
          <a:ext cx="0" cy="0"/>
          <a:chOff x="0" y="0"/>
          <a:chExt cx="0" cy="0"/>
        </a:xfrm>
      </p:grpSpPr>
      <p:pic>
        <p:nvPicPr>
          <p:cNvPr id="10242" name="Picture 2"/>
          <p:cNvPicPr>
            <a:picLocks noChangeArrowheads="1"/>
          </p:cNvPicPr>
          <p:nvPr/>
        </p:nvPicPr>
        <p:blipFill rotWithShape="1">
          <a:blip r:embed="rId3">
            <a:extLst>
              <a:ext uri="{28A0092B-C50C-407E-A947-70E740481C1C}">
                <a14:useLocalDpi xmlns:a14="http://schemas.microsoft.com/office/drawing/2010/main" val="0"/>
              </a:ext>
            </a:extLst>
          </a:blip>
          <a:srcRect l="18266" t="6375" r="24291" b="9867"/>
          <a:stretch/>
        </p:blipFill>
        <p:spPr bwMode="auto">
          <a:xfrm>
            <a:off x="7010400" y="1295400"/>
            <a:ext cx="146304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1"/>
          <p:cNvSpPr txBox="1">
            <a:spLocks/>
          </p:cNvSpPr>
          <p:nvPr/>
        </p:nvSpPr>
        <p:spPr>
          <a:xfrm>
            <a:off x="457200" y="152400"/>
            <a:ext cx="8229600" cy="914400"/>
          </a:xfrm>
          <a:prstGeom prst="rect">
            <a:avLst/>
          </a:prstGeom>
          <a:solidFill>
            <a:schemeClr val="bg2">
              <a:alpha val="85000"/>
            </a:scheme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Berlin Sans FB" panose="020E0602020502020306" pitchFamily="34" charset="0"/>
              </a:rPr>
              <a:t>HALL OF FAME</a:t>
            </a:r>
          </a:p>
          <a:p>
            <a:r>
              <a:rPr lang="en-US" sz="2000" dirty="0">
                <a:latin typeface="Berlin Sans FB" panose="020E0602020502020306" pitchFamily="34" charset="0"/>
                <a:ea typeface="Ebrima" panose="02000000000000000000" pitchFamily="2" charset="0"/>
                <a:cs typeface="Ebrima" panose="02000000000000000000" pitchFamily="2" charset="0"/>
              </a:rPr>
              <a:t>THE LATE IR K. KUMARASIVAM </a:t>
            </a:r>
          </a:p>
          <a:p>
            <a:endParaRPr lang="en-US" sz="2000" dirty="0">
              <a:latin typeface="Berlin Sans FB" panose="020E0602020502020306" pitchFamily="34" charset="0"/>
            </a:endParaRPr>
          </a:p>
        </p:txBody>
      </p:sp>
      <p:sp>
        <p:nvSpPr>
          <p:cNvPr id="8" name="Content Placeholder 2"/>
          <p:cNvSpPr txBox="1">
            <a:spLocks/>
          </p:cNvSpPr>
          <p:nvPr/>
        </p:nvSpPr>
        <p:spPr>
          <a:xfrm>
            <a:off x="457200" y="3429000"/>
            <a:ext cx="8229600" cy="1295400"/>
          </a:xfrm>
          <a:prstGeom prst="rect">
            <a:avLst/>
          </a:prstGeom>
          <a:solidFill>
            <a:schemeClr val="accent5">
              <a:lumMod val="20000"/>
              <a:lumOff val="80000"/>
              <a:alpha val="85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en-US" sz="1400" dirty="0" smtClean="0">
              <a:latin typeface="Ebrima" panose="02000000000000000000" pitchFamily="2" charset="0"/>
              <a:ea typeface="Ebrima" panose="02000000000000000000" pitchFamily="2" charset="0"/>
              <a:cs typeface="Ebrima" panose="02000000000000000000" pitchFamily="2" charset="0"/>
            </a:endParaRPr>
          </a:p>
          <a:p>
            <a:pPr marL="0" indent="0" algn="just">
              <a:buNone/>
            </a:pPr>
            <a:r>
              <a:rPr lang="en-US" sz="1400" dirty="0" smtClean="0">
                <a:latin typeface="Ebrima" panose="02000000000000000000" pitchFamily="2" charset="0"/>
                <a:ea typeface="Ebrima" panose="02000000000000000000" pitchFamily="2" charset="0"/>
                <a:cs typeface="Ebrima" panose="02000000000000000000" pitchFamily="2" charset="0"/>
              </a:rPr>
              <a:t>A </a:t>
            </a:r>
            <a:r>
              <a:rPr lang="en-US" sz="1400" dirty="0">
                <a:latin typeface="Ebrima" panose="02000000000000000000" pitchFamily="2" charset="0"/>
                <a:ea typeface="Ebrima" panose="02000000000000000000" pitchFamily="2" charset="0"/>
                <a:cs typeface="Ebrima" panose="02000000000000000000" pitchFamily="2" charset="0"/>
              </a:rPr>
              <a:t>humble gentleman and very much ahead of his time in both vision and philosophy, his love for engineering which he believed as a key contributing factor to the betterment of mankind and the environment was manifested by his selfless contributions to the Malaysian engineering and environmental fraternities. </a:t>
            </a:r>
          </a:p>
        </p:txBody>
      </p:sp>
      <p:sp>
        <p:nvSpPr>
          <p:cNvPr id="7" name="Content Placeholder 2"/>
          <p:cNvSpPr txBox="1">
            <a:spLocks/>
          </p:cNvSpPr>
          <p:nvPr/>
        </p:nvSpPr>
        <p:spPr>
          <a:xfrm>
            <a:off x="457200" y="1295400"/>
            <a:ext cx="6324600" cy="2133600"/>
          </a:xfrm>
          <a:prstGeom prst="rect">
            <a:avLst/>
          </a:prstGeom>
          <a:solidFill>
            <a:schemeClr val="accent5">
              <a:lumMod val="20000"/>
              <a:lumOff val="80000"/>
              <a:alpha val="85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1400" dirty="0">
                <a:latin typeface="Ebrima" panose="02000000000000000000" pitchFamily="2" charset="0"/>
                <a:ea typeface="Ebrima" panose="02000000000000000000" pitchFamily="2" charset="0"/>
                <a:cs typeface="Ebrima" panose="02000000000000000000" pitchFamily="2" charset="0"/>
              </a:rPr>
              <a:t>The late Ir. K. </a:t>
            </a:r>
            <a:r>
              <a:rPr lang="en-US" sz="1400" dirty="0" err="1">
                <a:latin typeface="Ebrima" panose="02000000000000000000" pitchFamily="2" charset="0"/>
                <a:ea typeface="Ebrima" panose="02000000000000000000" pitchFamily="2" charset="0"/>
                <a:cs typeface="Ebrima" panose="02000000000000000000" pitchFamily="2" charset="0"/>
              </a:rPr>
              <a:t>Kumarasivam</a:t>
            </a:r>
            <a:r>
              <a:rPr lang="en-US" sz="1400" dirty="0">
                <a:latin typeface="Ebrima" panose="02000000000000000000" pitchFamily="2" charset="0"/>
                <a:ea typeface="Ebrima" panose="02000000000000000000" pitchFamily="2" charset="0"/>
                <a:cs typeface="Ebrima" panose="02000000000000000000" pitchFamily="2" charset="0"/>
              </a:rPr>
              <a:t> joined IEM as a member in 1966 and elected as Fellow in 1981. He served in various Standing Committees and presented various papers at seminars and forums </a:t>
            </a:r>
            <a:r>
              <a:rPr lang="en-US" sz="1400" dirty="0" err="1">
                <a:latin typeface="Ebrima" panose="02000000000000000000" pitchFamily="2" charset="0"/>
                <a:ea typeface="Ebrima" panose="02000000000000000000" pitchFamily="2" charset="0"/>
                <a:cs typeface="Ebrima" panose="02000000000000000000" pitchFamily="2" charset="0"/>
              </a:rPr>
              <a:t>organised</a:t>
            </a:r>
            <a:r>
              <a:rPr lang="en-US" sz="1400" dirty="0">
                <a:latin typeface="Ebrima" panose="02000000000000000000" pitchFamily="2" charset="0"/>
                <a:ea typeface="Ebrima" panose="02000000000000000000" pitchFamily="2" charset="0"/>
                <a:cs typeface="Ebrima" panose="02000000000000000000" pitchFamily="2" charset="0"/>
              </a:rPr>
              <a:t> by IEM. He served a three-year term in the Council and Executive Committee of IEM in 1982; and represented IEM on the FEISEAP Environment Committee. He was the founder of </a:t>
            </a:r>
            <a:r>
              <a:rPr lang="en-US" sz="1400" dirty="0" err="1">
                <a:latin typeface="Ebrima" panose="02000000000000000000" pitchFamily="2" charset="0"/>
                <a:ea typeface="Ebrima" panose="02000000000000000000" pitchFamily="2" charset="0"/>
                <a:cs typeface="Ebrima" panose="02000000000000000000" pitchFamily="2" charset="0"/>
              </a:rPr>
              <a:t>Kumarasivam</a:t>
            </a:r>
            <a:r>
              <a:rPr lang="en-US" sz="1400" dirty="0">
                <a:latin typeface="Ebrima" panose="02000000000000000000" pitchFamily="2" charset="0"/>
                <a:ea typeface="Ebrima" panose="02000000000000000000" pitchFamily="2" charset="0"/>
                <a:cs typeface="Ebrima" panose="02000000000000000000" pitchFamily="2" charset="0"/>
              </a:rPr>
              <a:t> Tan &amp; </a:t>
            </a:r>
            <a:r>
              <a:rPr lang="en-US" sz="1400" dirty="0" err="1">
                <a:latin typeface="Ebrima" panose="02000000000000000000" pitchFamily="2" charset="0"/>
                <a:ea typeface="Ebrima" panose="02000000000000000000" pitchFamily="2" charset="0"/>
                <a:cs typeface="Ebrima" panose="02000000000000000000" pitchFamily="2" charset="0"/>
              </a:rPr>
              <a:t>Ariffin</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Sdn</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Bhd</a:t>
            </a:r>
            <a:r>
              <a:rPr lang="en-US" sz="1400" dirty="0">
                <a:latin typeface="Ebrima" panose="02000000000000000000" pitchFamily="2" charset="0"/>
                <a:ea typeface="Ebrima" panose="02000000000000000000" pitchFamily="2" charset="0"/>
                <a:cs typeface="Ebrima" panose="02000000000000000000" pitchFamily="2" charset="0"/>
              </a:rPr>
              <a:t> (KTA) and was Chairman until the company’s merger with Tenaga </a:t>
            </a:r>
            <a:r>
              <a:rPr lang="en-US" sz="1400" dirty="0" err="1">
                <a:latin typeface="Ebrima" panose="02000000000000000000" pitchFamily="2" charset="0"/>
                <a:ea typeface="Ebrima" panose="02000000000000000000" pitchFamily="2" charset="0"/>
                <a:cs typeface="Ebrima" panose="02000000000000000000" pitchFamily="2" charset="0"/>
              </a:rPr>
              <a:t>Ewbank</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Preece</a:t>
            </a:r>
            <a:r>
              <a:rPr lang="en-US" sz="1400" dirty="0">
                <a:latin typeface="Ebrima" panose="02000000000000000000" pitchFamily="2" charset="0"/>
                <a:ea typeface="Ebrima" panose="02000000000000000000" pitchFamily="2" charset="0"/>
                <a:cs typeface="Ebrima" panose="02000000000000000000" pitchFamily="2" charset="0"/>
              </a:rPr>
              <a:t> (Malaysia) </a:t>
            </a:r>
            <a:r>
              <a:rPr lang="en-US" sz="1400" dirty="0" err="1">
                <a:latin typeface="Ebrima" panose="02000000000000000000" pitchFamily="2" charset="0"/>
                <a:ea typeface="Ebrima" panose="02000000000000000000" pitchFamily="2" charset="0"/>
                <a:cs typeface="Ebrima" panose="02000000000000000000" pitchFamily="2" charset="0"/>
              </a:rPr>
              <a:t>Sdn</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Bhd</a:t>
            </a:r>
            <a:r>
              <a:rPr lang="en-US" sz="1400" dirty="0">
                <a:latin typeface="Ebrima" panose="02000000000000000000" pitchFamily="2" charset="0"/>
                <a:ea typeface="Ebrima" panose="02000000000000000000" pitchFamily="2" charset="0"/>
                <a:cs typeface="Ebrima" panose="02000000000000000000" pitchFamily="2" charset="0"/>
              </a:rPr>
              <a:t> in 1993, after which he was the Deputy Chairman of KTA Tenaga </a:t>
            </a:r>
            <a:r>
              <a:rPr lang="en-US" sz="1400" dirty="0" err="1">
                <a:latin typeface="Ebrima" panose="02000000000000000000" pitchFamily="2" charset="0"/>
                <a:ea typeface="Ebrima" panose="02000000000000000000" pitchFamily="2" charset="0"/>
                <a:cs typeface="Ebrima" panose="02000000000000000000" pitchFamily="2" charset="0"/>
              </a:rPr>
              <a:t>Sdn</a:t>
            </a:r>
            <a:r>
              <a:rPr lang="en-US" sz="1400" dirty="0">
                <a:latin typeface="Ebrima" panose="02000000000000000000" pitchFamily="2" charset="0"/>
                <a:ea typeface="Ebrima" panose="02000000000000000000" pitchFamily="2" charset="0"/>
                <a:cs typeface="Ebrima" panose="02000000000000000000" pitchFamily="2" charset="0"/>
              </a:rPr>
              <a:t> Bhd. He had been involved in many aspects of engineering particularly Highway &amp; Traffic Engineering and Environmental Engineering. </a:t>
            </a:r>
          </a:p>
          <a:p>
            <a:pPr marL="0" indent="0" algn="just">
              <a:buNone/>
            </a:pPr>
            <a:endParaRPr lang="en-US" sz="1400"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5862263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l="-17000" r="-17000"/>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457200" y="350839"/>
            <a:ext cx="8229600" cy="563561"/>
          </a:xfrm>
          <a:prstGeom prst="rect">
            <a:avLst/>
          </a:prstGeom>
          <a:solidFill>
            <a:schemeClr val="accent4">
              <a:lumMod val="20000"/>
              <a:lumOff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Berlin Sans FB" panose="020E0602020502020306" pitchFamily="34" charset="0"/>
              </a:rPr>
              <a:t>IEM DISTINGUISHED HONORARY FELLOW</a:t>
            </a:r>
            <a:endParaRPr lang="en-US" sz="3200" dirty="0">
              <a:latin typeface="Berlin Sans FB" panose="020E0602020502020306"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403022852"/>
              </p:ext>
            </p:extLst>
          </p:nvPr>
        </p:nvGraphicFramePr>
        <p:xfrm>
          <a:off x="838200" y="1219200"/>
          <a:ext cx="7315201" cy="1219200"/>
        </p:xfrm>
        <a:graphic>
          <a:graphicData uri="http://schemas.openxmlformats.org/drawingml/2006/table">
            <a:tbl>
              <a:tblPr>
                <a:tableStyleId>{5C22544A-7EE6-4342-B048-85BDC9FD1C3A}</a:tableStyleId>
              </a:tblPr>
              <a:tblGrid>
                <a:gridCol w="1371601"/>
                <a:gridCol w="5943600"/>
              </a:tblGrid>
              <a:tr h="406400">
                <a:tc>
                  <a:txBody>
                    <a:bodyPr/>
                    <a:lstStyle/>
                    <a:p>
                      <a:pPr algn="ctr" fontAlgn="b"/>
                      <a:r>
                        <a:rPr lang="en-US" sz="1600" b="1" u="none" strike="noStrike" dirty="0" smtClean="0">
                          <a:effectLst/>
                          <a:latin typeface="Century Gothic" panose="020B0502020202020204" pitchFamily="34" charset="0"/>
                        </a:rPr>
                        <a:t>Year</a:t>
                      </a:r>
                      <a:endParaRPr lang="en-US" sz="1600" b="1" i="0" u="none" strike="noStrike" dirty="0">
                        <a:solidFill>
                          <a:srgbClr val="000000"/>
                        </a:solidFill>
                        <a:effectLst/>
                        <a:latin typeface="Century Gothic" panose="020B0502020202020204" pitchFamily="34" charset="0"/>
                      </a:endParaRPr>
                    </a:p>
                  </a:txBody>
                  <a:tcPr marL="9525" marR="9525" marT="9525" marB="0" anchor="ctr">
                    <a:solidFill>
                      <a:schemeClr val="accent6">
                        <a:lumMod val="60000"/>
                        <a:lumOff val="40000"/>
                      </a:schemeClr>
                    </a:solidFill>
                  </a:tcPr>
                </a:tc>
                <a:tc>
                  <a:txBody>
                    <a:bodyPr/>
                    <a:lstStyle/>
                    <a:p>
                      <a:pPr lvl="1" algn="l" fontAlgn="b"/>
                      <a:r>
                        <a:rPr lang="en-US" sz="1600" b="1" u="none" strike="noStrike" dirty="0">
                          <a:effectLst/>
                          <a:latin typeface="Century Gothic" panose="020B0502020202020204" pitchFamily="34" charset="0"/>
                        </a:rPr>
                        <a:t>Name of Recipient</a:t>
                      </a:r>
                      <a:endParaRPr lang="en-US" sz="1600" b="1" i="0" u="none" strike="noStrike" dirty="0">
                        <a:solidFill>
                          <a:srgbClr val="000000"/>
                        </a:solidFill>
                        <a:effectLst/>
                        <a:latin typeface="Century Gothic" panose="020B0502020202020204" pitchFamily="34" charset="0"/>
                      </a:endParaRPr>
                    </a:p>
                  </a:txBody>
                  <a:tcPr marL="9525" marR="9525" marT="9525" marB="0" anchor="ctr">
                    <a:solidFill>
                      <a:schemeClr val="accent6">
                        <a:lumMod val="60000"/>
                        <a:lumOff val="40000"/>
                      </a:schemeClr>
                    </a:solidFill>
                  </a:tcPr>
                </a:tc>
              </a:tr>
              <a:tr h="406400">
                <a:tc>
                  <a:txBody>
                    <a:bodyPr/>
                    <a:lstStyle/>
                    <a:p>
                      <a:pPr algn="ctr" fontAlgn="b"/>
                      <a:r>
                        <a:rPr lang="en-US" sz="1600" u="none" strike="noStrike" dirty="0">
                          <a:effectLst/>
                          <a:latin typeface="Century Gothic" panose="020B0502020202020204" pitchFamily="34" charset="0"/>
                        </a:rPr>
                        <a:t>2003</a:t>
                      </a:r>
                      <a:endParaRPr lang="en-US" sz="1600" b="0" i="0" u="none" strike="noStrike" dirty="0">
                        <a:solidFill>
                          <a:srgbClr val="000000"/>
                        </a:solidFill>
                        <a:effectLst/>
                        <a:latin typeface="Century Gothic" panose="020B0502020202020204" pitchFamily="34" charset="0"/>
                      </a:endParaRPr>
                    </a:p>
                  </a:txBody>
                  <a:tcPr marL="9525" marR="9525" marT="9525" marB="0" anchor="ctr">
                    <a:solidFill>
                      <a:schemeClr val="accent6">
                        <a:lumMod val="20000"/>
                        <a:lumOff val="80000"/>
                      </a:schemeClr>
                    </a:solidFill>
                  </a:tcPr>
                </a:tc>
                <a:tc>
                  <a:txBody>
                    <a:bodyPr/>
                    <a:lstStyle/>
                    <a:p>
                      <a:pPr lvl="1" algn="l" fontAlgn="b"/>
                      <a:r>
                        <a:rPr lang="en-US" sz="1600" u="none" strike="noStrike" dirty="0" err="1">
                          <a:effectLst/>
                          <a:latin typeface="Century Gothic" panose="020B0502020202020204" pitchFamily="34" charset="0"/>
                        </a:rPr>
                        <a:t>Y.A.Bhg</a:t>
                      </a:r>
                      <a:r>
                        <a:rPr lang="en-US" sz="1600" u="none" strike="noStrike" dirty="0">
                          <a:effectLst/>
                          <a:latin typeface="Century Gothic" panose="020B0502020202020204" pitchFamily="34" charset="0"/>
                        </a:rPr>
                        <a:t>. </a:t>
                      </a:r>
                      <a:r>
                        <a:rPr lang="en-US" sz="1600" u="none" strike="noStrike" dirty="0" err="1">
                          <a:effectLst/>
                          <a:latin typeface="Century Gothic" panose="020B0502020202020204" pitchFamily="34" charset="0"/>
                        </a:rPr>
                        <a:t>Tun</a:t>
                      </a:r>
                      <a:r>
                        <a:rPr lang="en-US" sz="1600" u="none" strike="noStrike" dirty="0">
                          <a:effectLst/>
                          <a:latin typeface="Century Gothic" panose="020B0502020202020204" pitchFamily="34" charset="0"/>
                        </a:rPr>
                        <a:t> </a:t>
                      </a:r>
                      <a:r>
                        <a:rPr lang="en-US" sz="1600" u="none" strike="noStrike" dirty="0" err="1">
                          <a:effectLst/>
                          <a:latin typeface="Century Gothic" panose="020B0502020202020204" pitchFamily="34" charset="0"/>
                        </a:rPr>
                        <a:t>Dr</a:t>
                      </a:r>
                      <a:r>
                        <a:rPr lang="en-US" sz="1600" u="none" strike="noStrike" dirty="0">
                          <a:effectLst/>
                          <a:latin typeface="Century Gothic" panose="020B0502020202020204" pitchFamily="34" charset="0"/>
                        </a:rPr>
                        <a:t> Mahathir bin Mohamed</a:t>
                      </a:r>
                      <a:endParaRPr lang="en-US" sz="1600" b="0" i="0" u="none" strike="noStrike" dirty="0">
                        <a:solidFill>
                          <a:srgbClr val="000000"/>
                        </a:solidFill>
                        <a:effectLst/>
                        <a:latin typeface="Century Gothic" panose="020B0502020202020204" pitchFamily="34" charset="0"/>
                      </a:endParaRPr>
                    </a:p>
                  </a:txBody>
                  <a:tcPr marL="9525" marR="9525" marT="9525" marB="0" anchor="ctr">
                    <a:solidFill>
                      <a:schemeClr val="accent6">
                        <a:lumMod val="20000"/>
                        <a:lumOff val="80000"/>
                      </a:schemeClr>
                    </a:solidFill>
                  </a:tcPr>
                </a:tc>
              </a:tr>
              <a:tr h="406400">
                <a:tc>
                  <a:txBody>
                    <a:bodyPr/>
                    <a:lstStyle/>
                    <a:p>
                      <a:pPr algn="ctr" fontAlgn="b"/>
                      <a:r>
                        <a:rPr lang="en-US" sz="1600" u="none" strike="noStrike" dirty="0">
                          <a:effectLst/>
                          <a:latin typeface="Century Gothic" panose="020B0502020202020204" pitchFamily="34" charset="0"/>
                        </a:rPr>
                        <a:t>2010</a:t>
                      </a:r>
                      <a:endParaRPr lang="en-US" sz="1600" b="0" i="0" u="none" strike="noStrike" dirty="0">
                        <a:solidFill>
                          <a:srgbClr val="000000"/>
                        </a:solidFill>
                        <a:effectLst/>
                        <a:latin typeface="Century Gothic" panose="020B0502020202020204" pitchFamily="34" charset="0"/>
                      </a:endParaRPr>
                    </a:p>
                  </a:txBody>
                  <a:tcPr marL="9525" marR="9525" marT="9525" marB="0" anchor="ctr">
                    <a:solidFill>
                      <a:schemeClr val="accent6">
                        <a:lumMod val="20000"/>
                        <a:lumOff val="80000"/>
                      </a:schemeClr>
                    </a:solidFill>
                  </a:tcPr>
                </a:tc>
                <a:tc>
                  <a:txBody>
                    <a:bodyPr/>
                    <a:lstStyle/>
                    <a:p>
                      <a:pPr lvl="1" algn="l" fontAlgn="b"/>
                      <a:r>
                        <a:rPr lang="en-US" sz="1600" u="none" strike="noStrike" dirty="0" err="1">
                          <a:effectLst/>
                          <a:latin typeface="Century Gothic" panose="020B0502020202020204" pitchFamily="34" charset="0"/>
                        </a:rPr>
                        <a:t>Y.Bhg</a:t>
                      </a:r>
                      <a:r>
                        <a:rPr lang="en-US" sz="1600" u="none" strike="noStrike" dirty="0">
                          <a:effectLst/>
                          <a:latin typeface="Century Gothic" panose="020B0502020202020204" pitchFamily="34" charset="0"/>
                        </a:rPr>
                        <a:t>. Academician </a:t>
                      </a:r>
                      <a:r>
                        <a:rPr lang="en-US" sz="1600" u="none" strike="noStrike" dirty="0" err="1">
                          <a:effectLst/>
                          <a:latin typeface="Century Gothic" panose="020B0502020202020204" pitchFamily="34" charset="0"/>
                        </a:rPr>
                        <a:t>Dato</a:t>
                      </a:r>
                      <a:r>
                        <a:rPr lang="en-US" sz="1600" u="none" strike="noStrike" dirty="0">
                          <a:effectLst/>
                          <a:latin typeface="Century Gothic" panose="020B0502020202020204" pitchFamily="34" charset="0"/>
                        </a:rPr>
                        <a:t>’ Ir. Lee Yee Cheong</a:t>
                      </a:r>
                      <a:endParaRPr lang="en-US" sz="1600" b="0" i="0" u="none" strike="noStrike" dirty="0">
                        <a:solidFill>
                          <a:srgbClr val="000000"/>
                        </a:solidFill>
                        <a:effectLst/>
                        <a:latin typeface="Century Gothic" panose="020B0502020202020204" pitchFamily="34" charset="0"/>
                      </a:endParaRPr>
                    </a:p>
                  </a:txBody>
                  <a:tcPr marL="9525" marR="9525" marT="9525" marB="0" anchor="ctr">
                    <a:solidFill>
                      <a:schemeClr val="accent6">
                        <a:lumMod val="20000"/>
                        <a:lumOff val="80000"/>
                      </a:schemeClr>
                    </a:solidFill>
                  </a:tcPr>
                </a:tc>
              </a:tr>
            </a:tbl>
          </a:graphicData>
        </a:graphic>
      </p:graphicFrame>
    </p:spTree>
    <p:extLst>
      <p:ext uri="{BB962C8B-B14F-4D97-AF65-F5344CB8AC3E}">
        <p14:creationId xmlns:p14="http://schemas.microsoft.com/office/powerpoint/2010/main" val="16173731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l="-17000" r="-17000"/>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457200" y="350839"/>
            <a:ext cx="8229600" cy="563561"/>
          </a:xfrm>
          <a:prstGeom prst="rect">
            <a:avLst/>
          </a:prstGeom>
          <a:solidFill>
            <a:schemeClr val="accent4">
              <a:lumMod val="20000"/>
              <a:lumOff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Berlin Sans FB" panose="020E0602020502020306" pitchFamily="34" charset="0"/>
              </a:rPr>
              <a:t>IEM HONORARY FELLOW</a:t>
            </a:r>
            <a:endParaRPr lang="en-US" sz="3200" dirty="0">
              <a:latin typeface="Berlin Sans FB" panose="020E0602020502020306"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687317271"/>
              </p:ext>
            </p:extLst>
          </p:nvPr>
        </p:nvGraphicFramePr>
        <p:xfrm>
          <a:off x="876300" y="1066800"/>
          <a:ext cx="7391400" cy="5177989"/>
        </p:xfrm>
        <a:graphic>
          <a:graphicData uri="http://schemas.openxmlformats.org/drawingml/2006/table">
            <a:tbl>
              <a:tblPr>
                <a:tableStyleId>{5C22544A-7EE6-4342-B048-85BDC9FD1C3A}</a:tableStyleId>
              </a:tblPr>
              <a:tblGrid>
                <a:gridCol w="1371600"/>
                <a:gridCol w="6019800"/>
              </a:tblGrid>
              <a:tr h="129520">
                <a:tc>
                  <a:txBody>
                    <a:bodyPr/>
                    <a:lstStyle/>
                    <a:p>
                      <a:pPr algn="ctr" fontAlgn="b">
                        <a:lnSpc>
                          <a:spcPct val="150000"/>
                        </a:lnSpc>
                      </a:pPr>
                      <a:r>
                        <a:rPr lang="en-US" sz="1100" b="1" u="none" strike="noStrike" dirty="0">
                          <a:effectLst/>
                          <a:latin typeface="Century Gothic" panose="020B0502020202020204" pitchFamily="34" charset="0"/>
                        </a:rPr>
                        <a:t>Year </a:t>
                      </a:r>
                      <a:endParaRPr lang="en-US" sz="1100" b="1" i="0" u="none" strike="noStrike" dirty="0">
                        <a:solidFill>
                          <a:srgbClr val="000000"/>
                        </a:solidFill>
                        <a:effectLst/>
                        <a:latin typeface="Century Gothic" panose="020B0502020202020204" pitchFamily="34" charset="0"/>
                      </a:endParaRPr>
                    </a:p>
                  </a:txBody>
                  <a:tcPr marL="9525" marR="9525" marT="9525" marB="0" anchor="ctr">
                    <a:solidFill>
                      <a:schemeClr val="accent4">
                        <a:lumMod val="60000"/>
                        <a:lumOff val="40000"/>
                      </a:schemeClr>
                    </a:solidFill>
                  </a:tcPr>
                </a:tc>
                <a:tc>
                  <a:txBody>
                    <a:bodyPr/>
                    <a:lstStyle/>
                    <a:p>
                      <a:pPr lvl="1" algn="l" fontAlgn="b">
                        <a:lnSpc>
                          <a:spcPct val="150000"/>
                        </a:lnSpc>
                      </a:pPr>
                      <a:r>
                        <a:rPr lang="en-US" sz="1100" b="1" u="none" strike="noStrike" dirty="0" smtClean="0">
                          <a:effectLst/>
                          <a:latin typeface="Century Gothic" panose="020B0502020202020204" pitchFamily="34" charset="0"/>
                        </a:rPr>
                        <a:t>Name of Recipient</a:t>
                      </a:r>
                      <a:endParaRPr lang="en-US" sz="1100" b="1" i="0" u="none" strike="noStrike" dirty="0">
                        <a:solidFill>
                          <a:srgbClr val="000000"/>
                        </a:solidFill>
                        <a:effectLst/>
                        <a:latin typeface="Century Gothic" panose="020B0502020202020204" pitchFamily="34" charset="0"/>
                      </a:endParaRPr>
                    </a:p>
                  </a:txBody>
                  <a:tcPr marL="9525" marR="9525" marT="9525" marB="0" anchor="ctr">
                    <a:solidFill>
                      <a:schemeClr val="accent4">
                        <a:lumMod val="60000"/>
                        <a:lumOff val="40000"/>
                      </a:schemeClr>
                    </a:solidFill>
                  </a:tcPr>
                </a:tc>
              </a:tr>
              <a:tr h="129278">
                <a:tc>
                  <a:txBody>
                    <a:bodyPr/>
                    <a:lstStyle/>
                    <a:p>
                      <a:pPr algn="ctr" fontAlgn="b">
                        <a:lnSpc>
                          <a:spcPct val="150000"/>
                        </a:lnSpc>
                      </a:pPr>
                      <a:r>
                        <a:rPr lang="en-US" sz="1100" u="none" strike="noStrike" dirty="0">
                          <a:effectLst/>
                          <a:latin typeface="Century Gothic" panose="020B0502020202020204" pitchFamily="34" charset="0"/>
                        </a:rPr>
                        <a:t>1981</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c>
                  <a:txBody>
                    <a:bodyPr/>
                    <a:lstStyle/>
                    <a:p>
                      <a:pPr lvl="1" algn="l" fontAlgn="b">
                        <a:lnSpc>
                          <a:spcPct val="150000"/>
                        </a:lnSpc>
                      </a:pPr>
                      <a:r>
                        <a:rPr lang="en-US" sz="1100" u="none" strike="noStrike" dirty="0" err="1" smtClean="0">
                          <a:effectLst/>
                          <a:latin typeface="Century Gothic" panose="020B0502020202020204" pitchFamily="34" charset="0"/>
                        </a:rPr>
                        <a:t>Allahyarham</a:t>
                      </a:r>
                      <a:r>
                        <a:rPr lang="en-US" sz="1100" u="none" strike="noStrike" dirty="0" smtClean="0">
                          <a:effectLst/>
                          <a:latin typeface="Century Gothic" panose="020B0502020202020204" pitchFamily="34" charset="0"/>
                        </a:rPr>
                        <a:t> Tan Sri Ir. (</a:t>
                      </a:r>
                      <a:r>
                        <a:rPr lang="en-US" sz="1100" u="none" strike="noStrike" dirty="0" err="1" smtClean="0">
                          <a:effectLst/>
                          <a:latin typeface="Century Gothic" panose="020B0502020202020204" pitchFamily="34" charset="0"/>
                        </a:rPr>
                        <a:t>Dr</a:t>
                      </a:r>
                      <a:r>
                        <a:rPr lang="en-US" sz="1100" u="none" strike="noStrike" dirty="0" smtClean="0">
                          <a:effectLst/>
                          <a:latin typeface="Century Gothic" panose="020B0502020202020204" pitchFamily="34" charset="0"/>
                        </a:rPr>
                        <a:t>) Haji </a:t>
                      </a:r>
                      <a:r>
                        <a:rPr lang="en-US" sz="1100" u="none" strike="noStrike" dirty="0" err="1" smtClean="0">
                          <a:effectLst/>
                          <a:latin typeface="Century Gothic" panose="020B0502020202020204" pitchFamily="34" charset="0"/>
                        </a:rPr>
                        <a:t>Yusoff</a:t>
                      </a:r>
                      <a:r>
                        <a:rPr lang="en-US" sz="1100" u="none" strike="noStrike" dirty="0" smtClean="0">
                          <a:effectLst/>
                          <a:latin typeface="Century Gothic" panose="020B0502020202020204" pitchFamily="34" charset="0"/>
                        </a:rPr>
                        <a:t> bin Haji Ibrahim</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r>
              <a:tr h="129278">
                <a:tc>
                  <a:txBody>
                    <a:bodyPr/>
                    <a:lstStyle/>
                    <a:p>
                      <a:pPr algn="ctr" fontAlgn="b">
                        <a:lnSpc>
                          <a:spcPct val="150000"/>
                        </a:lnSpc>
                      </a:pPr>
                      <a:r>
                        <a:rPr lang="en-US" sz="1100" u="none" strike="noStrike" dirty="0">
                          <a:effectLst/>
                          <a:latin typeface="Century Gothic" panose="020B0502020202020204" pitchFamily="34" charset="0"/>
                        </a:rPr>
                        <a:t>1981</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c>
                  <a:txBody>
                    <a:bodyPr/>
                    <a:lstStyle/>
                    <a:p>
                      <a:pPr lvl="1" algn="l" fontAlgn="b">
                        <a:lnSpc>
                          <a:spcPct val="150000"/>
                        </a:lnSpc>
                      </a:pPr>
                      <a:r>
                        <a:rPr lang="fi-FI" sz="1100" u="none" strike="noStrike" dirty="0" smtClean="0">
                          <a:effectLst/>
                          <a:latin typeface="Century Gothic" panose="020B0502020202020204" pitchFamily="34" charset="0"/>
                        </a:rPr>
                        <a:t>Allahyarham Raja Tan Sri Ir. Zainal bin Raja Sulaiman</a:t>
                      </a:r>
                      <a:endParaRPr lang="fi-FI"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r>
              <a:tr h="129278">
                <a:tc>
                  <a:txBody>
                    <a:bodyPr/>
                    <a:lstStyle/>
                    <a:p>
                      <a:pPr algn="ctr" fontAlgn="b">
                        <a:lnSpc>
                          <a:spcPct val="150000"/>
                        </a:lnSpc>
                      </a:pPr>
                      <a:r>
                        <a:rPr lang="en-US" sz="1100" u="none" strike="noStrike" dirty="0">
                          <a:effectLst/>
                          <a:latin typeface="Century Gothic" panose="020B0502020202020204" pitchFamily="34" charset="0"/>
                        </a:rPr>
                        <a:t>1981</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c>
                  <a:txBody>
                    <a:bodyPr/>
                    <a:lstStyle/>
                    <a:p>
                      <a:pPr lvl="1" algn="l" fontAlgn="b">
                        <a:lnSpc>
                          <a:spcPct val="150000"/>
                        </a:lnSpc>
                      </a:pPr>
                      <a:r>
                        <a:rPr lang="en-US" sz="1100" u="none" strike="noStrike" dirty="0" smtClean="0">
                          <a:effectLst/>
                          <a:latin typeface="Century Gothic" panose="020B0502020202020204" pitchFamily="34" charset="0"/>
                        </a:rPr>
                        <a:t>Late Ir. </a:t>
                      </a:r>
                      <a:r>
                        <a:rPr lang="en-US" sz="1100" u="none" strike="noStrike" dirty="0" err="1" smtClean="0">
                          <a:effectLst/>
                          <a:latin typeface="Century Gothic" panose="020B0502020202020204" pitchFamily="34" charset="0"/>
                        </a:rPr>
                        <a:t>Thean</a:t>
                      </a:r>
                      <a:r>
                        <a:rPr lang="en-US" sz="1100" u="none" strike="noStrike" dirty="0" smtClean="0">
                          <a:effectLst/>
                          <a:latin typeface="Century Gothic" panose="020B0502020202020204" pitchFamily="34" charset="0"/>
                        </a:rPr>
                        <a:t> Lip Thong</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r>
              <a:tr h="129278">
                <a:tc>
                  <a:txBody>
                    <a:bodyPr/>
                    <a:lstStyle/>
                    <a:p>
                      <a:pPr algn="ctr" fontAlgn="b">
                        <a:lnSpc>
                          <a:spcPct val="150000"/>
                        </a:lnSpc>
                      </a:pPr>
                      <a:r>
                        <a:rPr lang="en-US" sz="1100" u="none" strike="noStrike" dirty="0">
                          <a:effectLst/>
                          <a:latin typeface="Century Gothic" panose="020B0502020202020204" pitchFamily="34" charset="0"/>
                        </a:rPr>
                        <a:t>1981</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c>
                  <a:txBody>
                    <a:bodyPr/>
                    <a:lstStyle/>
                    <a:p>
                      <a:pPr lvl="1" algn="l" fontAlgn="b">
                        <a:lnSpc>
                          <a:spcPct val="150000"/>
                        </a:lnSpc>
                      </a:pPr>
                      <a:r>
                        <a:rPr lang="en-US" sz="1100" u="none" strike="noStrike" dirty="0" smtClean="0">
                          <a:effectLst/>
                          <a:latin typeface="Century Gothic" panose="020B0502020202020204" pitchFamily="34" charset="0"/>
                        </a:rPr>
                        <a:t>Late Tan Sri Datuk Ir. Prof. Dr. Chin Fung </a:t>
                      </a:r>
                      <a:r>
                        <a:rPr lang="en-US" sz="1100" u="none" strike="noStrike" dirty="0" err="1" smtClean="0">
                          <a:effectLst/>
                          <a:latin typeface="Century Gothic" panose="020B0502020202020204" pitchFamily="34" charset="0"/>
                        </a:rPr>
                        <a:t>Kee</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r>
              <a:tr h="129278">
                <a:tc>
                  <a:txBody>
                    <a:bodyPr/>
                    <a:lstStyle/>
                    <a:p>
                      <a:pPr algn="ctr" fontAlgn="b">
                        <a:lnSpc>
                          <a:spcPct val="150000"/>
                        </a:lnSpc>
                      </a:pPr>
                      <a:r>
                        <a:rPr lang="en-US" sz="1100" u="none" strike="noStrike" dirty="0">
                          <a:effectLst/>
                          <a:latin typeface="Century Gothic" panose="020B0502020202020204" pitchFamily="34" charset="0"/>
                        </a:rPr>
                        <a:t>1982</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c>
                  <a:txBody>
                    <a:bodyPr/>
                    <a:lstStyle/>
                    <a:p>
                      <a:pPr lvl="1" algn="l" fontAlgn="b">
                        <a:lnSpc>
                          <a:spcPct val="150000"/>
                        </a:lnSpc>
                      </a:pPr>
                      <a:r>
                        <a:rPr lang="en-US" sz="1100" u="none" strike="noStrike" dirty="0" err="1" smtClean="0">
                          <a:effectLst/>
                          <a:latin typeface="Century Gothic" panose="020B0502020202020204" pitchFamily="34" charset="0"/>
                        </a:rPr>
                        <a:t>Y.Bhg</a:t>
                      </a:r>
                      <a:r>
                        <a:rPr lang="en-US" sz="1100" u="none" strike="noStrike" dirty="0" smtClean="0">
                          <a:effectLst/>
                          <a:latin typeface="Century Gothic" panose="020B0502020202020204" pitchFamily="34" charset="0"/>
                        </a:rPr>
                        <a:t>. Tan Sri </a:t>
                      </a:r>
                      <a:r>
                        <a:rPr lang="en-US" sz="1100" u="none" strike="noStrike" dirty="0" err="1" smtClean="0">
                          <a:effectLst/>
                          <a:latin typeface="Century Gothic" panose="020B0502020202020204" pitchFamily="34" charset="0"/>
                        </a:rPr>
                        <a:t>Dato</a:t>
                      </a:r>
                      <a:r>
                        <a:rPr lang="en-US" sz="1100" u="none" strike="noStrike" dirty="0" smtClean="0">
                          <a:effectLst/>
                          <a:latin typeface="Century Gothic" panose="020B0502020202020204" pitchFamily="34" charset="0"/>
                        </a:rPr>
                        <a:t>’ (</a:t>
                      </a:r>
                      <a:r>
                        <a:rPr lang="en-US" sz="1100" u="none" strike="noStrike" dirty="0" err="1" smtClean="0">
                          <a:effectLst/>
                          <a:latin typeface="Century Gothic" panose="020B0502020202020204" pitchFamily="34" charset="0"/>
                        </a:rPr>
                        <a:t>Dr</a:t>
                      </a:r>
                      <a:r>
                        <a:rPr lang="en-US" sz="1100" u="none" strike="noStrike" dirty="0" smtClean="0">
                          <a:effectLst/>
                          <a:latin typeface="Century Gothic" panose="020B0502020202020204" pitchFamily="34" charset="0"/>
                        </a:rPr>
                        <a:t>) Ir. Haji Abu </a:t>
                      </a:r>
                      <a:r>
                        <a:rPr lang="en-US" sz="1100" u="none" strike="noStrike" dirty="0" err="1" smtClean="0">
                          <a:effectLst/>
                          <a:latin typeface="Century Gothic" panose="020B0502020202020204" pitchFamily="34" charset="0"/>
                        </a:rPr>
                        <a:t>Zarim</a:t>
                      </a:r>
                      <a:r>
                        <a:rPr lang="en-US" sz="1100" u="none" strike="noStrike" dirty="0" smtClean="0">
                          <a:effectLst/>
                          <a:latin typeface="Century Gothic" panose="020B0502020202020204" pitchFamily="34" charset="0"/>
                        </a:rPr>
                        <a:t> bin Haji Omar</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r>
              <a:tr h="129278">
                <a:tc>
                  <a:txBody>
                    <a:bodyPr/>
                    <a:lstStyle/>
                    <a:p>
                      <a:pPr algn="ctr" fontAlgn="b">
                        <a:lnSpc>
                          <a:spcPct val="150000"/>
                        </a:lnSpc>
                      </a:pPr>
                      <a:r>
                        <a:rPr lang="en-US" sz="1100" u="none" strike="noStrike" dirty="0">
                          <a:effectLst/>
                          <a:latin typeface="Century Gothic" panose="020B0502020202020204" pitchFamily="34" charset="0"/>
                        </a:rPr>
                        <a:t>1982</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c>
                  <a:txBody>
                    <a:bodyPr/>
                    <a:lstStyle/>
                    <a:p>
                      <a:pPr lvl="1" algn="l" fontAlgn="b">
                        <a:lnSpc>
                          <a:spcPct val="150000"/>
                        </a:lnSpc>
                      </a:pPr>
                      <a:r>
                        <a:rPr lang="en-US" sz="1100" u="none" strike="noStrike" dirty="0" smtClean="0">
                          <a:effectLst/>
                          <a:latin typeface="Century Gothic" panose="020B0502020202020204" pitchFamily="34" charset="0"/>
                        </a:rPr>
                        <a:t>Late Academician Tan Sri Ir. (</a:t>
                      </a:r>
                      <a:r>
                        <a:rPr lang="en-US" sz="1100" u="none" strike="noStrike" dirty="0" err="1" smtClean="0">
                          <a:effectLst/>
                          <a:latin typeface="Century Gothic" panose="020B0502020202020204" pitchFamily="34" charset="0"/>
                        </a:rPr>
                        <a:t>Dr</a:t>
                      </a:r>
                      <a:r>
                        <a:rPr lang="en-US" sz="1100" u="none" strike="noStrike" dirty="0" smtClean="0">
                          <a:effectLst/>
                          <a:latin typeface="Century Gothic" panose="020B0502020202020204" pitchFamily="34" charset="0"/>
                        </a:rPr>
                        <a:t>) J. G. Daniel</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r>
              <a:tr h="283345">
                <a:tc>
                  <a:txBody>
                    <a:bodyPr/>
                    <a:lstStyle/>
                    <a:p>
                      <a:pPr algn="ctr" fontAlgn="b">
                        <a:lnSpc>
                          <a:spcPct val="150000"/>
                        </a:lnSpc>
                      </a:pPr>
                      <a:r>
                        <a:rPr lang="en-US" sz="1100" u="none" strike="noStrike" dirty="0">
                          <a:effectLst/>
                          <a:latin typeface="Century Gothic" panose="020B0502020202020204" pitchFamily="34" charset="0"/>
                        </a:rPr>
                        <a:t>1984</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c>
                  <a:txBody>
                    <a:bodyPr/>
                    <a:lstStyle/>
                    <a:p>
                      <a:pPr lvl="1" algn="l" fontAlgn="b">
                        <a:lnSpc>
                          <a:spcPct val="150000"/>
                        </a:lnSpc>
                      </a:pPr>
                      <a:r>
                        <a:rPr lang="en-US" sz="1100" u="none" strike="noStrike" dirty="0" err="1" smtClean="0">
                          <a:effectLst/>
                          <a:latin typeface="Century Gothic" panose="020B0502020202020204" pitchFamily="34" charset="0"/>
                        </a:rPr>
                        <a:t>Y.A.Bhg</a:t>
                      </a:r>
                      <a:r>
                        <a:rPr lang="en-US" sz="1100" u="none" strike="noStrike" dirty="0" smtClean="0">
                          <a:effectLst/>
                          <a:latin typeface="Century Gothic" panose="020B0502020202020204" pitchFamily="34" charset="0"/>
                        </a:rPr>
                        <a:t>. </a:t>
                      </a:r>
                      <a:r>
                        <a:rPr lang="en-US" sz="1100" u="none" strike="noStrike" dirty="0" err="1" smtClean="0">
                          <a:effectLst/>
                          <a:latin typeface="Century Gothic" panose="020B0502020202020204" pitchFamily="34" charset="0"/>
                        </a:rPr>
                        <a:t>Tun</a:t>
                      </a:r>
                      <a:r>
                        <a:rPr lang="en-US" sz="1100" u="none" strike="noStrike" dirty="0" smtClean="0">
                          <a:effectLst/>
                          <a:latin typeface="Century Gothic" panose="020B0502020202020204" pitchFamily="34" charset="0"/>
                        </a:rPr>
                        <a:t> </a:t>
                      </a:r>
                      <a:r>
                        <a:rPr lang="en-US" sz="1100" u="none" strike="noStrike" dirty="0" err="1" smtClean="0">
                          <a:effectLst/>
                          <a:latin typeface="Century Gothic" panose="020B0502020202020204" pitchFamily="34" charset="0"/>
                        </a:rPr>
                        <a:t>Dr</a:t>
                      </a:r>
                      <a:r>
                        <a:rPr lang="en-US" sz="1100" u="none" strike="noStrike" dirty="0" smtClean="0">
                          <a:effectLst/>
                          <a:latin typeface="Century Gothic" panose="020B0502020202020204" pitchFamily="34" charset="0"/>
                        </a:rPr>
                        <a:t> Mahathir bin Mohamed </a:t>
                      </a:r>
                    </a:p>
                    <a:p>
                      <a:pPr lvl="1" algn="l" fontAlgn="b">
                        <a:lnSpc>
                          <a:spcPct val="150000"/>
                        </a:lnSpc>
                      </a:pPr>
                      <a:r>
                        <a:rPr lang="en-US" sz="1100" u="none" strike="noStrike" dirty="0" smtClean="0">
                          <a:effectLst/>
                          <a:latin typeface="Century Gothic" panose="020B0502020202020204" pitchFamily="34" charset="0"/>
                        </a:rPr>
                        <a:t>(transferred to Grade of Distinguished Hon Fellow in 2004)</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r>
              <a:tr h="129278">
                <a:tc>
                  <a:txBody>
                    <a:bodyPr/>
                    <a:lstStyle/>
                    <a:p>
                      <a:pPr algn="ctr" fontAlgn="b">
                        <a:lnSpc>
                          <a:spcPct val="150000"/>
                        </a:lnSpc>
                      </a:pPr>
                      <a:r>
                        <a:rPr lang="en-US" sz="1100" u="none" strike="noStrike" dirty="0">
                          <a:effectLst/>
                          <a:latin typeface="Century Gothic" panose="020B0502020202020204" pitchFamily="34" charset="0"/>
                        </a:rPr>
                        <a:t>1986</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c>
                  <a:txBody>
                    <a:bodyPr/>
                    <a:lstStyle/>
                    <a:p>
                      <a:pPr lvl="1" algn="l" fontAlgn="b">
                        <a:lnSpc>
                          <a:spcPct val="150000"/>
                        </a:lnSpc>
                      </a:pPr>
                      <a:r>
                        <a:rPr lang="en-US" sz="1100" u="none" strike="noStrike" dirty="0" smtClean="0">
                          <a:effectLst/>
                          <a:latin typeface="Century Gothic" panose="020B0502020202020204" pitchFamily="34" charset="0"/>
                        </a:rPr>
                        <a:t>Ir. </a:t>
                      </a:r>
                      <a:r>
                        <a:rPr lang="en-US" sz="1100" u="none" strike="noStrike" dirty="0" err="1" smtClean="0">
                          <a:effectLst/>
                          <a:latin typeface="Century Gothic" panose="020B0502020202020204" pitchFamily="34" charset="0"/>
                        </a:rPr>
                        <a:t>Chiam</a:t>
                      </a:r>
                      <a:r>
                        <a:rPr lang="en-US" sz="1100" u="none" strike="noStrike" dirty="0" smtClean="0">
                          <a:effectLst/>
                          <a:latin typeface="Century Gothic" panose="020B0502020202020204" pitchFamily="34" charset="0"/>
                        </a:rPr>
                        <a:t> </a:t>
                      </a:r>
                      <a:r>
                        <a:rPr lang="en-US" sz="1100" u="none" strike="noStrike" dirty="0" err="1" smtClean="0">
                          <a:effectLst/>
                          <a:latin typeface="Century Gothic" panose="020B0502020202020204" pitchFamily="34" charset="0"/>
                        </a:rPr>
                        <a:t>Teong</a:t>
                      </a:r>
                      <a:r>
                        <a:rPr lang="en-US" sz="1100" u="none" strike="noStrike" dirty="0" smtClean="0">
                          <a:effectLst/>
                          <a:latin typeface="Century Gothic" panose="020B0502020202020204" pitchFamily="34" charset="0"/>
                        </a:rPr>
                        <a:t> Tee</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r>
              <a:tr h="129278">
                <a:tc>
                  <a:txBody>
                    <a:bodyPr/>
                    <a:lstStyle/>
                    <a:p>
                      <a:pPr algn="ctr" fontAlgn="b">
                        <a:lnSpc>
                          <a:spcPct val="150000"/>
                        </a:lnSpc>
                      </a:pPr>
                      <a:r>
                        <a:rPr lang="en-US" sz="1100" u="none" strike="noStrike" dirty="0">
                          <a:effectLst/>
                          <a:latin typeface="Century Gothic" panose="020B0502020202020204" pitchFamily="34" charset="0"/>
                        </a:rPr>
                        <a:t>1986</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c>
                  <a:txBody>
                    <a:bodyPr/>
                    <a:lstStyle/>
                    <a:p>
                      <a:pPr lvl="1" algn="l" fontAlgn="b">
                        <a:lnSpc>
                          <a:spcPct val="150000"/>
                        </a:lnSpc>
                      </a:pPr>
                      <a:r>
                        <a:rPr lang="en-US" sz="1100" u="none" strike="noStrike" dirty="0" err="1" smtClean="0">
                          <a:effectLst/>
                          <a:latin typeface="Century Gothic" panose="020B0502020202020204" pitchFamily="34" charset="0"/>
                        </a:rPr>
                        <a:t>Allahyarham</a:t>
                      </a:r>
                      <a:r>
                        <a:rPr lang="en-US" sz="1100" u="none" strike="noStrike" dirty="0" smtClean="0">
                          <a:effectLst/>
                          <a:latin typeface="Century Gothic" panose="020B0502020202020204" pitchFamily="34" charset="0"/>
                        </a:rPr>
                        <a:t> Tan Sri Datuk Ir. Haji Mohd. Hassan bin Abdul </a:t>
                      </a:r>
                      <a:r>
                        <a:rPr lang="en-US" sz="1100" u="none" strike="noStrike" dirty="0" err="1" smtClean="0">
                          <a:effectLst/>
                          <a:latin typeface="Century Gothic" panose="020B0502020202020204" pitchFamily="34" charset="0"/>
                        </a:rPr>
                        <a:t>Wahab</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r>
              <a:tr h="129278">
                <a:tc>
                  <a:txBody>
                    <a:bodyPr/>
                    <a:lstStyle/>
                    <a:p>
                      <a:pPr algn="ctr" fontAlgn="b">
                        <a:lnSpc>
                          <a:spcPct val="150000"/>
                        </a:lnSpc>
                      </a:pPr>
                      <a:r>
                        <a:rPr lang="en-US" sz="1100" u="none" strike="noStrike" dirty="0">
                          <a:effectLst/>
                          <a:latin typeface="Century Gothic" panose="020B0502020202020204" pitchFamily="34" charset="0"/>
                        </a:rPr>
                        <a:t>1988</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c>
                  <a:txBody>
                    <a:bodyPr/>
                    <a:lstStyle/>
                    <a:p>
                      <a:pPr lvl="1" algn="l" fontAlgn="b">
                        <a:lnSpc>
                          <a:spcPct val="150000"/>
                        </a:lnSpc>
                      </a:pPr>
                      <a:r>
                        <a:rPr lang="en-US" sz="1100" u="none" strike="noStrike" dirty="0" err="1" smtClean="0">
                          <a:effectLst/>
                          <a:latin typeface="Century Gothic" panose="020B0502020202020204" pitchFamily="34" charset="0"/>
                        </a:rPr>
                        <a:t>Allahyarham</a:t>
                      </a:r>
                      <a:r>
                        <a:rPr lang="en-US" sz="1100" u="none" strike="noStrike" dirty="0" smtClean="0">
                          <a:effectLst/>
                          <a:latin typeface="Century Gothic" panose="020B0502020202020204" pitchFamily="34" charset="0"/>
                        </a:rPr>
                        <a:t> </a:t>
                      </a:r>
                      <a:r>
                        <a:rPr lang="en-US" sz="1100" u="none" strike="noStrike" dirty="0" err="1" smtClean="0">
                          <a:effectLst/>
                          <a:latin typeface="Century Gothic" panose="020B0502020202020204" pitchFamily="34" charset="0"/>
                        </a:rPr>
                        <a:t>Tun</a:t>
                      </a:r>
                      <a:r>
                        <a:rPr lang="en-US" sz="1100" u="none" strike="noStrike" dirty="0" smtClean="0">
                          <a:effectLst/>
                          <a:latin typeface="Century Gothic" panose="020B0502020202020204" pitchFamily="34" charset="0"/>
                        </a:rPr>
                        <a:t> Hussein Onn</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r>
              <a:tr h="283345">
                <a:tc>
                  <a:txBody>
                    <a:bodyPr/>
                    <a:lstStyle/>
                    <a:p>
                      <a:pPr algn="ctr" fontAlgn="b">
                        <a:lnSpc>
                          <a:spcPct val="150000"/>
                        </a:lnSpc>
                      </a:pPr>
                      <a:r>
                        <a:rPr lang="en-US" sz="1100" u="none" strike="noStrike" dirty="0">
                          <a:effectLst/>
                          <a:latin typeface="Century Gothic" panose="020B0502020202020204" pitchFamily="34" charset="0"/>
                        </a:rPr>
                        <a:t>1989</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c>
                  <a:txBody>
                    <a:bodyPr/>
                    <a:lstStyle/>
                    <a:p>
                      <a:pPr lvl="1" algn="l" fontAlgn="b">
                        <a:lnSpc>
                          <a:spcPct val="150000"/>
                        </a:lnSpc>
                      </a:pPr>
                      <a:r>
                        <a:rPr lang="en-US" sz="1100" u="none" strike="noStrike" dirty="0" smtClean="0">
                          <a:effectLst/>
                          <a:latin typeface="Century Gothic" panose="020B0502020202020204" pitchFamily="34" charset="0"/>
                        </a:rPr>
                        <a:t>Al-</a:t>
                      </a:r>
                      <a:r>
                        <a:rPr lang="en-US" sz="1100" u="none" strike="noStrike" dirty="0" err="1" smtClean="0">
                          <a:effectLst/>
                          <a:latin typeface="Century Gothic" panose="020B0502020202020204" pitchFamily="34" charset="0"/>
                        </a:rPr>
                        <a:t>Marhum</a:t>
                      </a:r>
                      <a:r>
                        <a:rPr lang="en-US" sz="1100" u="none" strike="noStrike" dirty="0" smtClean="0">
                          <a:effectLst/>
                          <a:latin typeface="Century Gothic" panose="020B0502020202020204" pitchFamily="34" charset="0"/>
                        </a:rPr>
                        <a:t> DYMM </a:t>
                      </a:r>
                      <a:r>
                        <a:rPr lang="en-US" sz="1100" u="none" strike="noStrike" dirty="0" err="1" smtClean="0">
                          <a:effectLst/>
                          <a:latin typeface="Century Gothic" panose="020B0502020202020204" pitchFamily="34" charset="0"/>
                        </a:rPr>
                        <a:t>Paduka</a:t>
                      </a:r>
                      <a:r>
                        <a:rPr lang="en-US" sz="1100" u="none" strike="noStrike" dirty="0" smtClean="0">
                          <a:effectLst/>
                          <a:latin typeface="Century Gothic" panose="020B0502020202020204" pitchFamily="34" charset="0"/>
                        </a:rPr>
                        <a:t> Seri Sultan </a:t>
                      </a:r>
                      <a:r>
                        <a:rPr lang="en-US" sz="1100" u="none" strike="noStrike" dirty="0" err="1" smtClean="0">
                          <a:effectLst/>
                          <a:latin typeface="Century Gothic" panose="020B0502020202020204" pitchFamily="34" charset="0"/>
                        </a:rPr>
                        <a:t>Azlan</a:t>
                      </a:r>
                      <a:r>
                        <a:rPr lang="en-US" sz="1100" u="none" strike="noStrike" dirty="0" smtClean="0">
                          <a:effectLst/>
                          <a:latin typeface="Century Gothic" panose="020B0502020202020204" pitchFamily="34" charset="0"/>
                        </a:rPr>
                        <a:t> </a:t>
                      </a:r>
                      <a:r>
                        <a:rPr lang="en-US" sz="1100" u="none" strike="noStrike" dirty="0" err="1" smtClean="0">
                          <a:effectLst/>
                          <a:latin typeface="Century Gothic" panose="020B0502020202020204" pitchFamily="34" charset="0"/>
                        </a:rPr>
                        <a:t>Muhibbuddin</a:t>
                      </a:r>
                      <a:r>
                        <a:rPr lang="en-US" sz="1100" u="none" strike="noStrike" dirty="0" smtClean="0">
                          <a:effectLst/>
                          <a:latin typeface="Century Gothic" panose="020B0502020202020204" pitchFamily="34" charset="0"/>
                        </a:rPr>
                        <a:t> Shah </a:t>
                      </a:r>
                      <a:r>
                        <a:rPr lang="en-US" sz="1100" u="none" strike="noStrike" dirty="0" err="1" smtClean="0">
                          <a:effectLst/>
                          <a:latin typeface="Century Gothic" panose="020B0502020202020204" pitchFamily="34" charset="0"/>
                        </a:rPr>
                        <a:t>Ibni</a:t>
                      </a:r>
                      <a:r>
                        <a:rPr lang="en-US" sz="1100" u="none" strike="noStrike" dirty="0" smtClean="0">
                          <a:effectLst/>
                          <a:latin typeface="Century Gothic" panose="020B0502020202020204" pitchFamily="34" charset="0"/>
                        </a:rPr>
                        <a:t> al-</a:t>
                      </a:r>
                      <a:r>
                        <a:rPr lang="en-US" sz="1100" u="none" strike="noStrike" dirty="0" err="1" smtClean="0">
                          <a:effectLst/>
                          <a:latin typeface="Century Gothic" panose="020B0502020202020204" pitchFamily="34" charset="0"/>
                        </a:rPr>
                        <a:t>Marhum</a:t>
                      </a:r>
                      <a:r>
                        <a:rPr lang="en-US" sz="1100" u="none" strike="noStrike" dirty="0" smtClean="0">
                          <a:effectLst/>
                          <a:latin typeface="Century Gothic" panose="020B0502020202020204" pitchFamily="34" charset="0"/>
                        </a:rPr>
                        <a:t> Sultan </a:t>
                      </a:r>
                      <a:r>
                        <a:rPr lang="en-US" sz="1100" u="none" strike="noStrike" dirty="0" err="1" smtClean="0">
                          <a:effectLst/>
                          <a:latin typeface="Century Gothic" panose="020B0502020202020204" pitchFamily="34" charset="0"/>
                        </a:rPr>
                        <a:t>Yussuf</a:t>
                      </a:r>
                      <a:r>
                        <a:rPr lang="en-US" sz="1100" u="none" strike="noStrike" dirty="0" smtClean="0">
                          <a:effectLst/>
                          <a:latin typeface="Century Gothic" panose="020B0502020202020204" pitchFamily="34" charset="0"/>
                        </a:rPr>
                        <a:t> </a:t>
                      </a:r>
                      <a:r>
                        <a:rPr lang="en-US" sz="1100" u="none" strike="noStrike" dirty="0" err="1" smtClean="0">
                          <a:effectLst/>
                          <a:latin typeface="Century Gothic" panose="020B0502020202020204" pitchFamily="34" charset="0"/>
                        </a:rPr>
                        <a:t>Izzuddin</a:t>
                      </a:r>
                      <a:r>
                        <a:rPr lang="en-US" sz="1100" u="none" strike="noStrike" dirty="0" smtClean="0">
                          <a:effectLst/>
                          <a:latin typeface="Century Gothic" panose="020B0502020202020204" pitchFamily="34" charset="0"/>
                        </a:rPr>
                        <a:t> Shah </a:t>
                      </a:r>
                      <a:r>
                        <a:rPr lang="en-US" sz="1100" u="none" strike="noStrike" dirty="0" err="1" smtClean="0">
                          <a:effectLst/>
                          <a:latin typeface="Century Gothic" panose="020B0502020202020204" pitchFamily="34" charset="0"/>
                        </a:rPr>
                        <a:t>Ghafarullahu-Lah</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r>
              <a:tr h="129278">
                <a:tc>
                  <a:txBody>
                    <a:bodyPr/>
                    <a:lstStyle/>
                    <a:p>
                      <a:pPr algn="ctr" fontAlgn="b">
                        <a:lnSpc>
                          <a:spcPct val="150000"/>
                        </a:lnSpc>
                      </a:pPr>
                      <a:r>
                        <a:rPr lang="en-US" sz="1100" u="none" strike="noStrike" dirty="0">
                          <a:effectLst/>
                          <a:latin typeface="Century Gothic" panose="020B0502020202020204" pitchFamily="34" charset="0"/>
                        </a:rPr>
                        <a:t>1991</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c>
                  <a:txBody>
                    <a:bodyPr/>
                    <a:lstStyle/>
                    <a:p>
                      <a:pPr lvl="1" algn="l" fontAlgn="b">
                        <a:lnSpc>
                          <a:spcPct val="150000"/>
                        </a:lnSpc>
                      </a:pPr>
                      <a:r>
                        <a:rPr lang="nl-NL" sz="1100" u="none" strike="noStrike" dirty="0" smtClean="0">
                          <a:effectLst/>
                          <a:latin typeface="Century Gothic" panose="020B0502020202020204" pitchFamily="34" charset="0"/>
                        </a:rPr>
                        <a:t>Y.Bhg. Dato’ Ir. Pang Leong Hoon</a:t>
                      </a:r>
                      <a:endParaRPr lang="nl-NL"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r>
              <a:tr h="129278">
                <a:tc>
                  <a:txBody>
                    <a:bodyPr/>
                    <a:lstStyle/>
                    <a:p>
                      <a:pPr algn="ctr" fontAlgn="b">
                        <a:lnSpc>
                          <a:spcPct val="150000"/>
                        </a:lnSpc>
                      </a:pPr>
                      <a:r>
                        <a:rPr lang="en-US" sz="1100" u="none" strike="noStrike" dirty="0">
                          <a:effectLst/>
                          <a:latin typeface="Century Gothic" panose="020B0502020202020204" pitchFamily="34" charset="0"/>
                        </a:rPr>
                        <a:t>1991</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c>
                  <a:txBody>
                    <a:bodyPr/>
                    <a:lstStyle/>
                    <a:p>
                      <a:pPr lvl="1" algn="l" fontAlgn="b">
                        <a:lnSpc>
                          <a:spcPct val="150000"/>
                        </a:lnSpc>
                      </a:pPr>
                      <a:r>
                        <a:rPr lang="en-US" sz="1100" u="none" strike="noStrike" dirty="0" smtClean="0">
                          <a:effectLst/>
                          <a:latin typeface="Century Gothic" panose="020B0502020202020204" pitchFamily="34" charset="0"/>
                        </a:rPr>
                        <a:t>Prof. Dr. </a:t>
                      </a:r>
                      <a:r>
                        <a:rPr lang="en-US" sz="1100" u="none" strike="noStrike" dirty="0" err="1" smtClean="0">
                          <a:effectLst/>
                          <a:latin typeface="Century Gothic" panose="020B0502020202020204" pitchFamily="34" charset="0"/>
                        </a:rPr>
                        <a:t>Ing</a:t>
                      </a:r>
                      <a:r>
                        <a:rPr lang="en-US" sz="1100" u="none" strike="noStrike" dirty="0" smtClean="0">
                          <a:effectLst/>
                          <a:latin typeface="Century Gothic" panose="020B0502020202020204" pitchFamily="34" charset="0"/>
                        </a:rPr>
                        <a:t>. B. J. Habibie</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r>
              <a:tr h="129278">
                <a:tc>
                  <a:txBody>
                    <a:bodyPr/>
                    <a:lstStyle/>
                    <a:p>
                      <a:pPr algn="ctr" fontAlgn="b">
                        <a:lnSpc>
                          <a:spcPct val="150000"/>
                        </a:lnSpc>
                      </a:pPr>
                      <a:r>
                        <a:rPr lang="en-US" sz="1100" u="none" strike="noStrike" dirty="0">
                          <a:effectLst/>
                          <a:latin typeface="Century Gothic" panose="020B0502020202020204" pitchFamily="34" charset="0"/>
                        </a:rPr>
                        <a:t>1993</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c>
                  <a:txBody>
                    <a:bodyPr/>
                    <a:lstStyle/>
                    <a:p>
                      <a:pPr lvl="1" algn="l" fontAlgn="b">
                        <a:lnSpc>
                          <a:spcPct val="150000"/>
                        </a:lnSpc>
                      </a:pPr>
                      <a:r>
                        <a:rPr lang="en-US" sz="1100" u="none" strike="noStrike" dirty="0" err="1" smtClean="0">
                          <a:effectLst/>
                          <a:latin typeface="Century Gothic" panose="020B0502020202020204" pitchFamily="34" charset="0"/>
                        </a:rPr>
                        <a:t>Allahyarham</a:t>
                      </a:r>
                      <a:r>
                        <a:rPr lang="en-US" sz="1100" u="none" strike="noStrike" dirty="0" smtClean="0">
                          <a:effectLst/>
                          <a:latin typeface="Century Gothic" panose="020B0502020202020204" pitchFamily="34" charset="0"/>
                        </a:rPr>
                        <a:t> </a:t>
                      </a:r>
                      <a:r>
                        <a:rPr lang="en-US" sz="1100" u="none" strike="noStrike" dirty="0" err="1" smtClean="0">
                          <a:effectLst/>
                          <a:latin typeface="Century Gothic" panose="020B0502020202020204" pitchFamily="34" charset="0"/>
                        </a:rPr>
                        <a:t>Dato</a:t>
                      </a:r>
                      <a:r>
                        <a:rPr lang="en-US" sz="1100" u="none" strike="noStrike" dirty="0" smtClean="0">
                          <a:effectLst/>
                          <a:latin typeface="Century Gothic" panose="020B0502020202020204" pitchFamily="34" charset="0"/>
                        </a:rPr>
                        <a:t>’ Ir. Mustafa bin Ahmad (posthumous)</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r>
              <a:tr h="129278">
                <a:tc>
                  <a:txBody>
                    <a:bodyPr/>
                    <a:lstStyle/>
                    <a:p>
                      <a:pPr algn="ctr" fontAlgn="b">
                        <a:lnSpc>
                          <a:spcPct val="150000"/>
                        </a:lnSpc>
                      </a:pPr>
                      <a:r>
                        <a:rPr lang="en-US" sz="1100" u="none" strike="noStrike" dirty="0">
                          <a:effectLst/>
                          <a:latin typeface="Century Gothic" panose="020B0502020202020204" pitchFamily="34" charset="0"/>
                        </a:rPr>
                        <a:t>1993</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c>
                  <a:txBody>
                    <a:bodyPr/>
                    <a:lstStyle/>
                    <a:p>
                      <a:pPr lvl="1" algn="l" fontAlgn="b">
                        <a:lnSpc>
                          <a:spcPct val="150000"/>
                        </a:lnSpc>
                      </a:pPr>
                      <a:r>
                        <a:rPr lang="en-US" sz="1100" u="none" strike="noStrike" dirty="0" err="1" smtClean="0">
                          <a:effectLst/>
                          <a:latin typeface="Century Gothic" panose="020B0502020202020204" pitchFamily="34" charset="0"/>
                        </a:rPr>
                        <a:t>Y.Bhg</a:t>
                      </a:r>
                      <a:r>
                        <a:rPr lang="en-US" sz="1100" u="none" strike="noStrike" dirty="0" smtClean="0">
                          <a:effectLst/>
                          <a:latin typeface="Century Gothic" panose="020B0502020202020204" pitchFamily="34" charset="0"/>
                        </a:rPr>
                        <a:t>. Tan Sri </a:t>
                      </a:r>
                      <a:r>
                        <a:rPr lang="en-US" sz="1100" u="none" strike="noStrike" dirty="0" err="1" smtClean="0">
                          <a:effectLst/>
                          <a:latin typeface="Century Gothic" panose="020B0502020202020204" pitchFamily="34" charset="0"/>
                        </a:rPr>
                        <a:t>Dato</a:t>
                      </a:r>
                      <a:r>
                        <a:rPr lang="en-US" sz="1100" u="none" strike="noStrike" dirty="0" smtClean="0">
                          <a:effectLst/>
                          <a:latin typeface="Century Gothic" panose="020B0502020202020204" pitchFamily="34" charset="0"/>
                        </a:rPr>
                        <a:t>’ Ir. (</a:t>
                      </a:r>
                      <a:r>
                        <a:rPr lang="en-US" sz="1100" u="none" strike="noStrike" dirty="0" err="1" smtClean="0">
                          <a:effectLst/>
                          <a:latin typeface="Century Gothic" panose="020B0502020202020204" pitchFamily="34" charset="0"/>
                        </a:rPr>
                        <a:t>Dr</a:t>
                      </a:r>
                      <a:r>
                        <a:rPr lang="en-US" sz="1100" u="none" strike="noStrike" dirty="0" smtClean="0">
                          <a:effectLst/>
                          <a:latin typeface="Century Gothic" panose="020B0502020202020204" pitchFamily="34" charset="0"/>
                        </a:rPr>
                        <a:t>) </a:t>
                      </a:r>
                      <a:r>
                        <a:rPr lang="en-US" sz="1100" u="none" strike="noStrike" dirty="0" err="1" smtClean="0">
                          <a:effectLst/>
                          <a:latin typeface="Century Gothic" panose="020B0502020202020204" pitchFamily="34" charset="0"/>
                        </a:rPr>
                        <a:t>Shamsuddin</a:t>
                      </a:r>
                      <a:r>
                        <a:rPr lang="en-US" sz="1100" u="none" strike="noStrike" dirty="0" smtClean="0">
                          <a:effectLst/>
                          <a:latin typeface="Century Gothic" panose="020B0502020202020204" pitchFamily="34" charset="0"/>
                        </a:rPr>
                        <a:t> bin Abdul </a:t>
                      </a:r>
                      <a:r>
                        <a:rPr lang="en-US" sz="1100" u="none" strike="noStrike" dirty="0" err="1" smtClean="0">
                          <a:effectLst/>
                          <a:latin typeface="Century Gothic" panose="020B0502020202020204" pitchFamily="34" charset="0"/>
                        </a:rPr>
                        <a:t>Kadir</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r>
              <a:tr h="283345">
                <a:tc>
                  <a:txBody>
                    <a:bodyPr/>
                    <a:lstStyle/>
                    <a:p>
                      <a:pPr algn="ctr" fontAlgn="b">
                        <a:lnSpc>
                          <a:spcPct val="150000"/>
                        </a:lnSpc>
                      </a:pPr>
                      <a:r>
                        <a:rPr lang="en-US" sz="1100" u="none" strike="noStrike" dirty="0">
                          <a:effectLst/>
                          <a:latin typeface="Century Gothic" panose="020B0502020202020204" pitchFamily="34" charset="0"/>
                        </a:rPr>
                        <a:t>1993</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c>
                  <a:txBody>
                    <a:bodyPr/>
                    <a:lstStyle/>
                    <a:p>
                      <a:pPr lvl="1" algn="l" fontAlgn="b">
                        <a:lnSpc>
                          <a:spcPct val="150000"/>
                        </a:lnSpc>
                      </a:pPr>
                      <a:r>
                        <a:rPr lang="en-US" sz="1100" u="none" strike="noStrike" dirty="0" err="1" smtClean="0">
                          <a:effectLst/>
                          <a:latin typeface="Century Gothic" panose="020B0502020202020204" pitchFamily="34" charset="0"/>
                        </a:rPr>
                        <a:t>Y.Bhg</a:t>
                      </a:r>
                      <a:r>
                        <a:rPr lang="en-US" sz="1100" u="none" strike="noStrike" dirty="0" smtClean="0">
                          <a:effectLst/>
                          <a:latin typeface="Century Gothic" panose="020B0502020202020204" pitchFamily="34" charset="0"/>
                        </a:rPr>
                        <a:t>. Academician </a:t>
                      </a:r>
                      <a:r>
                        <a:rPr lang="en-US" sz="1100" u="none" strike="noStrike" dirty="0" err="1" smtClean="0">
                          <a:effectLst/>
                          <a:latin typeface="Century Gothic" panose="020B0502020202020204" pitchFamily="34" charset="0"/>
                        </a:rPr>
                        <a:t>Dato</a:t>
                      </a:r>
                      <a:r>
                        <a:rPr lang="en-US" sz="1100" u="none" strike="noStrike" dirty="0" smtClean="0">
                          <a:effectLst/>
                          <a:latin typeface="Century Gothic" panose="020B0502020202020204" pitchFamily="34" charset="0"/>
                        </a:rPr>
                        <a:t>’ Ir. Lee Yee Cheong </a:t>
                      </a:r>
                    </a:p>
                    <a:p>
                      <a:pPr lvl="1" algn="l" fontAlgn="b">
                        <a:lnSpc>
                          <a:spcPct val="150000"/>
                        </a:lnSpc>
                      </a:pPr>
                      <a:r>
                        <a:rPr lang="en-US" sz="1100" u="none" strike="noStrike" dirty="0" smtClean="0">
                          <a:effectLst/>
                          <a:latin typeface="Century Gothic" panose="020B0502020202020204" pitchFamily="34" charset="0"/>
                        </a:rPr>
                        <a:t>(transferred to Grade of Distinguished Hon Fellow in 2010)</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r>
            </a:tbl>
          </a:graphicData>
        </a:graphic>
      </p:graphicFrame>
    </p:spTree>
    <p:extLst>
      <p:ext uri="{BB962C8B-B14F-4D97-AF65-F5344CB8AC3E}">
        <p14:creationId xmlns:p14="http://schemas.microsoft.com/office/powerpoint/2010/main" val="5783185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l="-17000" r="-17000"/>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457200" y="350839"/>
            <a:ext cx="8229600" cy="563561"/>
          </a:xfrm>
          <a:prstGeom prst="rect">
            <a:avLst/>
          </a:prstGeom>
          <a:solidFill>
            <a:schemeClr val="accent4">
              <a:lumMod val="20000"/>
              <a:lumOff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Berlin Sans FB" panose="020E0602020502020306" pitchFamily="34" charset="0"/>
              </a:rPr>
              <a:t>IEM HONORARY </a:t>
            </a:r>
            <a:r>
              <a:rPr lang="en-US" sz="3200" dirty="0" smtClean="0">
                <a:latin typeface="Berlin Sans FB" panose="020E0602020502020306" pitchFamily="34" charset="0"/>
              </a:rPr>
              <a:t>FELLOW (CONT’D)</a:t>
            </a:r>
            <a:endParaRPr lang="en-US" sz="3200" dirty="0">
              <a:latin typeface="Berlin Sans FB" panose="020E0602020502020306"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994120674"/>
              </p:ext>
            </p:extLst>
          </p:nvPr>
        </p:nvGraphicFramePr>
        <p:xfrm>
          <a:off x="876300" y="1066800"/>
          <a:ext cx="7391400" cy="4941353"/>
        </p:xfrm>
        <a:graphic>
          <a:graphicData uri="http://schemas.openxmlformats.org/drawingml/2006/table">
            <a:tbl>
              <a:tblPr>
                <a:tableStyleId>{5C22544A-7EE6-4342-B048-85BDC9FD1C3A}</a:tableStyleId>
              </a:tblPr>
              <a:tblGrid>
                <a:gridCol w="1350989"/>
                <a:gridCol w="6040411"/>
              </a:tblGrid>
              <a:tr h="240519">
                <a:tc>
                  <a:txBody>
                    <a:bodyPr/>
                    <a:lstStyle/>
                    <a:p>
                      <a:pPr algn="ctr" fontAlgn="b">
                        <a:lnSpc>
                          <a:spcPct val="150000"/>
                        </a:lnSpc>
                        <a:spcBef>
                          <a:spcPts val="600"/>
                        </a:spcBef>
                        <a:spcAft>
                          <a:spcPts val="600"/>
                        </a:spcAft>
                      </a:pPr>
                      <a:r>
                        <a:rPr lang="en-US" sz="1100" b="1" u="none" strike="noStrike" dirty="0">
                          <a:effectLst/>
                          <a:latin typeface="Century Gothic" panose="020B0502020202020204" pitchFamily="34" charset="0"/>
                        </a:rPr>
                        <a:t>Year </a:t>
                      </a:r>
                      <a:endParaRPr lang="en-US" sz="1100" b="1" i="0" u="none" strike="noStrike" dirty="0">
                        <a:solidFill>
                          <a:srgbClr val="000000"/>
                        </a:solidFill>
                        <a:effectLst/>
                        <a:latin typeface="Century Gothic" panose="020B0502020202020204" pitchFamily="34" charset="0"/>
                      </a:endParaRPr>
                    </a:p>
                  </a:txBody>
                  <a:tcPr marL="9525" marR="9525" marT="9525" marB="0" anchor="ctr">
                    <a:solidFill>
                      <a:schemeClr val="accent4">
                        <a:lumMod val="60000"/>
                        <a:lumOff val="40000"/>
                      </a:schemeClr>
                    </a:solidFill>
                  </a:tcPr>
                </a:tc>
                <a:tc>
                  <a:txBody>
                    <a:bodyPr/>
                    <a:lstStyle/>
                    <a:p>
                      <a:pPr lvl="1" algn="l" fontAlgn="b">
                        <a:lnSpc>
                          <a:spcPct val="150000"/>
                        </a:lnSpc>
                        <a:spcBef>
                          <a:spcPts val="600"/>
                        </a:spcBef>
                        <a:spcAft>
                          <a:spcPts val="600"/>
                        </a:spcAft>
                      </a:pPr>
                      <a:r>
                        <a:rPr lang="en-US" sz="1100" b="1" u="none" strike="noStrike" dirty="0">
                          <a:effectLst/>
                          <a:latin typeface="Century Gothic" panose="020B0502020202020204" pitchFamily="34" charset="0"/>
                        </a:rPr>
                        <a:t>Name of Recipient</a:t>
                      </a:r>
                      <a:endParaRPr lang="en-US" sz="1100" b="1" i="0" u="none" strike="noStrike" dirty="0">
                        <a:solidFill>
                          <a:srgbClr val="000000"/>
                        </a:solidFill>
                        <a:effectLst/>
                        <a:latin typeface="Century Gothic" panose="020B0502020202020204" pitchFamily="34" charset="0"/>
                      </a:endParaRPr>
                    </a:p>
                  </a:txBody>
                  <a:tcPr marL="9525" marR="9525" marT="9525" marB="0" anchor="ctr">
                    <a:solidFill>
                      <a:schemeClr val="accent4">
                        <a:lumMod val="60000"/>
                        <a:lumOff val="40000"/>
                      </a:schemeClr>
                    </a:solidFill>
                  </a:tcPr>
                </a:tc>
              </a:tr>
              <a:tr h="239633">
                <a:tc>
                  <a:txBody>
                    <a:bodyPr/>
                    <a:lstStyle/>
                    <a:p>
                      <a:pPr algn="ctr" fontAlgn="b">
                        <a:lnSpc>
                          <a:spcPct val="150000"/>
                        </a:lnSpc>
                      </a:pPr>
                      <a:r>
                        <a:rPr lang="en-US" sz="1100" u="none" strike="noStrike" dirty="0">
                          <a:effectLst/>
                          <a:latin typeface="Century Gothic" panose="020B0502020202020204" pitchFamily="34" charset="0"/>
                        </a:rPr>
                        <a:t>1994</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c>
                  <a:txBody>
                    <a:bodyPr/>
                    <a:lstStyle/>
                    <a:p>
                      <a:pPr lvl="1" algn="l" fontAlgn="b">
                        <a:lnSpc>
                          <a:spcPct val="150000"/>
                        </a:lnSpc>
                      </a:pPr>
                      <a:r>
                        <a:rPr lang="en-US" sz="1100" u="none" strike="noStrike" dirty="0" smtClean="0">
                          <a:effectLst/>
                          <a:latin typeface="Century Gothic" panose="020B0502020202020204" pitchFamily="34" charset="0"/>
                        </a:rPr>
                        <a:t>Al-</a:t>
                      </a:r>
                      <a:r>
                        <a:rPr lang="en-US" sz="1100" u="none" strike="noStrike" dirty="0" err="1" smtClean="0">
                          <a:effectLst/>
                          <a:latin typeface="Century Gothic" panose="020B0502020202020204" pitchFamily="34" charset="0"/>
                        </a:rPr>
                        <a:t>Marhum</a:t>
                      </a:r>
                      <a:r>
                        <a:rPr lang="en-US" sz="1100" u="none" strike="noStrike" dirty="0" smtClean="0">
                          <a:effectLst/>
                          <a:latin typeface="Century Gothic" panose="020B0502020202020204" pitchFamily="34" charset="0"/>
                        </a:rPr>
                        <a:t> </a:t>
                      </a:r>
                      <a:r>
                        <a:rPr lang="en-US" sz="1100" u="none" strike="noStrike" dirty="0" err="1" smtClean="0">
                          <a:effectLst/>
                          <a:latin typeface="Century Gothic" panose="020B0502020202020204" pitchFamily="34" charset="0"/>
                        </a:rPr>
                        <a:t>Tuanku</a:t>
                      </a:r>
                      <a:r>
                        <a:rPr lang="en-US" sz="1100" u="none" strike="noStrike" dirty="0" smtClean="0">
                          <a:effectLst/>
                          <a:latin typeface="Century Gothic" panose="020B0502020202020204" pitchFamily="34" charset="0"/>
                        </a:rPr>
                        <a:t> </a:t>
                      </a:r>
                      <a:r>
                        <a:rPr lang="en-US" sz="1100" u="none" strike="noStrike" dirty="0" err="1" smtClean="0">
                          <a:effectLst/>
                          <a:latin typeface="Century Gothic" panose="020B0502020202020204" pitchFamily="34" charset="0"/>
                        </a:rPr>
                        <a:t>Ja’afar</a:t>
                      </a:r>
                      <a:r>
                        <a:rPr lang="en-US" sz="1100" u="none" strike="noStrike" dirty="0" smtClean="0">
                          <a:effectLst/>
                          <a:latin typeface="Century Gothic" panose="020B0502020202020204" pitchFamily="34" charset="0"/>
                        </a:rPr>
                        <a:t> </a:t>
                      </a:r>
                      <a:r>
                        <a:rPr lang="en-US" sz="1100" u="none" strike="noStrike" dirty="0" err="1" smtClean="0">
                          <a:effectLst/>
                          <a:latin typeface="Century Gothic" panose="020B0502020202020204" pitchFamily="34" charset="0"/>
                        </a:rPr>
                        <a:t>Ibni</a:t>
                      </a:r>
                      <a:r>
                        <a:rPr lang="en-US" sz="1100" u="none" strike="noStrike" dirty="0" smtClean="0">
                          <a:effectLst/>
                          <a:latin typeface="Century Gothic" panose="020B0502020202020204" pitchFamily="34" charset="0"/>
                        </a:rPr>
                        <a:t> al-</a:t>
                      </a:r>
                      <a:r>
                        <a:rPr lang="en-US" sz="1100" u="none" strike="noStrike" dirty="0" err="1" smtClean="0">
                          <a:effectLst/>
                          <a:latin typeface="Century Gothic" panose="020B0502020202020204" pitchFamily="34" charset="0"/>
                        </a:rPr>
                        <a:t>Marhum</a:t>
                      </a:r>
                      <a:r>
                        <a:rPr lang="en-US" sz="1100" u="none" strike="noStrike" dirty="0" smtClean="0">
                          <a:effectLst/>
                          <a:latin typeface="Century Gothic" panose="020B0502020202020204" pitchFamily="34" charset="0"/>
                        </a:rPr>
                        <a:t> </a:t>
                      </a:r>
                      <a:r>
                        <a:rPr lang="en-US" sz="1100" u="none" strike="noStrike" dirty="0" err="1" smtClean="0">
                          <a:effectLst/>
                          <a:latin typeface="Century Gothic" panose="020B0502020202020204" pitchFamily="34" charset="0"/>
                        </a:rPr>
                        <a:t>Tuanku</a:t>
                      </a:r>
                      <a:r>
                        <a:rPr lang="en-US" sz="1100" u="none" strike="noStrike" dirty="0" smtClean="0">
                          <a:effectLst/>
                          <a:latin typeface="Century Gothic" panose="020B0502020202020204" pitchFamily="34" charset="0"/>
                        </a:rPr>
                        <a:t> Abdul Rahman</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r>
              <a:tr h="239633">
                <a:tc>
                  <a:txBody>
                    <a:bodyPr/>
                    <a:lstStyle/>
                    <a:p>
                      <a:pPr algn="ctr" fontAlgn="b">
                        <a:lnSpc>
                          <a:spcPct val="150000"/>
                        </a:lnSpc>
                      </a:pPr>
                      <a:r>
                        <a:rPr lang="en-US" sz="1100" u="none" strike="noStrike" dirty="0">
                          <a:effectLst/>
                          <a:latin typeface="Century Gothic" panose="020B0502020202020204" pitchFamily="34" charset="0"/>
                        </a:rPr>
                        <a:t>1995</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c>
                  <a:txBody>
                    <a:bodyPr/>
                    <a:lstStyle/>
                    <a:p>
                      <a:pPr lvl="1" algn="l" fontAlgn="b">
                        <a:lnSpc>
                          <a:spcPct val="150000"/>
                        </a:lnSpc>
                      </a:pPr>
                      <a:r>
                        <a:rPr lang="nn-NO" sz="1100" u="none" strike="noStrike" dirty="0" smtClean="0">
                          <a:effectLst/>
                          <a:latin typeface="Century Gothic" panose="020B0502020202020204" pitchFamily="34" charset="0"/>
                        </a:rPr>
                        <a:t>Y.Bhg. Datuk Amar (Dr) Leo Moggie</a:t>
                      </a:r>
                      <a:endParaRPr lang="nn-NO"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r>
              <a:tr h="239633">
                <a:tc>
                  <a:txBody>
                    <a:bodyPr/>
                    <a:lstStyle/>
                    <a:p>
                      <a:pPr algn="ctr" fontAlgn="b">
                        <a:lnSpc>
                          <a:spcPct val="150000"/>
                        </a:lnSpc>
                      </a:pPr>
                      <a:r>
                        <a:rPr lang="en-US" sz="1100" u="none" strike="noStrike" dirty="0">
                          <a:effectLst/>
                          <a:latin typeface="Century Gothic" panose="020B0502020202020204" pitchFamily="34" charset="0"/>
                        </a:rPr>
                        <a:t>1998</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c>
                  <a:txBody>
                    <a:bodyPr/>
                    <a:lstStyle/>
                    <a:p>
                      <a:pPr lvl="1" algn="l" fontAlgn="b">
                        <a:lnSpc>
                          <a:spcPct val="150000"/>
                        </a:lnSpc>
                      </a:pPr>
                      <a:r>
                        <a:rPr lang="en-US" sz="1100" u="none" strike="noStrike" dirty="0" err="1" smtClean="0">
                          <a:effectLst/>
                          <a:latin typeface="Century Gothic" panose="020B0502020202020204" pitchFamily="34" charset="0"/>
                        </a:rPr>
                        <a:t>Y.A.Bhg</a:t>
                      </a:r>
                      <a:r>
                        <a:rPr lang="en-US" sz="1100" u="none" strike="noStrike" dirty="0" smtClean="0">
                          <a:effectLst/>
                          <a:latin typeface="Century Gothic" panose="020B0502020202020204" pitchFamily="34" charset="0"/>
                        </a:rPr>
                        <a:t>. </a:t>
                      </a:r>
                      <a:r>
                        <a:rPr lang="en-US" sz="1100" u="none" strike="noStrike" dirty="0" err="1" smtClean="0">
                          <a:effectLst/>
                          <a:latin typeface="Century Gothic" panose="020B0502020202020204" pitchFamily="34" charset="0"/>
                        </a:rPr>
                        <a:t>Tun</a:t>
                      </a:r>
                      <a:r>
                        <a:rPr lang="en-US" sz="1100" u="none" strike="noStrike" dirty="0" smtClean="0">
                          <a:effectLst/>
                          <a:latin typeface="Century Gothic" panose="020B0502020202020204" pitchFamily="34" charset="0"/>
                        </a:rPr>
                        <a:t> </a:t>
                      </a:r>
                      <a:r>
                        <a:rPr lang="en-US" sz="1100" u="none" strike="noStrike" dirty="0" err="1" smtClean="0">
                          <a:effectLst/>
                          <a:latin typeface="Century Gothic" panose="020B0502020202020204" pitchFamily="34" charset="0"/>
                        </a:rPr>
                        <a:t>Daim</a:t>
                      </a:r>
                      <a:r>
                        <a:rPr lang="en-US" sz="1100" u="none" strike="noStrike" dirty="0" smtClean="0">
                          <a:effectLst/>
                          <a:latin typeface="Century Gothic" panose="020B0502020202020204" pitchFamily="34" charset="0"/>
                        </a:rPr>
                        <a:t> </a:t>
                      </a:r>
                      <a:r>
                        <a:rPr lang="en-US" sz="1100" u="none" strike="noStrike" dirty="0" err="1" smtClean="0">
                          <a:effectLst/>
                          <a:latin typeface="Century Gothic" panose="020B0502020202020204" pitchFamily="34" charset="0"/>
                        </a:rPr>
                        <a:t>Zainuddin</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r>
              <a:tr h="239633">
                <a:tc>
                  <a:txBody>
                    <a:bodyPr/>
                    <a:lstStyle/>
                    <a:p>
                      <a:pPr algn="ctr" fontAlgn="b">
                        <a:lnSpc>
                          <a:spcPct val="150000"/>
                        </a:lnSpc>
                        <a:spcBef>
                          <a:spcPts val="600"/>
                        </a:spcBef>
                        <a:spcAft>
                          <a:spcPts val="600"/>
                        </a:spcAft>
                      </a:pPr>
                      <a:r>
                        <a:rPr lang="en-US" sz="1100" u="none" strike="noStrike" dirty="0">
                          <a:effectLst/>
                          <a:latin typeface="Century Gothic" panose="020B0502020202020204" pitchFamily="34" charset="0"/>
                        </a:rPr>
                        <a:t>2001</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c>
                  <a:txBody>
                    <a:bodyPr/>
                    <a:lstStyle/>
                    <a:p>
                      <a:pPr lvl="1" algn="l" fontAlgn="b">
                        <a:lnSpc>
                          <a:spcPct val="150000"/>
                        </a:lnSpc>
                        <a:spcBef>
                          <a:spcPts val="600"/>
                        </a:spcBef>
                        <a:spcAft>
                          <a:spcPts val="600"/>
                        </a:spcAft>
                      </a:pPr>
                      <a:r>
                        <a:rPr lang="en-US" sz="1100" u="none" strike="noStrike" dirty="0" smtClean="0">
                          <a:effectLst/>
                          <a:latin typeface="Century Gothic" panose="020B0502020202020204" pitchFamily="34" charset="0"/>
                        </a:rPr>
                        <a:t>Y.A.B. </a:t>
                      </a:r>
                      <a:r>
                        <a:rPr lang="en-US" sz="1100" u="none" strike="noStrike" dirty="0" err="1" smtClean="0">
                          <a:effectLst/>
                          <a:latin typeface="Century Gothic" panose="020B0502020202020204" pitchFamily="34" charset="0"/>
                        </a:rPr>
                        <a:t>Dato</a:t>
                      </a:r>
                      <a:r>
                        <a:rPr lang="en-US" sz="1100" u="none" strike="noStrike" dirty="0" smtClean="0">
                          <a:effectLst/>
                          <a:latin typeface="Century Gothic" panose="020B0502020202020204" pitchFamily="34" charset="0"/>
                        </a:rPr>
                        <a:t>’ Seri Abdullah bin Haji Ahmad </a:t>
                      </a:r>
                      <a:r>
                        <a:rPr lang="en-US" sz="1100" u="none" strike="noStrike" dirty="0" err="1" smtClean="0">
                          <a:effectLst/>
                          <a:latin typeface="Century Gothic" panose="020B0502020202020204" pitchFamily="34" charset="0"/>
                        </a:rPr>
                        <a:t>Badawi</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r>
              <a:tr h="239633">
                <a:tc>
                  <a:txBody>
                    <a:bodyPr/>
                    <a:lstStyle/>
                    <a:p>
                      <a:pPr algn="ctr" fontAlgn="b">
                        <a:lnSpc>
                          <a:spcPct val="150000"/>
                        </a:lnSpc>
                        <a:spcBef>
                          <a:spcPts val="600"/>
                        </a:spcBef>
                        <a:spcAft>
                          <a:spcPts val="600"/>
                        </a:spcAft>
                      </a:pPr>
                      <a:r>
                        <a:rPr lang="en-US" sz="1100" u="none" strike="noStrike" dirty="0">
                          <a:effectLst/>
                          <a:latin typeface="Century Gothic" panose="020B0502020202020204" pitchFamily="34" charset="0"/>
                        </a:rPr>
                        <a:t>2003</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c>
                  <a:txBody>
                    <a:bodyPr/>
                    <a:lstStyle/>
                    <a:p>
                      <a:pPr lvl="1" algn="l" fontAlgn="b">
                        <a:lnSpc>
                          <a:spcPct val="150000"/>
                        </a:lnSpc>
                        <a:spcBef>
                          <a:spcPts val="600"/>
                        </a:spcBef>
                        <a:spcAft>
                          <a:spcPts val="600"/>
                        </a:spcAft>
                      </a:pPr>
                      <a:r>
                        <a:rPr lang="en-US" sz="1100" u="none" strike="noStrike" dirty="0" err="1" smtClean="0">
                          <a:effectLst/>
                          <a:latin typeface="Century Gothic" panose="020B0502020202020204" pitchFamily="34" charset="0"/>
                        </a:rPr>
                        <a:t>Y.Bhg</a:t>
                      </a:r>
                      <a:r>
                        <a:rPr lang="en-US" sz="1100" u="none" strike="noStrike" dirty="0" smtClean="0">
                          <a:effectLst/>
                          <a:latin typeface="Century Gothic" panose="020B0502020202020204" pitchFamily="34" charset="0"/>
                        </a:rPr>
                        <a:t>. </a:t>
                      </a:r>
                      <a:r>
                        <a:rPr lang="en-US" sz="1100" u="none" strike="noStrike" dirty="0" err="1" smtClean="0">
                          <a:effectLst/>
                          <a:latin typeface="Century Gothic" panose="020B0502020202020204" pitchFamily="34" charset="0"/>
                        </a:rPr>
                        <a:t>Dato</a:t>
                      </a:r>
                      <a:r>
                        <a:rPr lang="en-US" sz="1100" u="none" strike="noStrike" dirty="0" smtClean="0">
                          <a:effectLst/>
                          <a:latin typeface="Century Gothic" panose="020B0502020202020204" pitchFamily="34" charset="0"/>
                        </a:rPr>
                        <a:t>’ Seri Law </a:t>
                      </a:r>
                      <a:r>
                        <a:rPr lang="en-US" sz="1100" u="none" strike="noStrike" dirty="0" err="1" smtClean="0">
                          <a:effectLst/>
                          <a:latin typeface="Century Gothic" panose="020B0502020202020204" pitchFamily="34" charset="0"/>
                        </a:rPr>
                        <a:t>Hieng</a:t>
                      </a:r>
                      <a:r>
                        <a:rPr lang="en-US" sz="1100" u="none" strike="noStrike" dirty="0" smtClean="0">
                          <a:effectLst/>
                          <a:latin typeface="Century Gothic" panose="020B0502020202020204" pitchFamily="34" charset="0"/>
                        </a:rPr>
                        <a:t> Ding</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r>
              <a:tr h="239633">
                <a:tc>
                  <a:txBody>
                    <a:bodyPr/>
                    <a:lstStyle/>
                    <a:p>
                      <a:pPr algn="ctr" fontAlgn="b">
                        <a:lnSpc>
                          <a:spcPct val="150000"/>
                        </a:lnSpc>
                        <a:spcBef>
                          <a:spcPts val="600"/>
                        </a:spcBef>
                        <a:spcAft>
                          <a:spcPts val="600"/>
                        </a:spcAft>
                      </a:pPr>
                      <a:r>
                        <a:rPr lang="en-US" sz="1100" u="none" strike="noStrike" dirty="0">
                          <a:effectLst/>
                          <a:latin typeface="Century Gothic" panose="020B0502020202020204" pitchFamily="34" charset="0"/>
                        </a:rPr>
                        <a:t>2004</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c>
                  <a:txBody>
                    <a:bodyPr/>
                    <a:lstStyle/>
                    <a:p>
                      <a:pPr lvl="1" algn="l" fontAlgn="b">
                        <a:lnSpc>
                          <a:spcPct val="150000"/>
                        </a:lnSpc>
                        <a:spcBef>
                          <a:spcPts val="600"/>
                        </a:spcBef>
                        <a:spcAft>
                          <a:spcPts val="600"/>
                        </a:spcAft>
                      </a:pPr>
                      <a:r>
                        <a:rPr lang="en-US" sz="1100" u="none" strike="noStrike" dirty="0" err="1" smtClean="0">
                          <a:effectLst/>
                          <a:latin typeface="Century Gothic" panose="020B0502020202020204" pitchFamily="34" charset="0"/>
                        </a:rPr>
                        <a:t>Y.Bhg</a:t>
                      </a:r>
                      <a:r>
                        <a:rPr lang="en-US" sz="1100" u="none" strike="noStrike" dirty="0" smtClean="0">
                          <a:effectLst/>
                          <a:latin typeface="Century Gothic" panose="020B0502020202020204" pitchFamily="34" charset="0"/>
                        </a:rPr>
                        <a:t> Datuk </a:t>
                      </a:r>
                      <a:r>
                        <a:rPr lang="en-US" sz="1100" u="none" strike="noStrike" dirty="0" err="1" smtClean="0">
                          <a:effectLst/>
                          <a:latin typeface="Century Gothic" panose="020B0502020202020204" pitchFamily="34" charset="0"/>
                        </a:rPr>
                        <a:t>Tham</a:t>
                      </a:r>
                      <a:r>
                        <a:rPr lang="en-US" sz="1100" u="none" strike="noStrike" dirty="0" smtClean="0">
                          <a:effectLst/>
                          <a:latin typeface="Century Gothic" panose="020B0502020202020204" pitchFamily="34" charset="0"/>
                        </a:rPr>
                        <a:t> </a:t>
                      </a:r>
                      <a:r>
                        <a:rPr lang="en-US" sz="1100" u="none" strike="noStrike" dirty="0" err="1" smtClean="0">
                          <a:effectLst/>
                          <a:latin typeface="Century Gothic" panose="020B0502020202020204" pitchFamily="34" charset="0"/>
                        </a:rPr>
                        <a:t>Nyip</a:t>
                      </a:r>
                      <a:r>
                        <a:rPr lang="en-US" sz="1100" u="none" strike="noStrike" dirty="0" smtClean="0">
                          <a:effectLst/>
                          <a:latin typeface="Century Gothic" panose="020B0502020202020204" pitchFamily="34" charset="0"/>
                        </a:rPr>
                        <a:t> Shen</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r>
              <a:tr h="239633">
                <a:tc>
                  <a:txBody>
                    <a:bodyPr/>
                    <a:lstStyle/>
                    <a:p>
                      <a:pPr algn="ctr" fontAlgn="b">
                        <a:lnSpc>
                          <a:spcPct val="150000"/>
                        </a:lnSpc>
                        <a:spcBef>
                          <a:spcPts val="600"/>
                        </a:spcBef>
                        <a:spcAft>
                          <a:spcPts val="600"/>
                        </a:spcAft>
                      </a:pPr>
                      <a:r>
                        <a:rPr lang="en-US" sz="1100" u="none" strike="noStrike" dirty="0">
                          <a:effectLst/>
                          <a:latin typeface="Century Gothic" panose="020B0502020202020204" pitchFamily="34" charset="0"/>
                        </a:rPr>
                        <a:t>2006</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c>
                  <a:txBody>
                    <a:bodyPr/>
                    <a:lstStyle/>
                    <a:p>
                      <a:pPr lvl="1" algn="l" fontAlgn="b">
                        <a:lnSpc>
                          <a:spcPct val="150000"/>
                        </a:lnSpc>
                        <a:spcBef>
                          <a:spcPts val="600"/>
                        </a:spcBef>
                        <a:spcAft>
                          <a:spcPts val="600"/>
                        </a:spcAft>
                      </a:pPr>
                      <a:r>
                        <a:rPr lang="en-US" sz="1100" u="none" strike="noStrike" dirty="0" smtClean="0">
                          <a:effectLst/>
                          <a:latin typeface="Century Gothic" panose="020B0502020202020204" pitchFamily="34" charset="0"/>
                        </a:rPr>
                        <a:t>Late Ir. Teoh Cheng Hock (Ir. C.H. Teoh) (posthumous)</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r>
              <a:tr h="239633">
                <a:tc>
                  <a:txBody>
                    <a:bodyPr/>
                    <a:lstStyle/>
                    <a:p>
                      <a:pPr algn="ctr" fontAlgn="b">
                        <a:lnSpc>
                          <a:spcPct val="150000"/>
                        </a:lnSpc>
                        <a:spcBef>
                          <a:spcPts val="600"/>
                        </a:spcBef>
                        <a:spcAft>
                          <a:spcPts val="600"/>
                        </a:spcAft>
                      </a:pPr>
                      <a:r>
                        <a:rPr lang="en-US" sz="1100" u="none" strike="noStrike" dirty="0">
                          <a:effectLst/>
                          <a:latin typeface="Century Gothic" panose="020B0502020202020204" pitchFamily="34" charset="0"/>
                        </a:rPr>
                        <a:t>2007</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c>
                  <a:txBody>
                    <a:bodyPr/>
                    <a:lstStyle/>
                    <a:p>
                      <a:pPr lvl="1" algn="l" fontAlgn="b">
                        <a:lnSpc>
                          <a:spcPct val="150000"/>
                        </a:lnSpc>
                        <a:spcBef>
                          <a:spcPts val="600"/>
                        </a:spcBef>
                        <a:spcAft>
                          <a:spcPts val="600"/>
                        </a:spcAft>
                      </a:pPr>
                      <a:r>
                        <a:rPr lang="en-US" sz="1100" u="none" strike="noStrike" dirty="0" err="1" smtClean="0">
                          <a:effectLst/>
                          <a:latin typeface="Century Gothic" panose="020B0502020202020204" pitchFamily="34" charset="0"/>
                        </a:rPr>
                        <a:t>Y.Bhg</a:t>
                      </a:r>
                      <a:r>
                        <a:rPr lang="en-US" sz="1100" u="none" strike="noStrike" dirty="0" smtClean="0">
                          <a:effectLst/>
                          <a:latin typeface="Century Gothic" panose="020B0502020202020204" pitchFamily="34" charset="0"/>
                        </a:rPr>
                        <a:t>. Tan Sri </a:t>
                      </a:r>
                      <a:r>
                        <a:rPr lang="en-US" sz="1100" u="none" strike="noStrike" dirty="0" err="1" smtClean="0">
                          <a:effectLst/>
                          <a:latin typeface="Century Gothic" panose="020B0502020202020204" pitchFamily="34" charset="0"/>
                        </a:rPr>
                        <a:t>Dato</a:t>
                      </a:r>
                      <a:r>
                        <a:rPr lang="en-US" sz="1100" u="none" strike="noStrike" dirty="0" smtClean="0">
                          <a:effectLst/>
                          <a:latin typeface="Century Gothic" panose="020B0502020202020204" pitchFamily="34" charset="0"/>
                        </a:rPr>
                        <a:t>’ Ir. Haji </a:t>
                      </a:r>
                      <a:r>
                        <a:rPr lang="en-US" sz="1100" u="none" strike="noStrike" dirty="0" err="1" smtClean="0">
                          <a:effectLst/>
                          <a:latin typeface="Century Gothic" panose="020B0502020202020204" pitchFamily="34" charset="0"/>
                        </a:rPr>
                        <a:t>Zaini</a:t>
                      </a:r>
                      <a:r>
                        <a:rPr lang="en-US" sz="1100" u="none" strike="noStrike" dirty="0" smtClean="0">
                          <a:effectLst/>
                          <a:latin typeface="Century Gothic" panose="020B0502020202020204" pitchFamily="34" charset="0"/>
                        </a:rPr>
                        <a:t> bin Omar</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r>
              <a:tr h="239633">
                <a:tc>
                  <a:txBody>
                    <a:bodyPr/>
                    <a:lstStyle/>
                    <a:p>
                      <a:pPr algn="ctr" fontAlgn="b">
                        <a:lnSpc>
                          <a:spcPct val="150000"/>
                        </a:lnSpc>
                        <a:spcBef>
                          <a:spcPts val="600"/>
                        </a:spcBef>
                        <a:spcAft>
                          <a:spcPts val="600"/>
                        </a:spcAft>
                      </a:pPr>
                      <a:r>
                        <a:rPr lang="en-US" sz="1100" u="none" strike="noStrike" dirty="0">
                          <a:effectLst/>
                          <a:latin typeface="Century Gothic" panose="020B0502020202020204" pitchFamily="34" charset="0"/>
                        </a:rPr>
                        <a:t>2008</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c>
                  <a:txBody>
                    <a:bodyPr/>
                    <a:lstStyle/>
                    <a:p>
                      <a:pPr lvl="1" algn="l" fontAlgn="b">
                        <a:lnSpc>
                          <a:spcPct val="150000"/>
                        </a:lnSpc>
                        <a:spcBef>
                          <a:spcPts val="600"/>
                        </a:spcBef>
                        <a:spcAft>
                          <a:spcPts val="600"/>
                        </a:spcAft>
                      </a:pPr>
                      <a:r>
                        <a:rPr lang="en-US" sz="1100" u="none" strike="noStrike" dirty="0" smtClean="0">
                          <a:effectLst/>
                          <a:latin typeface="Century Gothic" panose="020B0502020202020204" pitchFamily="34" charset="0"/>
                        </a:rPr>
                        <a:t>YAB </a:t>
                      </a:r>
                      <a:r>
                        <a:rPr lang="en-US" sz="1100" u="none" strike="noStrike" dirty="0" err="1" smtClean="0">
                          <a:effectLst/>
                          <a:latin typeface="Century Gothic" panose="020B0502020202020204" pitchFamily="34" charset="0"/>
                        </a:rPr>
                        <a:t>Pehin</a:t>
                      </a:r>
                      <a:r>
                        <a:rPr lang="en-US" sz="1100" u="none" strike="noStrike" dirty="0" smtClean="0">
                          <a:effectLst/>
                          <a:latin typeface="Century Gothic" panose="020B0502020202020204" pitchFamily="34" charset="0"/>
                        </a:rPr>
                        <a:t> Seri Tan Sri </a:t>
                      </a:r>
                      <a:r>
                        <a:rPr lang="en-US" sz="1100" u="none" strike="noStrike" dirty="0" err="1" smtClean="0">
                          <a:effectLst/>
                          <a:latin typeface="Century Gothic" panose="020B0502020202020204" pitchFamily="34" charset="0"/>
                        </a:rPr>
                        <a:t>Dr</a:t>
                      </a:r>
                      <a:r>
                        <a:rPr lang="en-US" sz="1100" u="none" strike="noStrike" dirty="0" smtClean="0">
                          <a:effectLst/>
                          <a:latin typeface="Century Gothic" panose="020B0502020202020204" pitchFamily="34" charset="0"/>
                        </a:rPr>
                        <a:t> Haji Abdul </a:t>
                      </a:r>
                      <a:r>
                        <a:rPr lang="en-US" sz="1100" u="none" strike="noStrike" dirty="0" err="1" smtClean="0">
                          <a:effectLst/>
                          <a:latin typeface="Century Gothic" panose="020B0502020202020204" pitchFamily="34" charset="0"/>
                        </a:rPr>
                        <a:t>Taib</a:t>
                      </a:r>
                      <a:r>
                        <a:rPr lang="en-US" sz="1100" u="none" strike="noStrike" dirty="0" smtClean="0">
                          <a:effectLst/>
                          <a:latin typeface="Century Gothic" panose="020B0502020202020204" pitchFamily="34" charset="0"/>
                        </a:rPr>
                        <a:t> bin Mahmud</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r>
              <a:tr h="239633">
                <a:tc>
                  <a:txBody>
                    <a:bodyPr/>
                    <a:lstStyle/>
                    <a:p>
                      <a:pPr algn="ctr" fontAlgn="b">
                        <a:lnSpc>
                          <a:spcPct val="150000"/>
                        </a:lnSpc>
                        <a:spcBef>
                          <a:spcPts val="600"/>
                        </a:spcBef>
                        <a:spcAft>
                          <a:spcPts val="600"/>
                        </a:spcAft>
                      </a:pPr>
                      <a:r>
                        <a:rPr lang="en-US" sz="1100" u="none" strike="noStrike" dirty="0">
                          <a:effectLst/>
                          <a:latin typeface="Century Gothic" panose="020B0502020202020204" pitchFamily="34" charset="0"/>
                        </a:rPr>
                        <a:t>2008</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c>
                  <a:txBody>
                    <a:bodyPr/>
                    <a:lstStyle/>
                    <a:p>
                      <a:pPr lvl="1" algn="l" fontAlgn="b">
                        <a:lnSpc>
                          <a:spcPct val="150000"/>
                        </a:lnSpc>
                        <a:spcBef>
                          <a:spcPts val="600"/>
                        </a:spcBef>
                        <a:spcAft>
                          <a:spcPts val="600"/>
                        </a:spcAft>
                      </a:pPr>
                      <a:r>
                        <a:rPr lang="en-US" sz="1100" u="none" strike="noStrike" dirty="0" smtClean="0">
                          <a:effectLst/>
                          <a:latin typeface="Century Gothic" panose="020B0502020202020204" pitchFamily="34" charset="0"/>
                        </a:rPr>
                        <a:t>YAB Datuk Seri </a:t>
                      </a:r>
                      <a:r>
                        <a:rPr lang="en-US" sz="1100" u="none" strike="noStrike" dirty="0" err="1" smtClean="0">
                          <a:effectLst/>
                          <a:latin typeface="Century Gothic" panose="020B0502020202020204" pitchFamily="34" charset="0"/>
                        </a:rPr>
                        <a:t>Panglima</a:t>
                      </a:r>
                      <a:r>
                        <a:rPr lang="en-US" sz="1100" u="none" strike="noStrike" dirty="0" smtClean="0">
                          <a:effectLst/>
                          <a:latin typeface="Century Gothic" panose="020B0502020202020204" pitchFamily="34" charset="0"/>
                        </a:rPr>
                        <a:t> Musa bin Haji </a:t>
                      </a:r>
                      <a:r>
                        <a:rPr lang="en-US" sz="1100" u="none" strike="noStrike" dirty="0" err="1" smtClean="0">
                          <a:effectLst/>
                          <a:latin typeface="Century Gothic" panose="020B0502020202020204" pitchFamily="34" charset="0"/>
                        </a:rPr>
                        <a:t>Aman</a:t>
                      </a:r>
                      <a:endParaRPr lang="en-US" sz="1100" b="0" i="0" u="none" strike="noStrike" dirty="0">
                        <a:solidFill>
                          <a:srgbClr val="000000"/>
                        </a:solidFill>
                        <a:effectLst/>
                        <a:latin typeface="Century Gothic" panose="020B0502020202020204" pitchFamily="34" charset="0"/>
                      </a:endParaRPr>
                    </a:p>
                  </a:txBody>
                  <a:tcPr marL="8704" marR="8704" marT="8704" marB="0" anchor="ctr">
                    <a:solidFill>
                      <a:schemeClr val="accent4">
                        <a:lumMod val="20000"/>
                        <a:lumOff val="80000"/>
                      </a:schemeClr>
                    </a:solidFill>
                  </a:tcPr>
                </a:tc>
              </a:tr>
              <a:tr h="239284">
                <a:tc>
                  <a:txBody>
                    <a:bodyPr/>
                    <a:lstStyle/>
                    <a:p>
                      <a:pPr algn="ctr" fontAlgn="b">
                        <a:lnSpc>
                          <a:spcPct val="150000"/>
                        </a:lnSpc>
                        <a:spcBef>
                          <a:spcPts val="600"/>
                        </a:spcBef>
                        <a:spcAft>
                          <a:spcPts val="600"/>
                        </a:spcAft>
                      </a:pPr>
                      <a:r>
                        <a:rPr lang="en-US" sz="1100" u="none" strike="noStrike" dirty="0">
                          <a:effectLst/>
                          <a:latin typeface="Century Gothic" panose="020B0502020202020204" pitchFamily="34" charset="0"/>
                        </a:rPr>
                        <a:t>2008</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spcBef>
                          <a:spcPts val="600"/>
                        </a:spcBef>
                        <a:spcAft>
                          <a:spcPts val="600"/>
                        </a:spcAft>
                      </a:pPr>
                      <a:r>
                        <a:rPr lang="en-US" sz="1100" u="none" strike="noStrike" dirty="0">
                          <a:effectLst/>
                          <a:latin typeface="Century Gothic" panose="020B0502020202020204" pitchFamily="34" charset="0"/>
                        </a:rPr>
                        <a:t>YAB </a:t>
                      </a:r>
                      <a:r>
                        <a:rPr lang="en-US" sz="1100" u="none" strike="noStrike" dirty="0" err="1">
                          <a:effectLst/>
                          <a:latin typeface="Century Gothic" panose="020B0502020202020204" pitchFamily="34" charset="0"/>
                        </a:rPr>
                        <a:t>Dato</a:t>
                      </a:r>
                      <a:r>
                        <a:rPr lang="en-US" sz="1100" u="none" strike="noStrike" dirty="0">
                          <a:effectLst/>
                          <a:latin typeface="Century Gothic" panose="020B0502020202020204" pitchFamily="34" charset="0"/>
                        </a:rPr>
                        <a:t>’ Seri Ir. </a:t>
                      </a:r>
                      <a:r>
                        <a:rPr lang="en-US" sz="1100" u="none" strike="noStrike" dirty="0" err="1">
                          <a:effectLst/>
                          <a:latin typeface="Century Gothic" panose="020B0502020202020204" pitchFamily="34" charset="0"/>
                        </a:rPr>
                        <a:t>Hj</a:t>
                      </a:r>
                      <a:r>
                        <a:rPr lang="en-US" sz="1100" u="none" strike="noStrike" dirty="0">
                          <a:effectLst/>
                          <a:latin typeface="Century Gothic" panose="020B0502020202020204" pitchFamily="34" charset="0"/>
                        </a:rPr>
                        <a:t> Mohammad Nizar bin Jamaluddin</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r h="239284">
                <a:tc>
                  <a:txBody>
                    <a:bodyPr/>
                    <a:lstStyle/>
                    <a:p>
                      <a:pPr algn="ctr" fontAlgn="b">
                        <a:lnSpc>
                          <a:spcPct val="150000"/>
                        </a:lnSpc>
                        <a:spcBef>
                          <a:spcPts val="600"/>
                        </a:spcBef>
                        <a:spcAft>
                          <a:spcPts val="600"/>
                        </a:spcAft>
                      </a:pPr>
                      <a:r>
                        <a:rPr lang="en-US" sz="1100" u="none" strike="noStrike" dirty="0">
                          <a:effectLst/>
                          <a:latin typeface="Century Gothic" panose="020B0502020202020204" pitchFamily="34" charset="0"/>
                        </a:rPr>
                        <a:t>2009</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spcBef>
                          <a:spcPts val="600"/>
                        </a:spcBef>
                        <a:spcAft>
                          <a:spcPts val="600"/>
                        </a:spcAft>
                      </a:pPr>
                      <a:r>
                        <a:rPr lang="en-US" sz="1100" u="none" strike="noStrike" dirty="0" err="1">
                          <a:effectLst/>
                          <a:latin typeface="Century Gothic" panose="020B0502020202020204" pitchFamily="34" charset="0"/>
                        </a:rPr>
                        <a:t>Y.Bhg</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Dato</a:t>
                      </a:r>
                      <a:r>
                        <a:rPr lang="en-US" sz="1100" u="none" strike="noStrike" dirty="0">
                          <a:effectLst/>
                          <a:latin typeface="Century Gothic" panose="020B0502020202020204" pitchFamily="34" charset="0"/>
                        </a:rPr>
                        <a:t>’ Sri Ir. Mohd Zin bin Mohamed</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r h="239284">
                <a:tc>
                  <a:txBody>
                    <a:bodyPr/>
                    <a:lstStyle/>
                    <a:p>
                      <a:pPr algn="ctr" fontAlgn="b">
                        <a:lnSpc>
                          <a:spcPct val="150000"/>
                        </a:lnSpc>
                        <a:spcBef>
                          <a:spcPts val="600"/>
                        </a:spcBef>
                        <a:spcAft>
                          <a:spcPts val="600"/>
                        </a:spcAft>
                      </a:pPr>
                      <a:r>
                        <a:rPr lang="en-US" sz="1100" u="none" strike="noStrike" dirty="0">
                          <a:effectLst/>
                          <a:latin typeface="Century Gothic" panose="020B0502020202020204" pitchFamily="34" charset="0"/>
                        </a:rPr>
                        <a:t>2012</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spcBef>
                          <a:spcPts val="600"/>
                        </a:spcBef>
                        <a:spcAft>
                          <a:spcPts val="600"/>
                        </a:spcAft>
                      </a:pPr>
                      <a:r>
                        <a:rPr lang="en-US" sz="1100" u="none" strike="noStrike" dirty="0">
                          <a:effectLst/>
                          <a:latin typeface="Century Gothic" panose="020B0502020202020204" pitchFamily="34" charset="0"/>
                        </a:rPr>
                        <a:t>Y.B. Senator </a:t>
                      </a:r>
                      <a:r>
                        <a:rPr lang="en-US" sz="1100" u="none" strike="noStrike" dirty="0" err="1">
                          <a:effectLst/>
                          <a:latin typeface="Century Gothic" panose="020B0502020202020204" pitchFamily="34" charset="0"/>
                        </a:rPr>
                        <a:t>Dato</a:t>
                      </a:r>
                      <a:r>
                        <a:rPr lang="en-US" sz="1100" u="none" strike="noStrike" dirty="0">
                          <a:effectLst/>
                          <a:latin typeface="Century Gothic" panose="020B0502020202020204" pitchFamily="34" charset="0"/>
                        </a:rPr>
                        <a:t>’ Ir. Donald Lim Siang Chai</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r h="239284">
                <a:tc>
                  <a:txBody>
                    <a:bodyPr/>
                    <a:lstStyle/>
                    <a:p>
                      <a:pPr algn="ctr" fontAlgn="b">
                        <a:lnSpc>
                          <a:spcPct val="150000"/>
                        </a:lnSpc>
                        <a:spcBef>
                          <a:spcPts val="600"/>
                        </a:spcBef>
                        <a:spcAft>
                          <a:spcPts val="600"/>
                        </a:spcAft>
                      </a:pPr>
                      <a:r>
                        <a:rPr lang="en-US" sz="1100" u="none" strike="noStrike" dirty="0">
                          <a:effectLst/>
                          <a:latin typeface="Century Gothic" panose="020B0502020202020204" pitchFamily="34" charset="0"/>
                        </a:rPr>
                        <a:t>2012</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spcBef>
                          <a:spcPts val="600"/>
                        </a:spcBef>
                        <a:spcAft>
                          <a:spcPts val="600"/>
                        </a:spcAft>
                      </a:pPr>
                      <a:r>
                        <a:rPr lang="en-US" sz="1100" u="none" strike="noStrike" dirty="0">
                          <a:effectLst/>
                          <a:latin typeface="Century Gothic" panose="020B0502020202020204" pitchFamily="34" charset="0"/>
                        </a:rPr>
                        <a:t>Ir. </a:t>
                      </a:r>
                      <a:r>
                        <a:rPr lang="en-US" sz="1100" u="none" strike="noStrike" dirty="0" err="1">
                          <a:effectLst/>
                          <a:latin typeface="Century Gothic" panose="020B0502020202020204" pitchFamily="34" charset="0"/>
                        </a:rPr>
                        <a:t>Dr</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Ooi</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Teik</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Aun</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r h="239284">
                <a:tc>
                  <a:txBody>
                    <a:bodyPr/>
                    <a:lstStyle/>
                    <a:p>
                      <a:pPr algn="ctr" fontAlgn="b">
                        <a:lnSpc>
                          <a:spcPct val="150000"/>
                        </a:lnSpc>
                        <a:spcBef>
                          <a:spcPts val="600"/>
                        </a:spcBef>
                        <a:spcAft>
                          <a:spcPts val="600"/>
                        </a:spcAft>
                      </a:pPr>
                      <a:r>
                        <a:rPr lang="en-US" sz="1100" u="none" strike="noStrike" dirty="0">
                          <a:effectLst/>
                          <a:latin typeface="Century Gothic" panose="020B0502020202020204" pitchFamily="34" charset="0"/>
                        </a:rPr>
                        <a:t>2012</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spcBef>
                          <a:spcPts val="600"/>
                        </a:spcBef>
                        <a:spcAft>
                          <a:spcPts val="600"/>
                        </a:spcAft>
                      </a:pPr>
                      <a:r>
                        <a:rPr lang="en-US" sz="1100" u="none" strike="noStrike" dirty="0">
                          <a:effectLst/>
                          <a:latin typeface="Century Gothic" panose="020B0502020202020204" pitchFamily="34" charset="0"/>
                        </a:rPr>
                        <a:t>Late Ir. Ow Yang Hong </a:t>
                      </a:r>
                      <a:r>
                        <a:rPr lang="en-US" sz="1100" u="none" strike="noStrike" dirty="0" err="1">
                          <a:effectLst/>
                          <a:latin typeface="Century Gothic" panose="020B0502020202020204" pitchFamily="34" charset="0"/>
                        </a:rPr>
                        <a:t>Chiew</a:t>
                      </a:r>
                      <a:r>
                        <a:rPr lang="en-US" sz="1100" u="none" strike="noStrike" dirty="0">
                          <a:effectLst/>
                          <a:latin typeface="Century Gothic" panose="020B0502020202020204" pitchFamily="34" charset="0"/>
                        </a:rPr>
                        <a:t> (posthumous)</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r h="239284">
                <a:tc>
                  <a:txBody>
                    <a:bodyPr/>
                    <a:lstStyle/>
                    <a:p>
                      <a:pPr algn="ctr" fontAlgn="b">
                        <a:lnSpc>
                          <a:spcPct val="150000"/>
                        </a:lnSpc>
                        <a:spcBef>
                          <a:spcPts val="600"/>
                        </a:spcBef>
                        <a:spcAft>
                          <a:spcPts val="600"/>
                        </a:spcAft>
                      </a:pPr>
                      <a:r>
                        <a:rPr lang="en-US" sz="1100" u="none" strike="noStrike" dirty="0">
                          <a:effectLst/>
                          <a:latin typeface="Century Gothic" panose="020B0502020202020204" pitchFamily="34" charset="0"/>
                        </a:rPr>
                        <a:t>2012</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spcBef>
                          <a:spcPts val="600"/>
                        </a:spcBef>
                        <a:spcAft>
                          <a:spcPts val="600"/>
                        </a:spcAft>
                      </a:pPr>
                      <a:r>
                        <a:rPr lang="en-US" sz="1100" u="none" strike="noStrike" dirty="0">
                          <a:effectLst/>
                          <a:latin typeface="Century Gothic" panose="020B0502020202020204" pitchFamily="34" charset="0"/>
                        </a:rPr>
                        <a:t>Late Ir. Chan Peng </a:t>
                      </a:r>
                      <a:r>
                        <a:rPr lang="en-US" sz="1100" u="none" strike="noStrike" dirty="0" err="1">
                          <a:effectLst/>
                          <a:latin typeface="Century Gothic" panose="020B0502020202020204" pitchFamily="34" charset="0"/>
                        </a:rPr>
                        <a:t>Khuen</a:t>
                      </a:r>
                      <a:r>
                        <a:rPr lang="en-US" sz="1100" u="none" strike="noStrike" dirty="0">
                          <a:effectLst/>
                          <a:latin typeface="Century Gothic" panose="020B0502020202020204" pitchFamily="34" charset="0"/>
                        </a:rPr>
                        <a:t> (posthumous)</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r h="97798">
                <a:tc>
                  <a:txBody>
                    <a:bodyPr/>
                    <a:lstStyle/>
                    <a:p>
                      <a:pPr algn="ctr" fontAlgn="b">
                        <a:lnSpc>
                          <a:spcPct val="150000"/>
                        </a:lnSpc>
                        <a:spcBef>
                          <a:spcPts val="600"/>
                        </a:spcBef>
                        <a:spcAft>
                          <a:spcPts val="600"/>
                        </a:spcAft>
                      </a:pPr>
                      <a:r>
                        <a:rPr lang="en-US" sz="1100" u="none" strike="noStrike" dirty="0">
                          <a:effectLst/>
                          <a:latin typeface="Century Gothic" panose="020B0502020202020204" pitchFamily="34" charset="0"/>
                        </a:rPr>
                        <a:t>2012</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spcBef>
                          <a:spcPts val="0"/>
                        </a:spcBef>
                        <a:spcAft>
                          <a:spcPts val="0"/>
                        </a:spcAft>
                      </a:pPr>
                      <a:r>
                        <a:rPr lang="en-US" sz="1100" u="none" strike="noStrike" dirty="0" err="1">
                          <a:effectLst/>
                          <a:latin typeface="Century Gothic" panose="020B0502020202020204" pitchFamily="34" charset="0"/>
                        </a:rPr>
                        <a:t>Allahyarham</a:t>
                      </a:r>
                      <a:r>
                        <a:rPr lang="en-US" sz="1100" u="none" strike="noStrike" dirty="0">
                          <a:effectLst/>
                          <a:latin typeface="Century Gothic" panose="020B0502020202020204" pitchFamily="34" charset="0"/>
                        </a:rPr>
                        <a:t> Tan Sri Datuk Ir. Haji </a:t>
                      </a:r>
                      <a:r>
                        <a:rPr lang="en-US" sz="1100" u="none" strike="noStrike" dirty="0" err="1">
                          <a:effectLst/>
                          <a:latin typeface="Century Gothic" panose="020B0502020202020204" pitchFamily="34" charset="0"/>
                        </a:rPr>
                        <a:t>Halaluddin</a:t>
                      </a:r>
                      <a:r>
                        <a:rPr lang="en-US" sz="1100" u="none" strike="noStrike" dirty="0">
                          <a:effectLst/>
                          <a:latin typeface="Century Gothic" panose="020B0502020202020204" pitchFamily="34" charset="0"/>
                        </a:rPr>
                        <a:t> bin Mohd. </a:t>
                      </a:r>
                      <a:r>
                        <a:rPr lang="en-US" sz="1100" u="none" strike="noStrike" dirty="0" err="1">
                          <a:effectLst/>
                          <a:latin typeface="Century Gothic" panose="020B0502020202020204" pitchFamily="34" charset="0"/>
                        </a:rPr>
                        <a:t>Ishak</a:t>
                      </a:r>
                      <a:r>
                        <a:rPr lang="en-US" sz="1100" u="none" strike="noStrike" dirty="0">
                          <a:effectLst/>
                          <a:latin typeface="Century Gothic" panose="020B0502020202020204" pitchFamily="34" charset="0"/>
                        </a:rPr>
                        <a:t> </a:t>
                      </a:r>
                      <a:r>
                        <a:rPr lang="en-US" sz="1100" u="none" strike="noStrike" dirty="0" smtClean="0">
                          <a:effectLst/>
                          <a:latin typeface="Century Gothic" panose="020B0502020202020204" pitchFamily="34" charset="0"/>
                        </a:rPr>
                        <a:t>(</a:t>
                      </a:r>
                      <a:r>
                        <a:rPr lang="en-US" sz="1100" u="none" strike="noStrike" dirty="0">
                          <a:effectLst/>
                          <a:latin typeface="Century Gothic" panose="020B0502020202020204" pitchFamily="34" charset="0"/>
                        </a:rPr>
                        <a:t>posthumous)</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r h="239284">
                <a:tc>
                  <a:txBody>
                    <a:bodyPr/>
                    <a:lstStyle/>
                    <a:p>
                      <a:pPr algn="ctr" fontAlgn="b">
                        <a:lnSpc>
                          <a:spcPct val="150000"/>
                        </a:lnSpc>
                        <a:spcBef>
                          <a:spcPts val="600"/>
                        </a:spcBef>
                        <a:spcAft>
                          <a:spcPts val="600"/>
                        </a:spcAft>
                      </a:pPr>
                      <a:r>
                        <a:rPr lang="en-US" sz="1100" u="none" strike="noStrike" dirty="0">
                          <a:effectLst/>
                          <a:latin typeface="Century Gothic" panose="020B0502020202020204" pitchFamily="34" charset="0"/>
                        </a:rPr>
                        <a:t>2012</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spcBef>
                          <a:spcPts val="600"/>
                        </a:spcBef>
                        <a:spcAft>
                          <a:spcPts val="600"/>
                        </a:spcAft>
                      </a:pPr>
                      <a:r>
                        <a:rPr lang="en-US" sz="1100" u="none" strike="noStrike" dirty="0">
                          <a:effectLst/>
                          <a:latin typeface="Century Gothic" panose="020B0502020202020204" pitchFamily="34" charset="0"/>
                        </a:rPr>
                        <a:t>Late Ir. Chan </a:t>
                      </a:r>
                      <a:r>
                        <a:rPr lang="en-US" sz="1100" u="none" strike="noStrike" dirty="0" err="1">
                          <a:effectLst/>
                          <a:latin typeface="Century Gothic" panose="020B0502020202020204" pitchFamily="34" charset="0"/>
                        </a:rPr>
                        <a:t>Khee</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Pok</a:t>
                      </a:r>
                      <a:r>
                        <a:rPr lang="en-US" sz="1100" u="none" strike="noStrike" dirty="0">
                          <a:effectLst/>
                          <a:latin typeface="Century Gothic" panose="020B0502020202020204" pitchFamily="34" charset="0"/>
                        </a:rPr>
                        <a:t> (posthumous)</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bl>
          </a:graphicData>
        </a:graphic>
      </p:graphicFrame>
    </p:spTree>
    <p:extLst>
      <p:ext uri="{BB962C8B-B14F-4D97-AF65-F5344CB8AC3E}">
        <p14:creationId xmlns:p14="http://schemas.microsoft.com/office/powerpoint/2010/main" val="38069598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l="-17000" r="-17000"/>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457200" y="350839"/>
            <a:ext cx="8229600" cy="563561"/>
          </a:xfrm>
          <a:prstGeom prst="rect">
            <a:avLst/>
          </a:prstGeom>
          <a:solidFill>
            <a:schemeClr val="accent4">
              <a:lumMod val="20000"/>
              <a:lumOff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Berlin Sans FB" panose="020E0602020502020306" pitchFamily="34" charset="0"/>
              </a:rPr>
              <a:t>IEM HONORARY </a:t>
            </a:r>
            <a:r>
              <a:rPr lang="en-US" sz="3200" dirty="0" smtClean="0">
                <a:latin typeface="Berlin Sans FB" panose="020E0602020502020306" pitchFamily="34" charset="0"/>
              </a:rPr>
              <a:t>FELLOW (CONT’D)</a:t>
            </a:r>
            <a:endParaRPr lang="en-US" sz="3200" dirty="0">
              <a:latin typeface="Berlin Sans FB" panose="020E0602020502020306"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654759727"/>
              </p:ext>
            </p:extLst>
          </p:nvPr>
        </p:nvGraphicFramePr>
        <p:xfrm>
          <a:off x="876300" y="1066800"/>
          <a:ext cx="7391400" cy="5457805"/>
        </p:xfrm>
        <a:graphic>
          <a:graphicData uri="http://schemas.openxmlformats.org/drawingml/2006/table">
            <a:tbl>
              <a:tblPr>
                <a:tableStyleId>{5C22544A-7EE6-4342-B048-85BDC9FD1C3A}</a:tableStyleId>
              </a:tblPr>
              <a:tblGrid>
                <a:gridCol w="1350989"/>
                <a:gridCol w="6040411"/>
              </a:tblGrid>
              <a:tr h="257375">
                <a:tc>
                  <a:txBody>
                    <a:bodyPr/>
                    <a:lstStyle/>
                    <a:p>
                      <a:pPr algn="ctr" fontAlgn="b">
                        <a:lnSpc>
                          <a:spcPct val="150000"/>
                        </a:lnSpc>
                      </a:pPr>
                      <a:r>
                        <a:rPr lang="en-US" sz="1100" b="1" u="none" strike="noStrike" dirty="0">
                          <a:effectLst/>
                          <a:latin typeface="Century Gothic" panose="020B0502020202020204" pitchFamily="34" charset="0"/>
                        </a:rPr>
                        <a:t>Year </a:t>
                      </a:r>
                      <a:endParaRPr lang="en-US" sz="1100" b="1" i="0" u="none" strike="noStrike" dirty="0">
                        <a:solidFill>
                          <a:srgbClr val="000000"/>
                        </a:solidFill>
                        <a:effectLst/>
                        <a:latin typeface="Century Gothic" panose="020B0502020202020204" pitchFamily="34" charset="0"/>
                      </a:endParaRPr>
                    </a:p>
                  </a:txBody>
                  <a:tcPr marL="9525" marR="9525" marT="9525" marB="0" anchor="ctr">
                    <a:solidFill>
                      <a:schemeClr val="accent4">
                        <a:lumMod val="60000"/>
                        <a:lumOff val="40000"/>
                      </a:schemeClr>
                    </a:solidFill>
                  </a:tcPr>
                </a:tc>
                <a:tc>
                  <a:txBody>
                    <a:bodyPr/>
                    <a:lstStyle/>
                    <a:p>
                      <a:pPr lvl="1" algn="l" fontAlgn="b">
                        <a:lnSpc>
                          <a:spcPct val="150000"/>
                        </a:lnSpc>
                      </a:pPr>
                      <a:r>
                        <a:rPr lang="en-US" sz="1100" b="1" u="none" strike="noStrike" dirty="0">
                          <a:effectLst/>
                          <a:latin typeface="Century Gothic" panose="020B0502020202020204" pitchFamily="34" charset="0"/>
                        </a:rPr>
                        <a:t>Name of Recipient</a:t>
                      </a:r>
                      <a:endParaRPr lang="en-US" sz="1100" b="1" i="0" u="none" strike="noStrike" dirty="0">
                        <a:solidFill>
                          <a:srgbClr val="000000"/>
                        </a:solidFill>
                        <a:effectLst/>
                        <a:latin typeface="Century Gothic" panose="020B0502020202020204" pitchFamily="34" charset="0"/>
                      </a:endParaRPr>
                    </a:p>
                  </a:txBody>
                  <a:tcPr marL="9525" marR="9525" marT="9525" marB="0" anchor="ctr">
                    <a:solidFill>
                      <a:schemeClr val="accent4">
                        <a:lumMod val="60000"/>
                        <a:lumOff val="40000"/>
                      </a:schemeClr>
                    </a:solidFill>
                  </a:tcPr>
                </a:tc>
              </a:tr>
              <a:tr h="256054">
                <a:tc>
                  <a:txBody>
                    <a:bodyPr/>
                    <a:lstStyle/>
                    <a:p>
                      <a:pPr algn="ctr" fontAlgn="b">
                        <a:lnSpc>
                          <a:spcPct val="150000"/>
                        </a:lnSpc>
                        <a:spcBef>
                          <a:spcPts val="600"/>
                        </a:spcBef>
                        <a:spcAft>
                          <a:spcPts val="600"/>
                        </a:spcAft>
                      </a:pPr>
                      <a:r>
                        <a:rPr lang="en-US" sz="1100" u="none" strike="noStrike" dirty="0">
                          <a:effectLst/>
                          <a:latin typeface="Century Gothic" panose="020B0502020202020204" pitchFamily="34" charset="0"/>
                        </a:rPr>
                        <a:t>2012</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spcBef>
                          <a:spcPts val="600"/>
                        </a:spcBef>
                        <a:spcAft>
                          <a:spcPts val="600"/>
                        </a:spcAft>
                      </a:pPr>
                      <a:r>
                        <a:rPr lang="en-US" sz="1100" u="none" strike="noStrike" dirty="0" err="1">
                          <a:effectLst/>
                          <a:latin typeface="Century Gothic" panose="020B0502020202020204" pitchFamily="34" charset="0"/>
                        </a:rPr>
                        <a:t>Allahyarham</a:t>
                      </a:r>
                      <a:r>
                        <a:rPr lang="en-US" sz="1100" u="none" strike="noStrike" dirty="0">
                          <a:effectLst/>
                          <a:latin typeface="Century Gothic" panose="020B0502020202020204" pitchFamily="34" charset="0"/>
                        </a:rPr>
                        <a:t> Tan Sri Datuk Ir. </a:t>
                      </a:r>
                      <a:r>
                        <a:rPr lang="en-US" sz="1100" u="none" strike="noStrike" dirty="0" err="1">
                          <a:effectLst/>
                          <a:latin typeface="Century Gothic" panose="020B0502020202020204" pitchFamily="34" charset="0"/>
                        </a:rPr>
                        <a:t>Mahfoz</a:t>
                      </a:r>
                      <a:r>
                        <a:rPr lang="en-US" sz="1100" u="none" strike="noStrike" dirty="0">
                          <a:effectLst/>
                          <a:latin typeface="Century Gothic" panose="020B0502020202020204" pitchFamily="34" charset="0"/>
                        </a:rPr>
                        <a:t> bin Khalid (posthumous)</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r h="256054">
                <a:tc>
                  <a:txBody>
                    <a:bodyPr/>
                    <a:lstStyle/>
                    <a:p>
                      <a:pPr algn="ctr" fontAlgn="b">
                        <a:lnSpc>
                          <a:spcPct val="150000"/>
                        </a:lnSpc>
                        <a:spcBef>
                          <a:spcPts val="600"/>
                        </a:spcBef>
                        <a:spcAft>
                          <a:spcPts val="600"/>
                        </a:spcAft>
                      </a:pPr>
                      <a:r>
                        <a:rPr lang="en-US" sz="1100" u="none" strike="noStrike" dirty="0">
                          <a:effectLst/>
                          <a:latin typeface="Century Gothic" panose="020B0502020202020204" pitchFamily="34" charset="0"/>
                        </a:rPr>
                        <a:t>2012</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spcBef>
                          <a:spcPts val="600"/>
                        </a:spcBef>
                        <a:spcAft>
                          <a:spcPts val="600"/>
                        </a:spcAft>
                      </a:pPr>
                      <a:r>
                        <a:rPr lang="en-US" sz="1100" u="none" strike="noStrike" dirty="0" err="1">
                          <a:effectLst/>
                          <a:latin typeface="Century Gothic" panose="020B0502020202020204" pitchFamily="34" charset="0"/>
                        </a:rPr>
                        <a:t>Allahyarham</a:t>
                      </a:r>
                      <a:r>
                        <a:rPr lang="en-US" sz="1100" u="none" strike="noStrike" dirty="0">
                          <a:effectLst/>
                          <a:latin typeface="Century Gothic" panose="020B0502020202020204" pitchFamily="34" charset="0"/>
                        </a:rPr>
                        <a:t> Tuan Haji Mohd. </a:t>
                      </a:r>
                      <a:r>
                        <a:rPr lang="en-US" sz="1100" u="none" strike="noStrike" dirty="0" err="1">
                          <a:effectLst/>
                          <a:latin typeface="Century Gothic" panose="020B0502020202020204" pitchFamily="34" charset="0"/>
                        </a:rPr>
                        <a:t>Razali</a:t>
                      </a:r>
                      <a:r>
                        <a:rPr lang="en-US" sz="1100" u="none" strike="noStrike" dirty="0">
                          <a:effectLst/>
                          <a:latin typeface="Century Gothic" panose="020B0502020202020204" pitchFamily="34" charset="0"/>
                        </a:rPr>
                        <a:t> bin </a:t>
                      </a:r>
                      <a:r>
                        <a:rPr lang="en-US" sz="1100" u="none" strike="noStrike" dirty="0" err="1">
                          <a:effectLst/>
                          <a:latin typeface="Century Gothic" panose="020B0502020202020204" pitchFamily="34" charset="0"/>
                        </a:rPr>
                        <a:t>Bidin</a:t>
                      </a:r>
                      <a:r>
                        <a:rPr lang="en-US" sz="1100" u="none" strike="noStrike" dirty="0">
                          <a:effectLst/>
                          <a:latin typeface="Century Gothic" panose="020B0502020202020204" pitchFamily="34" charset="0"/>
                        </a:rPr>
                        <a:t> (posthumous)</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r h="256054">
                <a:tc>
                  <a:txBody>
                    <a:bodyPr/>
                    <a:lstStyle/>
                    <a:p>
                      <a:pPr algn="ctr" fontAlgn="b">
                        <a:lnSpc>
                          <a:spcPct val="150000"/>
                        </a:lnSpc>
                        <a:spcBef>
                          <a:spcPts val="600"/>
                        </a:spcBef>
                        <a:spcAft>
                          <a:spcPts val="600"/>
                        </a:spcAft>
                      </a:pPr>
                      <a:r>
                        <a:rPr lang="en-US" sz="1100" u="none" strike="noStrike" dirty="0">
                          <a:effectLst/>
                          <a:latin typeface="Century Gothic" panose="020B0502020202020204" pitchFamily="34" charset="0"/>
                        </a:rPr>
                        <a:t>2012</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spcBef>
                          <a:spcPts val="600"/>
                        </a:spcBef>
                        <a:spcAft>
                          <a:spcPts val="600"/>
                        </a:spcAft>
                      </a:pPr>
                      <a:r>
                        <a:rPr lang="en-US" sz="1100" u="none" strike="noStrike" dirty="0">
                          <a:effectLst/>
                          <a:latin typeface="Century Gothic" panose="020B0502020202020204" pitchFamily="34" charset="0"/>
                        </a:rPr>
                        <a:t>Late Ir. Wong Kin Hong (posthumous)</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r h="256054">
                <a:tc>
                  <a:txBody>
                    <a:bodyPr/>
                    <a:lstStyle/>
                    <a:p>
                      <a:pPr algn="ctr" fontAlgn="b">
                        <a:lnSpc>
                          <a:spcPct val="150000"/>
                        </a:lnSpc>
                        <a:spcBef>
                          <a:spcPts val="600"/>
                        </a:spcBef>
                        <a:spcAft>
                          <a:spcPts val="600"/>
                        </a:spcAft>
                      </a:pPr>
                      <a:r>
                        <a:rPr lang="en-US" sz="1100" u="none" strike="noStrike" dirty="0">
                          <a:effectLst/>
                          <a:latin typeface="Century Gothic" panose="020B0502020202020204" pitchFamily="34" charset="0"/>
                        </a:rPr>
                        <a:t>2012</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spcBef>
                          <a:spcPts val="600"/>
                        </a:spcBef>
                        <a:spcAft>
                          <a:spcPts val="600"/>
                        </a:spcAft>
                      </a:pPr>
                      <a:r>
                        <a:rPr lang="en-US" sz="1100" u="none" strike="noStrike" dirty="0" err="1">
                          <a:effectLst/>
                          <a:latin typeface="Century Gothic" panose="020B0502020202020204" pitchFamily="34" charset="0"/>
                        </a:rPr>
                        <a:t>Allahyarham</a:t>
                      </a:r>
                      <a:r>
                        <a:rPr lang="en-US" sz="1100" u="none" strike="noStrike" dirty="0">
                          <a:effectLst/>
                          <a:latin typeface="Century Gothic" panose="020B0502020202020204" pitchFamily="34" charset="0"/>
                        </a:rPr>
                        <a:t> Ir. Tuan Haji Abdul Rahman bin </a:t>
                      </a:r>
                      <a:r>
                        <a:rPr lang="en-US" sz="1100" u="none" strike="noStrike" dirty="0" err="1">
                          <a:effectLst/>
                          <a:latin typeface="Century Gothic" panose="020B0502020202020204" pitchFamily="34" charset="0"/>
                        </a:rPr>
                        <a:t>Yaacob</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r h="256054">
                <a:tc>
                  <a:txBody>
                    <a:bodyPr/>
                    <a:lstStyle/>
                    <a:p>
                      <a:pPr algn="ctr" fontAlgn="b">
                        <a:lnSpc>
                          <a:spcPct val="150000"/>
                        </a:lnSpc>
                        <a:spcBef>
                          <a:spcPts val="600"/>
                        </a:spcBef>
                        <a:spcAft>
                          <a:spcPts val="600"/>
                        </a:spcAft>
                      </a:pPr>
                      <a:r>
                        <a:rPr lang="en-US" sz="1100" u="none" strike="noStrike" dirty="0">
                          <a:effectLst/>
                          <a:latin typeface="Century Gothic" panose="020B0502020202020204" pitchFamily="34" charset="0"/>
                        </a:rPr>
                        <a:t>2012</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spcBef>
                          <a:spcPts val="600"/>
                        </a:spcBef>
                        <a:spcAft>
                          <a:spcPts val="600"/>
                        </a:spcAft>
                      </a:pPr>
                      <a:r>
                        <a:rPr lang="en-US" sz="1100" u="none" strike="noStrike" dirty="0">
                          <a:effectLst/>
                          <a:latin typeface="Century Gothic" panose="020B0502020202020204" pitchFamily="34" charset="0"/>
                        </a:rPr>
                        <a:t>Ir. Chong Pick </a:t>
                      </a:r>
                      <a:r>
                        <a:rPr lang="en-US" sz="1100" u="none" strike="noStrike" dirty="0" err="1">
                          <a:effectLst/>
                          <a:latin typeface="Century Gothic" panose="020B0502020202020204" pitchFamily="34" charset="0"/>
                        </a:rPr>
                        <a:t>Eng</a:t>
                      </a:r>
                      <a:r>
                        <a:rPr lang="en-US" sz="1100" u="none" strike="noStrike" dirty="0">
                          <a:effectLst/>
                          <a:latin typeface="Century Gothic" panose="020B0502020202020204" pitchFamily="34" charset="0"/>
                        </a:rPr>
                        <a:t> (P.E. Chong)</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r h="256054">
                <a:tc>
                  <a:txBody>
                    <a:bodyPr/>
                    <a:lstStyle/>
                    <a:p>
                      <a:pPr algn="ctr" fontAlgn="b">
                        <a:lnSpc>
                          <a:spcPct val="150000"/>
                        </a:lnSpc>
                        <a:spcBef>
                          <a:spcPts val="600"/>
                        </a:spcBef>
                        <a:spcAft>
                          <a:spcPts val="600"/>
                        </a:spcAft>
                      </a:pPr>
                      <a:r>
                        <a:rPr lang="en-US" sz="1100" u="none" strike="noStrike" dirty="0">
                          <a:effectLst/>
                          <a:latin typeface="Century Gothic" panose="020B0502020202020204" pitchFamily="34" charset="0"/>
                        </a:rPr>
                        <a:t>2012</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spcBef>
                          <a:spcPts val="600"/>
                        </a:spcBef>
                        <a:spcAft>
                          <a:spcPts val="600"/>
                        </a:spcAft>
                      </a:pPr>
                      <a:r>
                        <a:rPr lang="en-US" sz="1100" u="none" strike="noStrike" dirty="0" err="1">
                          <a:effectLst/>
                          <a:latin typeface="Century Gothic" panose="020B0502020202020204" pitchFamily="34" charset="0"/>
                        </a:rPr>
                        <a:t>Y.Bhg</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Dato</a:t>
                      </a:r>
                      <a:r>
                        <a:rPr lang="en-US" sz="1100" u="none" strike="noStrike" dirty="0">
                          <a:effectLst/>
                          <a:latin typeface="Century Gothic" panose="020B0502020202020204" pitchFamily="34" charset="0"/>
                        </a:rPr>
                        <a:t>’ Ir. Abdul Rashid bin Ahmad</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r h="256054">
                <a:tc>
                  <a:txBody>
                    <a:bodyPr/>
                    <a:lstStyle/>
                    <a:p>
                      <a:pPr algn="ctr" fontAlgn="b">
                        <a:lnSpc>
                          <a:spcPct val="150000"/>
                        </a:lnSpc>
                        <a:spcBef>
                          <a:spcPts val="600"/>
                        </a:spcBef>
                        <a:spcAft>
                          <a:spcPts val="600"/>
                        </a:spcAft>
                      </a:pPr>
                      <a:r>
                        <a:rPr lang="en-US" sz="1100" u="none" strike="noStrike" dirty="0">
                          <a:effectLst/>
                          <a:latin typeface="Century Gothic" panose="020B0502020202020204" pitchFamily="34" charset="0"/>
                        </a:rPr>
                        <a:t>2012</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spcBef>
                          <a:spcPts val="600"/>
                        </a:spcBef>
                        <a:spcAft>
                          <a:spcPts val="600"/>
                        </a:spcAft>
                      </a:pPr>
                      <a:r>
                        <a:rPr lang="nl-NL" sz="1100" u="none" strike="noStrike" dirty="0">
                          <a:effectLst/>
                          <a:latin typeface="Century Gothic" panose="020B0502020202020204" pitchFamily="34" charset="0"/>
                        </a:rPr>
                        <a:t>Ir. Dr Ting Wen Hui</a:t>
                      </a:r>
                      <a:endParaRPr lang="nl-NL"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r h="256054">
                <a:tc>
                  <a:txBody>
                    <a:bodyPr/>
                    <a:lstStyle/>
                    <a:p>
                      <a:pPr algn="ctr" fontAlgn="b">
                        <a:lnSpc>
                          <a:spcPct val="150000"/>
                        </a:lnSpc>
                      </a:pPr>
                      <a:r>
                        <a:rPr lang="en-US" sz="1100" u="none" strike="noStrike" dirty="0">
                          <a:effectLst/>
                          <a:latin typeface="Century Gothic" panose="020B0502020202020204" pitchFamily="34" charset="0"/>
                        </a:rPr>
                        <a:t>2012</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pPr>
                      <a:r>
                        <a:rPr lang="nl-NL" sz="1100" u="none" strike="noStrike" dirty="0">
                          <a:effectLst/>
                          <a:latin typeface="Century Gothic" panose="020B0502020202020204" pitchFamily="34" charset="0"/>
                        </a:rPr>
                        <a:t>Ir. Dr Ting Wen Hui</a:t>
                      </a:r>
                      <a:endParaRPr lang="nl-NL"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r h="256054">
                <a:tc>
                  <a:txBody>
                    <a:bodyPr/>
                    <a:lstStyle/>
                    <a:p>
                      <a:pPr algn="ctr" fontAlgn="b">
                        <a:lnSpc>
                          <a:spcPct val="150000"/>
                        </a:lnSpc>
                      </a:pPr>
                      <a:r>
                        <a:rPr lang="en-US" sz="1100" u="none" strike="noStrike" dirty="0">
                          <a:effectLst/>
                          <a:latin typeface="Century Gothic" panose="020B0502020202020204" pitchFamily="34" charset="0"/>
                        </a:rPr>
                        <a:t>2012</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pPr>
                      <a:r>
                        <a:rPr lang="en-US" sz="1100" u="none" strike="noStrike" dirty="0">
                          <a:effectLst/>
                          <a:latin typeface="Century Gothic" panose="020B0502020202020204" pitchFamily="34" charset="0"/>
                        </a:rPr>
                        <a:t>Ir. Tuan Haji Mohd. </a:t>
                      </a:r>
                      <a:r>
                        <a:rPr lang="en-US" sz="1100" u="none" strike="noStrike" dirty="0" err="1">
                          <a:effectLst/>
                          <a:latin typeface="Century Gothic" panose="020B0502020202020204" pitchFamily="34" charset="0"/>
                        </a:rPr>
                        <a:t>Mazlan</a:t>
                      </a:r>
                      <a:r>
                        <a:rPr lang="en-US" sz="1100" u="none" strike="noStrike" dirty="0">
                          <a:effectLst/>
                          <a:latin typeface="Century Gothic" panose="020B0502020202020204" pitchFamily="34" charset="0"/>
                        </a:rPr>
                        <a:t> bin Md. Ismail </a:t>
                      </a:r>
                      <a:r>
                        <a:rPr lang="en-US" sz="1100" u="none" strike="noStrike" dirty="0" err="1">
                          <a:effectLst/>
                          <a:latin typeface="Century Gothic" panose="020B0502020202020204" pitchFamily="34" charset="0"/>
                        </a:rPr>
                        <a:t>Merican</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r h="243569">
                <a:tc>
                  <a:txBody>
                    <a:bodyPr/>
                    <a:lstStyle/>
                    <a:p>
                      <a:pPr algn="ctr" fontAlgn="b">
                        <a:lnSpc>
                          <a:spcPct val="150000"/>
                        </a:lnSpc>
                      </a:pPr>
                      <a:r>
                        <a:rPr lang="en-US" sz="1100" u="none" strike="noStrike" dirty="0">
                          <a:effectLst/>
                          <a:latin typeface="Century Gothic" panose="020B0502020202020204" pitchFamily="34" charset="0"/>
                        </a:rPr>
                        <a:t>2012</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pPr>
                      <a:r>
                        <a:rPr lang="en-US" sz="1100" u="none" strike="noStrike" dirty="0" err="1">
                          <a:effectLst/>
                          <a:latin typeface="Century Gothic" panose="020B0502020202020204" pitchFamily="34" charset="0"/>
                        </a:rPr>
                        <a:t>Y.Bhg</a:t>
                      </a:r>
                      <a:r>
                        <a:rPr lang="en-US" sz="1100" u="none" strike="noStrike" dirty="0">
                          <a:effectLst/>
                          <a:latin typeface="Century Gothic" panose="020B0502020202020204" pitchFamily="34" charset="0"/>
                        </a:rPr>
                        <a:t>. Academician Tan Sri Datuk Ir. (</a:t>
                      </a:r>
                      <a:r>
                        <a:rPr lang="en-US" sz="1100" u="none" strike="noStrike" dirty="0" err="1">
                          <a:effectLst/>
                          <a:latin typeface="Century Gothic" panose="020B0502020202020204" pitchFamily="34" charset="0"/>
                        </a:rPr>
                        <a:t>Dr</a:t>
                      </a:r>
                      <a:r>
                        <a:rPr lang="en-US" sz="1100" u="none" strike="noStrike" dirty="0">
                          <a:effectLst/>
                          <a:latin typeface="Century Gothic" panose="020B0502020202020204" pitchFamily="34" charset="0"/>
                        </a:rPr>
                        <a:t>) Haji Ahmad </a:t>
                      </a:r>
                      <a:r>
                        <a:rPr lang="en-US" sz="1100" u="none" strike="noStrike" dirty="0" err="1">
                          <a:effectLst/>
                          <a:latin typeface="Century Gothic" panose="020B0502020202020204" pitchFamily="34" charset="0"/>
                        </a:rPr>
                        <a:t>Zaidee</a:t>
                      </a:r>
                      <a:r>
                        <a:rPr lang="en-US" sz="1100" u="none" strike="noStrike" dirty="0">
                          <a:effectLst/>
                          <a:latin typeface="Century Gothic" panose="020B0502020202020204" pitchFamily="34" charset="0"/>
                        </a:rPr>
                        <a:t> bin </a:t>
                      </a:r>
                      <a:r>
                        <a:rPr lang="en-US" sz="1100" u="none" strike="noStrike" dirty="0" err="1">
                          <a:effectLst/>
                          <a:latin typeface="Century Gothic" panose="020B0502020202020204" pitchFamily="34" charset="0"/>
                        </a:rPr>
                        <a:t>Laidin</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r h="256054">
                <a:tc>
                  <a:txBody>
                    <a:bodyPr/>
                    <a:lstStyle/>
                    <a:p>
                      <a:pPr algn="ctr" fontAlgn="b">
                        <a:lnSpc>
                          <a:spcPct val="150000"/>
                        </a:lnSpc>
                      </a:pPr>
                      <a:r>
                        <a:rPr lang="en-US" sz="1100" u="none" strike="noStrike" dirty="0">
                          <a:effectLst/>
                          <a:latin typeface="Century Gothic" panose="020B0502020202020204" pitchFamily="34" charset="0"/>
                        </a:rPr>
                        <a:t>2012</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pPr>
                      <a:r>
                        <a:rPr lang="en-US" sz="1100" u="none" strike="noStrike" dirty="0" err="1">
                          <a:effectLst/>
                          <a:latin typeface="Century Gothic" panose="020B0502020202020204" pitchFamily="34" charset="0"/>
                        </a:rPr>
                        <a:t>Y.Bhg</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Dato</a:t>
                      </a:r>
                      <a:r>
                        <a:rPr lang="en-US" sz="1100" u="none" strike="noStrike" dirty="0">
                          <a:effectLst/>
                          <a:latin typeface="Century Gothic" panose="020B0502020202020204" pitchFamily="34" charset="0"/>
                        </a:rPr>
                        <a:t>’ Ir. </a:t>
                      </a:r>
                      <a:r>
                        <a:rPr lang="en-US" sz="1100" u="none" strike="noStrike" dirty="0" err="1">
                          <a:effectLst/>
                          <a:latin typeface="Century Gothic" panose="020B0502020202020204" pitchFamily="34" charset="0"/>
                        </a:rPr>
                        <a:t>Dr</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Gue</a:t>
                      </a:r>
                      <a:r>
                        <a:rPr lang="en-US" sz="1100" u="none" strike="noStrike" dirty="0">
                          <a:effectLst/>
                          <a:latin typeface="Century Gothic" panose="020B0502020202020204" pitchFamily="34" charset="0"/>
                        </a:rPr>
                        <a:t> See Sew</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r h="256054">
                <a:tc>
                  <a:txBody>
                    <a:bodyPr/>
                    <a:lstStyle/>
                    <a:p>
                      <a:pPr algn="ctr" fontAlgn="b">
                        <a:lnSpc>
                          <a:spcPct val="150000"/>
                        </a:lnSpc>
                      </a:pPr>
                      <a:r>
                        <a:rPr lang="en-US" sz="1100" u="none" strike="noStrike" dirty="0">
                          <a:effectLst/>
                          <a:latin typeface="Century Gothic" panose="020B0502020202020204" pitchFamily="34" charset="0"/>
                        </a:rPr>
                        <a:t>2012</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pPr>
                      <a:r>
                        <a:rPr lang="en-US" sz="1100" u="none" strike="noStrike" dirty="0" err="1">
                          <a:effectLst/>
                          <a:latin typeface="Century Gothic" panose="020B0502020202020204" pitchFamily="34" charset="0"/>
                        </a:rPr>
                        <a:t>Y.Bhg</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Dato</a:t>
                      </a:r>
                      <a:r>
                        <a:rPr lang="en-US" sz="1100" u="none" strike="noStrike" dirty="0">
                          <a:effectLst/>
                          <a:latin typeface="Century Gothic" panose="020B0502020202020204" pitchFamily="34" charset="0"/>
                        </a:rPr>
                        <a:t>’ Ir. Prof. </a:t>
                      </a:r>
                      <a:r>
                        <a:rPr lang="en-US" sz="1100" u="none" strike="noStrike" dirty="0" err="1">
                          <a:effectLst/>
                          <a:latin typeface="Century Gothic" panose="020B0502020202020204" pitchFamily="34" charset="0"/>
                        </a:rPr>
                        <a:t>Abang</a:t>
                      </a:r>
                      <a:r>
                        <a:rPr lang="en-US" sz="1100" u="none" strike="noStrike" dirty="0">
                          <a:effectLst/>
                          <a:latin typeface="Century Gothic" panose="020B0502020202020204" pitchFamily="34" charset="0"/>
                        </a:rPr>
                        <a:t> Abdullah bin </a:t>
                      </a:r>
                      <a:r>
                        <a:rPr lang="en-US" sz="1100" u="none" strike="noStrike" dirty="0" err="1">
                          <a:effectLst/>
                          <a:latin typeface="Century Gothic" panose="020B0502020202020204" pitchFamily="34" charset="0"/>
                        </a:rPr>
                        <a:t>Abang</a:t>
                      </a:r>
                      <a:r>
                        <a:rPr lang="en-US" sz="1100" u="none" strike="noStrike" dirty="0">
                          <a:effectLst/>
                          <a:latin typeface="Century Gothic" panose="020B0502020202020204" pitchFamily="34" charset="0"/>
                        </a:rPr>
                        <a:t> Ali</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r h="256054">
                <a:tc>
                  <a:txBody>
                    <a:bodyPr/>
                    <a:lstStyle/>
                    <a:p>
                      <a:pPr algn="ctr" fontAlgn="b">
                        <a:lnSpc>
                          <a:spcPct val="150000"/>
                        </a:lnSpc>
                      </a:pPr>
                      <a:r>
                        <a:rPr lang="en-US" sz="1100" u="none" strike="noStrike" dirty="0">
                          <a:effectLst/>
                          <a:latin typeface="Century Gothic" panose="020B0502020202020204" pitchFamily="34" charset="0"/>
                        </a:rPr>
                        <a:t>2012</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pPr>
                      <a:r>
                        <a:rPr lang="en-US" sz="1100" u="none" strike="noStrike" dirty="0" err="1">
                          <a:effectLst/>
                          <a:latin typeface="Century Gothic" panose="020B0502020202020204" pitchFamily="34" charset="0"/>
                        </a:rPr>
                        <a:t>Y.Bhg</a:t>
                      </a:r>
                      <a:r>
                        <a:rPr lang="en-US" sz="1100" u="none" strike="noStrike" dirty="0">
                          <a:effectLst/>
                          <a:latin typeface="Century Gothic" panose="020B0502020202020204" pitchFamily="34" charset="0"/>
                        </a:rPr>
                        <a:t>. Datuk Ir. Prof. </a:t>
                      </a:r>
                      <a:r>
                        <a:rPr lang="en-US" sz="1100" u="none" strike="noStrike" dirty="0" err="1">
                          <a:effectLst/>
                          <a:latin typeface="Century Gothic" panose="020B0502020202020204" pitchFamily="34" charset="0"/>
                        </a:rPr>
                        <a:t>Dr</a:t>
                      </a:r>
                      <a:r>
                        <a:rPr lang="en-US" sz="1100" u="none" strike="noStrike" dirty="0">
                          <a:effectLst/>
                          <a:latin typeface="Century Gothic" panose="020B0502020202020204" pitchFamily="34" charset="0"/>
                        </a:rPr>
                        <a:t> Ow Chee Sheng</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r h="256054">
                <a:tc>
                  <a:txBody>
                    <a:bodyPr/>
                    <a:lstStyle/>
                    <a:p>
                      <a:pPr algn="ctr" fontAlgn="b">
                        <a:lnSpc>
                          <a:spcPct val="150000"/>
                        </a:lnSpc>
                      </a:pPr>
                      <a:r>
                        <a:rPr lang="en-US" sz="1100" u="none" strike="noStrike" dirty="0">
                          <a:effectLst/>
                          <a:latin typeface="Century Gothic" panose="020B0502020202020204" pitchFamily="34" charset="0"/>
                        </a:rPr>
                        <a:t>2012</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pPr>
                      <a:r>
                        <a:rPr lang="en-US" sz="1100" u="none" strike="noStrike" dirty="0" err="1">
                          <a:effectLst/>
                          <a:latin typeface="Century Gothic" panose="020B0502020202020204" pitchFamily="34" charset="0"/>
                        </a:rPr>
                        <a:t>Y.Bhg</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Dato</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Paduka</a:t>
                      </a:r>
                      <a:r>
                        <a:rPr lang="en-US" sz="1100" u="none" strike="noStrike" dirty="0">
                          <a:effectLst/>
                          <a:latin typeface="Century Gothic" panose="020B0502020202020204" pitchFamily="34" charset="0"/>
                        </a:rPr>
                        <a:t> Ir. Prof. (</a:t>
                      </a:r>
                      <a:r>
                        <a:rPr lang="en-US" sz="1100" u="none" strike="noStrike" dirty="0" err="1">
                          <a:effectLst/>
                          <a:latin typeface="Century Gothic" panose="020B0502020202020204" pitchFamily="34" charset="0"/>
                        </a:rPr>
                        <a:t>Dr</a:t>
                      </a:r>
                      <a:r>
                        <a:rPr lang="en-US" sz="1100" u="none" strike="noStrike" dirty="0">
                          <a:effectLst/>
                          <a:latin typeface="Century Gothic" panose="020B0502020202020204" pitchFamily="34" charset="0"/>
                        </a:rPr>
                        <a:t>) Haji </a:t>
                      </a:r>
                      <a:r>
                        <a:rPr lang="en-US" sz="1100" u="none" strike="noStrike" dirty="0" err="1">
                          <a:effectLst/>
                          <a:latin typeface="Century Gothic" panose="020B0502020202020204" pitchFamily="34" charset="0"/>
                        </a:rPr>
                        <a:t>Keizrul</a:t>
                      </a:r>
                      <a:r>
                        <a:rPr lang="en-US" sz="1100" u="none" strike="noStrike" dirty="0">
                          <a:effectLst/>
                          <a:latin typeface="Century Gothic" panose="020B0502020202020204" pitchFamily="34" charset="0"/>
                        </a:rPr>
                        <a:t> bin Abdullah</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r h="256054">
                <a:tc>
                  <a:txBody>
                    <a:bodyPr/>
                    <a:lstStyle/>
                    <a:p>
                      <a:pPr algn="ctr" fontAlgn="b">
                        <a:lnSpc>
                          <a:spcPct val="150000"/>
                        </a:lnSpc>
                      </a:pPr>
                      <a:r>
                        <a:rPr lang="en-US" sz="1100" u="none" strike="noStrike" dirty="0">
                          <a:effectLst/>
                          <a:latin typeface="Century Gothic" panose="020B0502020202020204" pitchFamily="34" charset="0"/>
                        </a:rPr>
                        <a:t>2013</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pPr>
                      <a:r>
                        <a:rPr lang="en-US" sz="1100" u="none" strike="noStrike" dirty="0" err="1">
                          <a:effectLst/>
                          <a:latin typeface="Century Gothic" panose="020B0502020202020204" pitchFamily="34" charset="0"/>
                        </a:rPr>
                        <a:t>Y.Bhg</a:t>
                      </a:r>
                      <a:r>
                        <a:rPr lang="en-US" sz="1100" u="none" strike="noStrike" dirty="0">
                          <a:effectLst/>
                          <a:latin typeface="Century Gothic" panose="020B0502020202020204" pitchFamily="34" charset="0"/>
                        </a:rPr>
                        <a:t>. Ir. Academician Prof. </a:t>
                      </a:r>
                      <a:r>
                        <a:rPr lang="en-US" sz="1100" u="none" strike="noStrike" dirty="0" err="1">
                          <a:effectLst/>
                          <a:latin typeface="Century Gothic" panose="020B0502020202020204" pitchFamily="34" charset="0"/>
                        </a:rPr>
                        <a:t>Dato</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Dr</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Chuah</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Hean</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Teik</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r h="256054">
                <a:tc>
                  <a:txBody>
                    <a:bodyPr/>
                    <a:lstStyle/>
                    <a:p>
                      <a:pPr algn="ctr" fontAlgn="b">
                        <a:lnSpc>
                          <a:spcPct val="150000"/>
                        </a:lnSpc>
                      </a:pPr>
                      <a:r>
                        <a:rPr lang="en-US" sz="1100" u="none" strike="noStrike" dirty="0">
                          <a:effectLst/>
                          <a:latin typeface="Century Gothic" panose="020B0502020202020204" pitchFamily="34" charset="0"/>
                        </a:rPr>
                        <a:t>2014</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pPr>
                      <a:r>
                        <a:rPr lang="en-US" sz="1100" u="none" strike="noStrike" dirty="0">
                          <a:effectLst/>
                          <a:latin typeface="Century Gothic" panose="020B0502020202020204" pitchFamily="34" charset="0"/>
                        </a:rPr>
                        <a:t>Ir. Vincent Chen Kim </a:t>
                      </a:r>
                      <a:r>
                        <a:rPr lang="en-US" sz="1100" u="none" strike="noStrike" dirty="0" err="1">
                          <a:effectLst/>
                          <a:latin typeface="Century Gothic" panose="020B0502020202020204" pitchFamily="34" charset="0"/>
                        </a:rPr>
                        <a:t>Kieong</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r h="256054">
                <a:tc>
                  <a:txBody>
                    <a:bodyPr/>
                    <a:lstStyle/>
                    <a:p>
                      <a:pPr algn="ctr" fontAlgn="b">
                        <a:lnSpc>
                          <a:spcPct val="150000"/>
                        </a:lnSpc>
                      </a:pPr>
                      <a:r>
                        <a:rPr lang="en-US" sz="1100" u="none" strike="noStrike" dirty="0">
                          <a:effectLst/>
                          <a:latin typeface="Century Gothic" panose="020B0502020202020204" pitchFamily="34" charset="0"/>
                        </a:rPr>
                        <a:t>2014</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pPr>
                      <a:r>
                        <a:rPr lang="en-US" sz="1100" u="none" strike="noStrike" dirty="0">
                          <a:effectLst/>
                          <a:latin typeface="Century Gothic" panose="020B0502020202020204" pitchFamily="34" charset="0"/>
                        </a:rPr>
                        <a:t>Y. </a:t>
                      </a:r>
                      <a:r>
                        <a:rPr lang="en-US" sz="1100" u="none" strike="noStrike" dirty="0" err="1">
                          <a:effectLst/>
                          <a:latin typeface="Century Gothic" panose="020B0502020202020204" pitchFamily="34" charset="0"/>
                        </a:rPr>
                        <a:t>Bhg</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Dato</a:t>
                      </a:r>
                      <a:r>
                        <a:rPr lang="en-US" sz="1100" u="none" strike="noStrike" dirty="0">
                          <a:effectLst/>
                          <a:latin typeface="Century Gothic" panose="020B0502020202020204" pitchFamily="34" charset="0"/>
                        </a:rPr>
                        <a:t>’ Sri Ir. Dr. </a:t>
                      </a:r>
                      <a:r>
                        <a:rPr lang="en-US" sz="1100" u="none" strike="noStrike" dirty="0" err="1">
                          <a:effectLst/>
                          <a:latin typeface="Century Gothic" panose="020B0502020202020204" pitchFamily="34" charset="0"/>
                        </a:rPr>
                        <a:t>Judin</a:t>
                      </a:r>
                      <a:r>
                        <a:rPr lang="en-US" sz="1100" u="none" strike="noStrike" dirty="0">
                          <a:effectLst/>
                          <a:latin typeface="Century Gothic" panose="020B0502020202020204" pitchFamily="34" charset="0"/>
                        </a:rPr>
                        <a:t> bin Abdul Karim</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r h="256054">
                <a:tc>
                  <a:txBody>
                    <a:bodyPr/>
                    <a:lstStyle/>
                    <a:p>
                      <a:pPr algn="ctr" fontAlgn="b">
                        <a:lnSpc>
                          <a:spcPct val="150000"/>
                        </a:lnSpc>
                      </a:pPr>
                      <a:r>
                        <a:rPr lang="en-US" sz="1100" u="none" strike="noStrike" dirty="0">
                          <a:effectLst/>
                          <a:latin typeface="Century Gothic" panose="020B0502020202020204" pitchFamily="34" charset="0"/>
                        </a:rPr>
                        <a:t>2014</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pPr>
                      <a:r>
                        <a:rPr lang="en-US" sz="1100" u="none" strike="noStrike" dirty="0">
                          <a:effectLst/>
                          <a:latin typeface="Century Gothic" panose="020B0502020202020204" pitchFamily="34" charset="0"/>
                        </a:rPr>
                        <a:t>Y. </a:t>
                      </a:r>
                      <a:r>
                        <a:rPr lang="en-US" sz="1100" u="none" strike="noStrike" dirty="0" err="1">
                          <a:effectLst/>
                          <a:latin typeface="Century Gothic" panose="020B0502020202020204" pitchFamily="34" charset="0"/>
                        </a:rPr>
                        <a:t>Bhg</a:t>
                      </a:r>
                      <a:r>
                        <a:rPr lang="en-US" sz="1100" u="none" strike="noStrike" dirty="0">
                          <a:effectLst/>
                          <a:latin typeface="Century Gothic" panose="020B0502020202020204" pitchFamily="34" charset="0"/>
                        </a:rPr>
                        <a:t>. Tan Sri </a:t>
                      </a:r>
                      <a:r>
                        <a:rPr lang="en-US" sz="1100" u="none" strike="noStrike" dirty="0" err="1">
                          <a:effectLst/>
                          <a:latin typeface="Century Gothic" panose="020B0502020202020204" pitchFamily="34" charset="0"/>
                        </a:rPr>
                        <a:t>Dato</a:t>
                      </a:r>
                      <a:r>
                        <a:rPr lang="en-US" sz="1100" u="none" strike="noStrike" dirty="0">
                          <a:effectLst/>
                          <a:latin typeface="Century Gothic" panose="020B0502020202020204" pitchFamily="34" charset="0"/>
                        </a:rPr>
                        <a:t>’ Ir. Dr. </a:t>
                      </a:r>
                      <a:r>
                        <a:rPr lang="en-US" sz="1100" u="none" strike="noStrike" dirty="0" err="1">
                          <a:effectLst/>
                          <a:latin typeface="Century Gothic" panose="020B0502020202020204" pitchFamily="34" charset="0"/>
                        </a:rPr>
                        <a:t>Gan</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Thian</a:t>
                      </a:r>
                      <a:r>
                        <a:rPr lang="en-US" sz="1100" u="none" strike="noStrike" dirty="0">
                          <a:effectLst/>
                          <a:latin typeface="Century Gothic" panose="020B0502020202020204" pitchFamily="34" charset="0"/>
                        </a:rPr>
                        <a:t> Leong</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r h="256054">
                <a:tc>
                  <a:txBody>
                    <a:bodyPr/>
                    <a:lstStyle/>
                    <a:p>
                      <a:pPr algn="ctr" fontAlgn="b">
                        <a:lnSpc>
                          <a:spcPct val="150000"/>
                        </a:lnSpc>
                      </a:pPr>
                      <a:r>
                        <a:rPr lang="en-US" sz="1100" u="none" strike="noStrike" dirty="0">
                          <a:effectLst/>
                          <a:latin typeface="Century Gothic" panose="020B0502020202020204" pitchFamily="34" charset="0"/>
                        </a:rPr>
                        <a:t>2014</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pPr>
                      <a:r>
                        <a:rPr lang="en-US" sz="1100" u="none" strike="noStrike" dirty="0" err="1">
                          <a:effectLst/>
                          <a:latin typeface="Century Gothic" panose="020B0502020202020204" pitchFamily="34" charset="0"/>
                        </a:rPr>
                        <a:t>Allahyarham</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Dato</a:t>
                      </a:r>
                      <a:r>
                        <a:rPr lang="en-US" sz="1100" u="none" strike="noStrike" dirty="0">
                          <a:effectLst/>
                          <a:latin typeface="Century Gothic" panose="020B0502020202020204" pitchFamily="34" charset="0"/>
                        </a:rPr>
                        <a:t>’ Ir. Prof. Dr. </a:t>
                      </a:r>
                      <a:r>
                        <a:rPr lang="en-US" sz="1100" u="none" strike="noStrike" dirty="0" err="1">
                          <a:effectLst/>
                          <a:latin typeface="Century Gothic" panose="020B0502020202020204" pitchFamily="34" charset="0"/>
                        </a:rPr>
                        <a:t>Radin</a:t>
                      </a:r>
                      <a:r>
                        <a:rPr lang="en-US" sz="1100" u="none" strike="noStrike" dirty="0">
                          <a:effectLst/>
                          <a:latin typeface="Century Gothic" panose="020B0502020202020204" pitchFamily="34" charset="0"/>
                        </a:rPr>
                        <a:t> Umar bin </a:t>
                      </a:r>
                      <a:r>
                        <a:rPr lang="en-US" sz="1100" u="none" strike="noStrike" dirty="0" err="1">
                          <a:effectLst/>
                          <a:latin typeface="Century Gothic" panose="020B0502020202020204" pitchFamily="34" charset="0"/>
                        </a:rPr>
                        <a:t>Radin</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Sohadi</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r h="256054">
                <a:tc>
                  <a:txBody>
                    <a:bodyPr/>
                    <a:lstStyle/>
                    <a:p>
                      <a:pPr algn="ctr" fontAlgn="b">
                        <a:lnSpc>
                          <a:spcPct val="150000"/>
                        </a:lnSpc>
                      </a:pPr>
                      <a:r>
                        <a:rPr lang="en-US" sz="1100" u="none" strike="noStrike" dirty="0">
                          <a:effectLst/>
                          <a:latin typeface="Century Gothic" panose="020B0502020202020204" pitchFamily="34" charset="0"/>
                        </a:rPr>
                        <a:t>2015</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c>
                  <a:txBody>
                    <a:bodyPr/>
                    <a:lstStyle/>
                    <a:p>
                      <a:pPr lvl="1" algn="l" fontAlgn="b">
                        <a:lnSpc>
                          <a:spcPct val="150000"/>
                        </a:lnSpc>
                      </a:pPr>
                      <a:r>
                        <a:rPr lang="en-US" sz="1100" u="none" strike="noStrike" dirty="0">
                          <a:effectLst/>
                          <a:latin typeface="Century Gothic" panose="020B0502020202020204" pitchFamily="34" charset="0"/>
                        </a:rPr>
                        <a:t>Y. </a:t>
                      </a:r>
                      <a:r>
                        <a:rPr lang="en-US" sz="1100" u="none" strike="noStrike" dirty="0" err="1">
                          <a:effectLst/>
                          <a:latin typeface="Century Gothic" panose="020B0502020202020204" pitchFamily="34" charset="0"/>
                        </a:rPr>
                        <a:t>Bhg</a:t>
                      </a:r>
                      <a:r>
                        <a:rPr lang="en-US" sz="1100" u="none" strike="noStrike" dirty="0">
                          <a:effectLst/>
                          <a:latin typeface="Century Gothic" panose="020B0502020202020204" pitchFamily="34" charset="0"/>
                        </a:rPr>
                        <a:t>. Tan Sri </a:t>
                      </a:r>
                      <a:r>
                        <a:rPr lang="en-US" sz="1100" u="none" strike="noStrike" dirty="0" err="1">
                          <a:effectLst/>
                          <a:latin typeface="Century Gothic" panose="020B0502020202020204" pitchFamily="34" charset="0"/>
                        </a:rPr>
                        <a:t>Dato</a:t>
                      </a:r>
                      <a:r>
                        <a:rPr lang="en-US" sz="1100" u="none" strike="noStrike" dirty="0">
                          <a:effectLst/>
                          <a:latin typeface="Century Gothic" panose="020B0502020202020204" pitchFamily="34" charset="0"/>
                        </a:rPr>
                        <a:t>’ Seri Dr. Jeffrey </a:t>
                      </a:r>
                      <a:r>
                        <a:rPr lang="en-US" sz="1100" u="none" strike="noStrike" dirty="0" err="1">
                          <a:effectLst/>
                          <a:latin typeface="Century Gothic" panose="020B0502020202020204" pitchFamily="34" charset="0"/>
                        </a:rPr>
                        <a:t>Cheah</a:t>
                      </a:r>
                      <a:r>
                        <a:rPr lang="en-US" sz="1100" u="none" strike="noStrike" dirty="0">
                          <a:effectLst/>
                          <a:latin typeface="Century Gothic" panose="020B0502020202020204" pitchFamily="34" charset="0"/>
                        </a:rPr>
                        <a:t> Fook Ling, AO</a:t>
                      </a:r>
                      <a:endParaRPr lang="en-US" sz="1100" b="0" i="0" u="none" strike="noStrike" dirty="0">
                        <a:solidFill>
                          <a:srgbClr val="000000"/>
                        </a:solidFill>
                        <a:effectLst/>
                        <a:latin typeface="Century Gothic" panose="020B0502020202020204" pitchFamily="34" charset="0"/>
                      </a:endParaRPr>
                    </a:p>
                  </a:txBody>
                  <a:tcPr marL="8381" marR="8381" marT="8381" marB="0" anchor="ctr">
                    <a:solidFill>
                      <a:schemeClr val="accent4">
                        <a:lumMod val="20000"/>
                        <a:lumOff val="80000"/>
                      </a:schemeClr>
                    </a:solidFill>
                  </a:tcPr>
                </a:tc>
              </a:tr>
            </a:tbl>
          </a:graphicData>
        </a:graphic>
      </p:graphicFrame>
    </p:spTree>
    <p:extLst>
      <p:ext uri="{BB962C8B-B14F-4D97-AF65-F5344CB8AC3E}">
        <p14:creationId xmlns:p14="http://schemas.microsoft.com/office/powerpoint/2010/main" val="997623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l="-17000" r="-17000"/>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457200" y="350839"/>
            <a:ext cx="8229600" cy="563561"/>
          </a:xfrm>
          <a:prstGeom prst="rect">
            <a:avLst/>
          </a:prstGeom>
          <a:solidFill>
            <a:schemeClr val="accent4">
              <a:lumMod val="20000"/>
              <a:lumOff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Berlin Sans FB" panose="020E0602020502020306" pitchFamily="34" charset="0"/>
              </a:rPr>
              <a:t>IEM HONORARY </a:t>
            </a:r>
            <a:r>
              <a:rPr lang="en-US" sz="3200" dirty="0" smtClean="0">
                <a:latin typeface="Berlin Sans FB" panose="020E0602020502020306" pitchFamily="34" charset="0"/>
              </a:rPr>
              <a:t>MEMBER</a:t>
            </a:r>
            <a:endParaRPr lang="en-US" sz="3200" dirty="0">
              <a:latin typeface="Berlin Sans FB" panose="020E0602020502020306"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232305306"/>
              </p:ext>
            </p:extLst>
          </p:nvPr>
        </p:nvGraphicFramePr>
        <p:xfrm>
          <a:off x="914400" y="1066800"/>
          <a:ext cx="7315200" cy="3473340"/>
        </p:xfrm>
        <a:graphic>
          <a:graphicData uri="http://schemas.openxmlformats.org/drawingml/2006/table">
            <a:tbl>
              <a:tblPr>
                <a:tableStyleId>{5C22544A-7EE6-4342-B048-85BDC9FD1C3A}</a:tableStyleId>
              </a:tblPr>
              <a:tblGrid>
                <a:gridCol w="1371600"/>
                <a:gridCol w="5943600"/>
              </a:tblGrid>
              <a:tr h="267180">
                <a:tc>
                  <a:txBody>
                    <a:bodyPr/>
                    <a:lstStyle/>
                    <a:p>
                      <a:pPr algn="ctr" fontAlgn="b">
                        <a:lnSpc>
                          <a:spcPct val="150000"/>
                        </a:lnSpc>
                      </a:pPr>
                      <a:r>
                        <a:rPr lang="en-US" sz="1100" b="1" u="none" strike="noStrike" dirty="0">
                          <a:effectLst/>
                          <a:latin typeface="Century Gothic" panose="020B0502020202020204" pitchFamily="34" charset="0"/>
                        </a:rPr>
                        <a:t>Year </a:t>
                      </a:r>
                      <a:endParaRPr lang="en-US" sz="1100" b="1" i="0" u="none" strike="noStrike" dirty="0">
                        <a:solidFill>
                          <a:srgbClr val="000000"/>
                        </a:solidFill>
                        <a:effectLst/>
                        <a:latin typeface="Century Gothic" panose="020B0502020202020204" pitchFamily="34" charset="0"/>
                      </a:endParaRPr>
                    </a:p>
                  </a:txBody>
                  <a:tcPr marL="9525" marR="9525" marT="9525" marB="0" anchor="ctr">
                    <a:solidFill>
                      <a:schemeClr val="accent3">
                        <a:lumMod val="60000"/>
                        <a:lumOff val="40000"/>
                      </a:schemeClr>
                    </a:solidFill>
                  </a:tcPr>
                </a:tc>
                <a:tc>
                  <a:txBody>
                    <a:bodyPr/>
                    <a:lstStyle/>
                    <a:p>
                      <a:pPr lvl="1" algn="l" fontAlgn="b">
                        <a:lnSpc>
                          <a:spcPct val="150000"/>
                        </a:lnSpc>
                      </a:pPr>
                      <a:r>
                        <a:rPr lang="en-US" sz="1100" b="1" u="none" strike="noStrike" dirty="0">
                          <a:effectLst/>
                          <a:latin typeface="Century Gothic" panose="020B0502020202020204" pitchFamily="34" charset="0"/>
                        </a:rPr>
                        <a:t>Name of Recipient</a:t>
                      </a:r>
                      <a:endParaRPr lang="en-US" sz="1100" b="1" i="0" u="none" strike="noStrike" dirty="0">
                        <a:solidFill>
                          <a:srgbClr val="000000"/>
                        </a:solidFill>
                        <a:effectLst/>
                        <a:latin typeface="Century Gothic" panose="020B0502020202020204" pitchFamily="34" charset="0"/>
                      </a:endParaRPr>
                    </a:p>
                  </a:txBody>
                  <a:tcPr marL="9525" marR="9525" marT="9525" marB="0" anchor="ctr">
                    <a:solidFill>
                      <a:schemeClr val="accent3">
                        <a:lumMod val="60000"/>
                        <a:lumOff val="40000"/>
                      </a:schemeClr>
                    </a:solidFill>
                  </a:tcPr>
                </a:tc>
              </a:tr>
              <a:tr h="267180">
                <a:tc>
                  <a:txBody>
                    <a:bodyPr/>
                    <a:lstStyle/>
                    <a:p>
                      <a:pPr algn="ctr" fontAlgn="b">
                        <a:lnSpc>
                          <a:spcPct val="150000"/>
                        </a:lnSpc>
                      </a:pPr>
                      <a:r>
                        <a:rPr lang="en-US" sz="1100" u="none" strike="noStrike" dirty="0">
                          <a:effectLst/>
                          <a:latin typeface="Century Gothic" panose="020B0502020202020204" pitchFamily="34" charset="0"/>
                        </a:rPr>
                        <a:t>2009</a:t>
                      </a:r>
                      <a:endParaRPr lang="en-US" sz="1100" b="0" i="0" u="none" strike="noStrike" dirty="0">
                        <a:solidFill>
                          <a:srgbClr val="000000"/>
                        </a:solidFill>
                        <a:effectLst/>
                        <a:latin typeface="Century Gothic" panose="020B0502020202020204" pitchFamily="34" charset="0"/>
                      </a:endParaRPr>
                    </a:p>
                  </a:txBody>
                  <a:tcPr marL="9525" marR="9525" marT="9525" marB="0" anchor="ctr">
                    <a:solidFill>
                      <a:schemeClr val="accent3">
                        <a:lumMod val="20000"/>
                        <a:lumOff val="80000"/>
                      </a:schemeClr>
                    </a:solidFill>
                  </a:tcPr>
                </a:tc>
                <a:tc>
                  <a:txBody>
                    <a:bodyPr/>
                    <a:lstStyle/>
                    <a:p>
                      <a:pPr lvl="1" algn="l" fontAlgn="b">
                        <a:lnSpc>
                          <a:spcPct val="150000"/>
                        </a:lnSpc>
                      </a:pPr>
                      <a:r>
                        <a:rPr lang="en-US" sz="1100" u="none" strike="noStrike" dirty="0">
                          <a:effectLst/>
                          <a:latin typeface="Century Gothic" panose="020B0502020202020204" pitchFamily="34" charset="0"/>
                        </a:rPr>
                        <a:t>Late Master </a:t>
                      </a:r>
                      <a:r>
                        <a:rPr lang="en-US" sz="1100" u="none" strike="noStrike" dirty="0" err="1">
                          <a:effectLst/>
                          <a:latin typeface="Century Gothic" panose="020B0502020202020204" pitchFamily="34" charset="0"/>
                        </a:rPr>
                        <a:t>Yeoh</a:t>
                      </a:r>
                      <a:r>
                        <a:rPr lang="en-US" sz="1100" u="none" strike="noStrike" dirty="0">
                          <a:effectLst/>
                          <a:latin typeface="Century Gothic" panose="020B0502020202020204" pitchFamily="34" charset="0"/>
                        </a:rPr>
                        <a:t> Tong </a:t>
                      </a:r>
                      <a:r>
                        <a:rPr lang="en-US" sz="1100" u="none" strike="noStrike" dirty="0" err="1">
                          <a:effectLst/>
                          <a:latin typeface="Century Gothic" panose="020B0502020202020204" pitchFamily="34" charset="0"/>
                        </a:rPr>
                        <a:t>Eng</a:t>
                      </a:r>
                      <a:endParaRPr lang="en-US" sz="1100" b="0" i="0" u="none" strike="noStrike" dirty="0">
                        <a:solidFill>
                          <a:srgbClr val="000000"/>
                        </a:solidFill>
                        <a:effectLst/>
                        <a:latin typeface="Century Gothic" panose="020B0502020202020204" pitchFamily="34" charset="0"/>
                      </a:endParaRPr>
                    </a:p>
                  </a:txBody>
                  <a:tcPr marL="9525" marR="9525" marT="9525" marB="0" anchor="ctr">
                    <a:solidFill>
                      <a:schemeClr val="accent3">
                        <a:lumMod val="20000"/>
                        <a:lumOff val="80000"/>
                      </a:schemeClr>
                    </a:solidFill>
                  </a:tcPr>
                </a:tc>
              </a:tr>
              <a:tr h="267180">
                <a:tc>
                  <a:txBody>
                    <a:bodyPr/>
                    <a:lstStyle/>
                    <a:p>
                      <a:pPr algn="ctr" fontAlgn="b">
                        <a:lnSpc>
                          <a:spcPct val="150000"/>
                        </a:lnSpc>
                      </a:pPr>
                      <a:r>
                        <a:rPr lang="en-US" sz="1100" u="none" strike="noStrike" dirty="0">
                          <a:effectLst/>
                          <a:latin typeface="Century Gothic" panose="020B0502020202020204" pitchFamily="34" charset="0"/>
                        </a:rPr>
                        <a:t>2012</a:t>
                      </a:r>
                      <a:endParaRPr lang="en-US" sz="1100" b="0" i="0" u="none" strike="noStrike" dirty="0">
                        <a:solidFill>
                          <a:srgbClr val="000000"/>
                        </a:solidFill>
                        <a:effectLst/>
                        <a:latin typeface="Century Gothic" panose="020B0502020202020204" pitchFamily="34" charset="0"/>
                      </a:endParaRPr>
                    </a:p>
                  </a:txBody>
                  <a:tcPr marL="9525" marR="9525" marT="9525" marB="0" anchor="ctr">
                    <a:solidFill>
                      <a:schemeClr val="accent3">
                        <a:lumMod val="20000"/>
                        <a:lumOff val="80000"/>
                      </a:schemeClr>
                    </a:solidFill>
                  </a:tcPr>
                </a:tc>
                <a:tc>
                  <a:txBody>
                    <a:bodyPr/>
                    <a:lstStyle/>
                    <a:p>
                      <a:pPr lvl="1" algn="l" fontAlgn="b">
                        <a:lnSpc>
                          <a:spcPct val="150000"/>
                        </a:lnSpc>
                      </a:pPr>
                      <a:r>
                        <a:rPr lang="de-DE" sz="1100" u="none" strike="noStrike" dirty="0">
                          <a:effectLst/>
                          <a:latin typeface="Century Gothic" panose="020B0502020202020204" pitchFamily="34" charset="0"/>
                        </a:rPr>
                        <a:t>En. Mohd. Annuar bin Taib</a:t>
                      </a:r>
                      <a:endParaRPr lang="de-DE" sz="1100" b="0" i="0" u="none" strike="noStrike" dirty="0">
                        <a:solidFill>
                          <a:srgbClr val="000000"/>
                        </a:solidFill>
                        <a:effectLst/>
                        <a:latin typeface="Century Gothic" panose="020B0502020202020204" pitchFamily="34" charset="0"/>
                      </a:endParaRPr>
                    </a:p>
                  </a:txBody>
                  <a:tcPr marL="9525" marR="9525" marT="9525" marB="0" anchor="ctr">
                    <a:solidFill>
                      <a:schemeClr val="accent3">
                        <a:lumMod val="20000"/>
                        <a:lumOff val="80000"/>
                      </a:schemeClr>
                    </a:solidFill>
                  </a:tcPr>
                </a:tc>
              </a:tr>
              <a:tr h="267180">
                <a:tc>
                  <a:txBody>
                    <a:bodyPr/>
                    <a:lstStyle/>
                    <a:p>
                      <a:pPr algn="ctr" fontAlgn="b">
                        <a:lnSpc>
                          <a:spcPct val="150000"/>
                        </a:lnSpc>
                      </a:pPr>
                      <a:r>
                        <a:rPr lang="en-US" sz="1100" u="none" strike="noStrike" dirty="0">
                          <a:effectLst/>
                          <a:latin typeface="Century Gothic" panose="020B0502020202020204" pitchFamily="34" charset="0"/>
                        </a:rPr>
                        <a:t>2012</a:t>
                      </a:r>
                      <a:endParaRPr lang="en-US" sz="1100" b="0" i="0" u="none" strike="noStrike" dirty="0">
                        <a:solidFill>
                          <a:srgbClr val="000000"/>
                        </a:solidFill>
                        <a:effectLst/>
                        <a:latin typeface="Century Gothic" panose="020B0502020202020204" pitchFamily="34" charset="0"/>
                      </a:endParaRPr>
                    </a:p>
                  </a:txBody>
                  <a:tcPr marL="9525" marR="9525" marT="9525" marB="0" anchor="ctr">
                    <a:solidFill>
                      <a:schemeClr val="accent3">
                        <a:lumMod val="20000"/>
                        <a:lumOff val="80000"/>
                      </a:schemeClr>
                    </a:solidFill>
                  </a:tcPr>
                </a:tc>
                <a:tc>
                  <a:txBody>
                    <a:bodyPr/>
                    <a:lstStyle/>
                    <a:p>
                      <a:pPr lvl="1" algn="l" fontAlgn="b">
                        <a:lnSpc>
                          <a:spcPct val="150000"/>
                        </a:lnSpc>
                      </a:pPr>
                      <a:r>
                        <a:rPr lang="en-US" sz="1100" u="none" strike="noStrike" dirty="0">
                          <a:effectLst/>
                          <a:latin typeface="Century Gothic" panose="020B0502020202020204" pitchFamily="34" charset="0"/>
                        </a:rPr>
                        <a:t>Y. </a:t>
                      </a:r>
                      <a:r>
                        <a:rPr lang="en-US" sz="1100" u="none" strike="noStrike" dirty="0" err="1">
                          <a:effectLst/>
                          <a:latin typeface="Century Gothic" panose="020B0502020202020204" pitchFamily="34" charset="0"/>
                        </a:rPr>
                        <a:t>Bhg</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Dato</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Hj</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Abd</a:t>
                      </a:r>
                      <a:r>
                        <a:rPr lang="en-US" sz="1100" u="none" strike="noStrike" dirty="0">
                          <a:effectLst/>
                          <a:latin typeface="Century Gothic" panose="020B0502020202020204" pitchFamily="34" charset="0"/>
                        </a:rPr>
                        <a:t>. Halim bin </a:t>
                      </a:r>
                      <a:r>
                        <a:rPr lang="en-US" sz="1100" u="none" strike="noStrike" dirty="0" err="1">
                          <a:effectLst/>
                          <a:latin typeface="Century Gothic" panose="020B0502020202020204" pitchFamily="34" charset="0"/>
                        </a:rPr>
                        <a:t>Hj</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Abd</a:t>
                      </a:r>
                      <a:r>
                        <a:rPr lang="en-US" sz="1100" u="none" strike="noStrike" dirty="0">
                          <a:effectLst/>
                          <a:latin typeface="Century Gothic" panose="020B0502020202020204" pitchFamily="34" charset="0"/>
                        </a:rPr>
                        <a:t> Latif</a:t>
                      </a:r>
                      <a:endParaRPr lang="en-US" sz="1100" b="0" i="0" u="none" strike="noStrike" dirty="0">
                        <a:solidFill>
                          <a:srgbClr val="000000"/>
                        </a:solidFill>
                        <a:effectLst/>
                        <a:latin typeface="Century Gothic" panose="020B0502020202020204" pitchFamily="34" charset="0"/>
                      </a:endParaRPr>
                    </a:p>
                  </a:txBody>
                  <a:tcPr marL="9525" marR="9525" marT="9525" marB="0" anchor="ctr">
                    <a:solidFill>
                      <a:schemeClr val="accent3">
                        <a:lumMod val="20000"/>
                        <a:lumOff val="80000"/>
                      </a:schemeClr>
                    </a:solidFill>
                  </a:tcPr>
                </a:tc>
              </a:tr>
              <a:tr h="267180">
                <a:tc>
                  <a:txBody>
                    <a:bodyPr/>
                    <a:lstStyle/>
                    <a:p>
                      <a:pPr algn="ctr" fontAlgn="b">
                        <a:lnSpc>
                          <a:spcPct val="150000"/>
                        </a:lnSpc>
                      </a:pPr>
                      <a:r>
                        <a:rPr lang="en-US" sz="1100" u="none" strike="noStrike" dirty="0">
                          <a:effectLst/>
                          <a:latin typeface="Century Gothic" panose="020B0502020202020204" pitchFamily="34" charset="0"/>
                        </a:rPr>
                        <a:t>2012</a:t>
                      </a:r>
                      <a:endParaRPr lang="en-US" sz="1100" b="0" i="0" u="none" strike="noStrike" dirty="0">
                        <a:solidFill>
                          <a:srgbClr val="000000"/>
                        </a:solidFill>
                        <a:effectLst/>
                        <a:latin typeface="Century Gothic" panose="020B0502020202020204" pitchFamily="34" charset="0"/>
                      </a:endParaRPr>
                    </a:p>
                  </a:txBody>
                  <a:tcPr marL="9525" marR="9525" marT="9525" marB="0" anchor="ctr">
                    <a:solidFill>
                      <a:schemeClr val="accent3">
                        <a:lumMod val="20000"/>
                        <a:lumOff val="80000"/>
                      </a:schemeClr>
                    </a:solidFill>
                  </a:tcPr>
                </a:tc>
                <a:tc>
                  <a:txBody>
                    <a:bodyPr/>
                    <a:lstStyle/>
                    <a:p>
                      <a:pPr lvl="1" algn="l" fontAlgn="b">
                        <a:lnSpc>
                          <a:spcPct val="150000"/>
                        </a:lnSpc>
                      </a:pPr>
                      <a:r>
                        <a:rPr lang="it-IT" sz="1100" u="none" strike="noStrike" dirty="0">
                          <a:effectLst/>
                          <a:latin typeface="Century Gothic" panose="020B0502020202020204" pitchFamily="34" charset="0"/>
                        </a:rPr>
                        <a:t>Y. Bhg. Dato’ Baharudin bin Sariman</a:t>
                      </a:r>
                      <a:endParaRPr lang="it-IT" sz="1100" b="0" i="0" u="none" strike="noStrike" dirty="0">
                        <a:solidFill>
                          <a:srgbClr val="000000"/>
                        </a:solidFill>
                        <a:effectLst/>
                        <a:latin typeface="Century Gothic" panose="020B0502020202020204" pitchFamily="34" charset="0"/>
                      </a:endParaRPr>
                    </a:p>
                  </a:txBody>
                  <a:tcPr marL="9525" marR="9525" marT="9525" marB="0" anchor="ctr">
                    <a:solidFill>
                      <a:schemeClr val="accent3">
                        <a:lumMod val="20000"/>
                        <a:lumOff val="80000"/>
                      </a:schemeClr>
                    </a:solidFill>
                  </a:tcPr>
                </a:tc>
              </a:tr>
              <a:tr h="267180">
                <a:tc>
                  <a:txBody>
                    <a:bodyPr/>
                    <a:lstStyle/>
                    <a:p>
                      <a:pPr algn="ctr" fontAlgn="b">
                        <a:lnSpc>
                          <a:spcPct val="150000"/>
                        </a:lnSpc>
                      </a:pPr>
                      <a:r>
                        <a:rPr lang="en-US" sz="1100" u="none" strike="noStrike" dirty="0">
                          <a:effectLst/>
                          <a:latin typeface="Century Gothic" panose="020B0502020202020204" pitchFamily="34" charset="0"/>
                        </a:rPr>
                        <a:t>2012</a:t>
                      </a:r>
                      <a:endParaRPr lang="en-US" sz="1100" b="0" i="0" u="none" strike="noStrike" dirty="0">
                        <a:solidFill>
                          <a:srgbClr val="000000"/>
                        </a:solidFill>
                        <a:effectLst/>
                        <a:latin typeface="Century Gothic" panose="020B0502020202020204" pitchFamily="34" charset="0"/>
                      </a:endParaRPr>
                    </a:p>
                  </a:txBody>
                  <a:tcPr marL="9525" marR="9525" marT="9525" marB="0" anchor="ctr">
                    <a:solidFill>
                      <a:schemeClr val="accent3">
                        <a:lumMod val="20000"/>
                        <a:lumOff val="80000"/>
                      </a:schemeClr>
                    </a:solidFill>
                  </a:tcPr>
                </a:tc>
                <a:tc>
                  <a:txBody>
                    <a:bodyPr/>
                    <a:lstStyle/>
                    <a:p>
                      <a:pPr lvl="1" algn="l" fontAlgn="b">
                        <a:lnSpc>
                          <a:spcPct val="150000"/>
                        </a:lnSpc>
                      </a:pPr>
                      <a:r>
                        <a:rPr lang="en-US" sz="1100" u="none" strike="noStrike" dirty="0">
                          <a:effectLst/>
                          <a:latin typeface="Century Gothic" panose="020B0502020202020204" pitchFamily="34" charset="0"/>
                        </a:rPr>
                        <a:t>Y. </a:t>
                      </a:r>
                      <a:r>
                        <a:rPr lang="en-US" sz="1100" u="none" strike="noStrike" dirty="0" err="1">
                          <a:effectLst/>
                          <a:latin typeface="Century Gothic" panose="020B0502020202020204" pitchFamily="34" charset="0"/>
                        </a:rPr>
                        <a:t>Bhg</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Dato</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Gan</a:t>
                      </a:r>
                      <a:r>
                        <a:rPr lang="en-US" sz="1100" u="none" strike="noStrike" dirty="0">
                          <a:effectLst/>
                          <a:latin typeface="Century Gothic" panose="020B0502020202020204" pitchFamily="34" charset="0"/>
                        </a:rPr>
                        <a:t> Boon </a:t>
                      </a:r>
                      <a:r>
                        <a:rPr lang="en-US" sz="1100" u="none" strike="noStrike" dirty="0" err="1">
                          <a:effectLst/>
                          <a:latin typeface="Century Gothic" panose="020B0502020202020204" pitchFamily="34" charset="0"/>
                        </a:rPr>
                        <a:t>Khuay</a:t>
                      </a:r>
                      <a:endParaRPr lang="en-US" sz="1100" b="0" i="0" u="none" strike="noStrike" dirty="0">
                        <a:solidFill>
                          <a:srgbClr val="000000"/>
                        </a:solidFill>
                        <a:effectLst/>
                        <a:latin typeface="Century Gothic" panose="020B0502020202020204" pitchFamily="34" charset="0"/>
                      </a:endParaRPr>
                    </a:p>
                  </a:txBody>
                  <a:tcPr marL="9525" marR="9525" marT="9525" marB="0" anchor="ctr">
                    <a:solidFill>
                      <a:schemeClr val="accent3">
                        <a:lumMod val="20000"/>
                        <a:lumOff val="80000"/>
                      </a:schemeClr>
                    </a:solidFill>
                  </a:tcPr>
                </a:tc>
              </a:tr>
              <a:tr h="267180">
                <a:tc>
                  <a:txBody>
                    <a:bodyPr/>
                    <a:lstStyle/>
                    <a:p>
                      <a:pPr algn="ctr" fontAlgn="b">
                        <a:lnSpc>
                          <a:spcPct val="150000"/>
                        </a:lnSpc>
                      </a:pPr>
                      <a:r>
                        <a:rPr lang="en-US" sz="1100" u="none" strike="noStrike" dirty="0">
                          <a:effectLst/>
                          <a:latin typeface="Century Gothic" panose="020B0502020202020204" pitchFamily="34" charset="0"/>
                        </a:rPr>
                        <a:t>2012</a:t>
                      </a:r>
                      <a:endParaRPr lang="en-US" sz="1100" b="0" i="0" u="none" strike="noStrike" dirty="0">
                        <a:solidFill>
                          <a:srgbClr val="000000"/>
                        </a:solidFill>
                        <a:effectLst/>
                        <a:latin typeface="Century Gothic" panose="020B0502020202020204" pitchFamily="34" charset="0"/>
                      </a:endParaRPr>
                    </a:p>
                  </a:txBody>
                  <a:tcPr marL="9525" marR="9525" marT="9525" marB="0" anchor="ctr">
                    <a:solidFill>
                      <a:schemeClr val="accent3">
                        <a:lumMod val="20000"/>
                        <a:lumOff val="80000"/>
                      </a:schemeClr>
                    </a:solidFill>
                  </a:tcPr>
                </a:tc>
                <a:tc>
                  <a:txBody>
                    <a:bodyPr/>
                    <a:lstStyle/>
                    <a:p>
                      <a:pPr lvl="1" algn="l" fontAlgn="b">
                        <a:lnSpc>
                          <a:spcPct val="150000"/>
                        </a:lnSpc>
                      </a:pPr>
                      <a:r>
                        <a:rPr lang="fi-FI" sz="1100" u="none" strike="noStrike" dirty="0">
                          <a:effectLst/>
                          <a:latin typeface="Century Gothic" panose="020B0502020202020204" pitchFamily="34" charset="0"/>
                        </a:rPr>
                        <a:t>Puan Salmah binti Mohd Taufik</a:t>
                      </a:r>
                      <a:endParaRPr lang="fi-FI" sz="1100" b="0" i="0" u="none" strike="noStrike" dirty="0">
                        <a:solidFill>
                          <a:srgbClr val="000000"/>
                        </a:solidFill>
                        <a:effectLst/>
                        <a:latin typeface="Century Gothic" panose="020B0502020202020204" pitchFamily="34" charset="0"/>
                      </a:endParaRPr>
                    </a:p>
                  </a:txBody>
                  <a:tcPr marL="9525" marR="9525" marT="9525" marB="0" anchor="ctr">
                    <a:solidFill>
                      <a:schemeClr val="accent3">
                        <a:lumMod val="20000"/>
                        <a:lumOff val="80000"/>
                      </a:schemeClr>
                    </a:solidFill>
                  </a:tcPr>
                </a:tc>
              </a:tr>
              <a:tr h="267180">
                <a:tc>
                  <a:txBody>
                    <a:bodyPr/>
                    <a:lstStyle/>
                    <a:p>
                      <a:pPr algn="ctr" fontAlgn="b">
                        <a:lnSpc>
                          <a:spcPct val="150000"/>
                        </a:lnSpc>
                      </a:pPr>
                      <a:r>
                        <a:rPr lang="en-US" sz="1100" u="none" strike="noStrike" dirty="0">
                          <a:effectLst/>
                          <a:latin typeface="Century Gothic" panose="020B0502020202020204" pitchFamily="34" charset="0"/>
                        </a:rPr>
                        <a:t>2013</a:t>
                      </a:r>
                      <a:endParaRPr lang="en-US" sz="1100" b="0" i="0" u="none" strike="noStrike" dirty="0">
                        <a:solidFill>
                          <a:srgbClr val="000000"/>
                        </a:solidFill>
                        <a:effectLst/>
                        <a:latin typeface="Century Gothic" panose="020B0502020202020204" pitchFamily="34" charset="0"/>
                      </a:endParaRPr>
                    </a:p>
                  </a:txBody>
                  <a:tcPr marL="9525" marR="9525" marT="9525" marB="0" anchor="ctr">
                    <a:solidFill>
                      <a:schemeClr val="accent3">
                        <a:lumMod val="20000"/>
                        <a:lumOff val="80000"/>
                      </a:schemeClr>
                    </a:solidFill>
                  </a:tcPr>
                </a:tc>
                <a:tc>
                  <a:txBody>
                    <a:bodyPr/>
                    <a:lstStyle/>
                    <a:p>
                      <a:pPr lvl="1" algn="l" fontAlgn="b">
                        <a:lnSpc>
                          <a:spcPct val="150000"/>
                        </a:lnSpc>
                      </a:pPr>
                      <a:r>
                        <a:rPr lang="de-DE" sz="1100" u="none" strike="noStrike" dirty="0">
                          <a:effectLst/>
                          <a:latin typeface="Century Gothic" panose="020B0502020202020204" pitchFamily="34" charset="0"/>
                        </a:rPr>
                        <a:t>Y.Bhg. Dato’ Prof. Dr Mohd Noh bin Dalimin</a:t>
                      </a:r>
                      <a:endParaRPr lang="de-DE" sz="1100" b="0" i="0" u="none" strike="noStrike" dirty="0">
                        <a:solidFill>
                          <a:srgbClr val="000000"/>
                        </a:solidFill>
                        <a:effectLst/>
                        <a:latin typeface="Century Gothic" panose="020B0502020202020204" pitchFamily="34" charset="0"/>
                      </a:endParaRPr>
                    </a:p>
                  </a:txBody>
                  <a:tcPr marL="9525" marR="9525" marT="9525" marB="0" anchor="ctr">
                    <a:solidFill>
                      <a:schemeClr val="accent3">
                        <a:lumMod val="20000"/>
                        <a:lumOff val="80000"/>
                      </a:schemeClr>
                    </a:solidFill>
                  </a:tcPr>
                </a:tc>
              </a:tr>
              <a:tr h="267180">
                <a:tc>
                  <a:txBody>
                    <a:bodyPr/>
                    <a:lstStyle/>
                    <a:p>
                      <a:pPr algn="ctr" fontAlgn="b">
                        <a:lnSpc>
                          <a:spcPct val="150000"/>
                        </a:lnSpc>
                      </a:pPr>
                      <a:r>
                        <a:rPr lang="en-US" sz="1100" u="none" strike="noStrike" dirty="0">
                          <a:effectLst/>
                          <a:latin typeface="Century Gothic" panose="020B0502020202020204" pitchFamily="34" charset="0"/>
                        </a:rPr>
                        <a:t>2013</a:t>
                      </a:r>
                      <a:endParaRPr lang="en-US" sz="1100" b="0" i="0" u="none" strike="noStrike" dirty="0">
                        <a:solidFill>
                          <a:srgbClr val="000000"/>
                        </a:solidFill>
                        <a:effectLst/>
                        <a:latin typeface="Century Gothic" panose="020B0502020202020204" pitchFamily="34" charset="0"/>
                      </a:endParaRPr>
                    </a:p>
                  </a:txBody>
                  <a:tcPr marL="9525" marR="9525" marT="9525" marB="0" anchor="ctr">
                    <a:solidFill>
                      <a:schemeClr val="accent3">
                        <a:lumMod val="20000"/>
                        <a:lumOff val="80000"/>
                      </a:schemeClr>
                    </a:solidFill>
                  </a:tcPr>
                </a:tc>
                <a:tc>
                  <a:txBody>
                    <a:bodyPr/>
                    <a:lstStyle/>
                    <a:p>
                      <a:pPr lvl="1" algn="l" fontAlgn="b">
                        <a:lnSpc>
                          <a:spcPct val="150000"/>
                        </a:lnSpc>
                      </a:pPr>
                      <a:r>
                        <a:rPr lang="it-IT" sz="1100" u="none" strike="noStrike" dirty="0">
                          <a:effectLst/>
                          <a:latin typeface="Century Gothic" panose="020B0502020202020204" pitchFamily="34" charset="0"/>
                        </a:rPr>
                        <a:t>Y. Bhg. Tan Sri Dato’ Ir. Teo Chiang Kok</a:t>
                      </a:r>
                      <a:endParaRPr lang="it-IT" sz="1100" b="0" i="0" u="none" strike="noStrike" dirty="0">
                        <a:solidFill>
                          <a:srgbClr val="000000"/>
                        </a:solidFill>
                        <a:effectLst/>
                        <a:latin typeface="Century Gothic" panose="020B0502020202020204" pitchFamily="34" charset="0"/>
                      </a:endParaRPr>
                    </a:p>
                  </a:txBody>
                  <a:tcPr marL="9525" marR="9525" marT="9525" marB="0" anchor="ctr">
                    <a:solidFill>
                      <a:schemeClr val="accent3">
                        <a:lumMod val="20000"/>
                        <a:lumOff val="80000"/>
                      </a:schemeClr>
                    </a:solidFill>
                  </a:tcPr>
                </a:tc>
              </a:tr>
              <a:tr h="267180">
                <a:tc>
                  <a:txBody>
                    <a:bodyPr/>
                    <a:lstStyle/>
                    <a:p>
                      <a:pPr algn="ctr" fontAlgn="b">
                        <a:lnSpc>
                          <a:spcPct val="150000"/>
                        </a:lnSpc>
                      </a:pPr>
                      <a:r>
                        <a:rPr lang="en-US" sz="1100" u="none" strike="noStrike" dirty="0">
                          <a:effectLst/>
                          <a:latin typeface="Century Gothic" panose="020B0502020202020204" pitchFamily="34" charset="0"/>
                        </a:rPr>
                        <a:t>2013</a:t>
                      </a:r>
                      <a:endParaRPr lang="en-US" sz="1100" b="0" i="0" u="none" strike="noStrike" dirty="0">
                        <a:solidFill>
                          <a:srgbClr val="000000"/>
                        </a:solidFill>
                        <a:effectLst/>
                        <a:latin typeface="Century Gothic" panose="020B0502020202020204" pitchFamily="34" charset="0"/>
                      </a:endParaRPr>
                    </a:p>
                  </a:txBody>
                  <a:tcPr marL="9525" marR="9525" marT="9525" marB="0" anchor="ctr">
                    <a:solidFill>
                      <a:schemeClr val="accent3">
                        <a:lumMod val="20000"/>
                        <a:lumOff val="80000"/>
                      </a:schemeClr>
                    </a:solidFill>
                  </a:tcPr>
                </a:tc>
                <a:tc>
                  <a:txBody>
                    <a:bodyPr/>
                    <a:lstStyle/>
                    <a:p>
                      <a:pPr lvl="1" algn="l" fontAlgn="b">
                        <a:lnSpc>
                          <a:spcPct val="150000"/>
                        </a:lnSpc>
                      </a:pPr>
                      <a:r>
                        <a:rPr lang="en-US" sz="1100" u="none" strike="noStrike" dirty="0" err="1">
                          <a:effectLst/>
                          <a:latin typeface="Century Gothic" panose="020B0502020202020204" pitchFamily="34" charset="0"/>
                        </a:rPr>
                        <a:t>Y.Bhg</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Dato</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Dr</a:t>
                      </a:r>
                      <a:r>
                        <a:rPr lang="en-US" sz="1100" u="none" strike="noStrike" dirty="0">
                          <a:effectLst/>
                          <a:latin typeface="Century Gothic" panose="020B0502020202020204" pitchFamily="34" charset="0"/>
                        </a:rPr>
                        <a:t> Mohamad bin </a:t>
                      </a:r>
                      <a:r>
                        <a:rPr lang="en-US" sz="1100" u="none" strike="noStrike" dirty="0" err="1">
                          <a:effectLst/>
                          <a:latin typeface="Century Gothic" panose="020B0502020202020204" pitchFamily="34" charset="0"/>
                        </a:rPr>
                        <a:t>Hashim</a:t>
                      </a:r>
                      <a:endParaRPr lang="en-US" sz="1100" b="0" i="0" u="none" strike="noStrike" dirty="0">
                        <a:solidFill>
                          <a:srgbClr val="000000"/>
                        </a:solidFill>
                        <a:effectLst/>
                        <a:latin typeface="Century Gothic" panose="020B0502020202020204" pitchFamily="34" charset="0"/>
                      </a:endParaRPr>
                    </a:p>
                  </a:txBody>
                  <a:tcPr marL="9525" marR="9525" marT="9525" marB="0" anchor="ctr">
                    <a:solidFill>
                      <a:schemeClr val="accent3">
                        <a:lumMod val="20000"/>
                        <a:lumOff val="80000"/>
                      </a:schemeClr>
                    </a:solidFill>
                  </a:tcPr>
                </a:tc>
              </a:tr>
              <a:tr h="267180">
                <a:tc>
                  <a:txBody>
                    <a:bodyPr/>
                    <a:lstStyle/>
                    <a:p>
                      <a:pPr algn="ctr" fontAlgn="b">
                        <a:lnSpc>
                          <a:spcPct val="150000"/>
                        </a:lnSpc>
                      </a:pPr>
                      <a:r>
                        <a:rPr lang="en-US" sz="1100" u="none" strike="noStrike" dirty="0">
                          <a:effectLst/>
                          <a:latin typeface="Century Gothic" panose="020B0502020202020204" pitchFamily="34" charset="0"/>
                        </a:rPr>
                        <a:t>2014</a:t>
                      </a:r>
                      <a:endParaRPr lang="en-US" sz="1100" b="0" i="0" u="none" strike="noStrike" dirty="0">
                        <a:solidFill>
                          <a:srgbClr val="000000"/>
                        </a:solidFill>
                        <a:effectLst/>
                        <a:latin typeface="Century Gothic" panose="020B0502020202020204" pitchFamily="34" charset="0"/>
                      </a:endParaRPr>
                    </a:p>
                  </a:txBody>
                  <a:tcPr marL="9525" marR="9525" marT="9525" marB="0" anchor="ctr">
                    <a:solidFill>
                      <a:schemeClr val="accent3">
                        <a:lumMod val="20000"/>
                        <a:lumOff val="80000"/>
                      </a:schemeClr>
                    </a:solidFill>
                  </a:tcPr>
                </a:tc>
                <a:tc>
                  <a:txBody>
                    <a:bodyPr/>
                    <a:lstStyle/>
                    <a:p>
                      <a:pPr lvl="1" algn="l" fontAlgn="b">
                        <a:lnSpc>
                          <a:spcPct val="150000"/>
                        </a:lnSpc>
                      </a:pPr>
                      <a:r>
                        <a:rPr lang="en-US" sz="1100" u="none" strike="noStrike" dirty="0" err="1">
                          <a:effectLst/>
                          <a:latin typeface="Century Gothic" panose="020B0502020202020204" pitchFamily="34" charset="0"/>
                        </a:rPr>
                        <a:t>Y.Bhg</a:t>
                      </a:r>
                      <a:r>
                        <a:rPr lang="en-US" sz="1100" u="none" strike="noStrike" dirty="0">
                          <a:effectLst/>
                          <a:latin typeface="Century Gothic" panose="020B0502020202020204" pitchFamily="34" charset="0"/>
                        </a:rPr>
                        <a:t>. </a:t>
                      </a:r>
                      <a:r>
                        <a:rPr lang="en-US" sz="1100" u="none" strike="noStrike" dirty="0" err="1">
                          <a:effectLst/>
                          <a:latin typeface="Century Gothic" panose="020B0502020202020204" pitchFamily="34" charset="0"/>
                        </a:rPr>
                        <a:t>Dato</a:t>
                      </a:r>
                      <a:r>
                        <a:rPr lang="en-US" sz="1100" u="none" strike="noStrike" dirty="0">
                          <a:effectLst/>
                          <a:latin typeface="Century Gothic" panose="020B0502020202020204" pitchFamily="34" charset="0"/>
                        </a:rPr>
                        <a:t>’ Lau Siu Wai</a:t>
                      </a:r>
                      <a:endParaRPr lang="en-US" sz="1100" b="0" i="0" u="none" strike="noStrike" dirty="0">
                        <a:solidFill>
                          <a:srgbClr val="000000"/>
                        </a:solidFill>
                        <a:effectLst/>
                        <a:latin typeface="Century Gothic" panose="020B0502020202020204" pitchFamily="34" charset="0"/>
                      </a:endParaRPr>
                    </a:p>
                  </a:txBody>
                  <a:tcPr marL="9525" marR="9525" marT="9525" marB="0" anchor="ctr">
                    <a:solidFill>
                      <a:schemeClr val="accent3">
                        <a:lumMod val="20000"/>
                        <a:lumOff val="80000"/>
                      </a:schemeClr>
                    </a:solidFill>
                  </a:tcPr>
                </a:tc>
              </a:tr>
              <a:tr h="267180">
                <a:tc>
                  <a:txBody>
                    <a:bodyPr/>
                    <a:lstStyle/>
                    <a:p>
                      <a:pPr algn="ctr" fontAlgn="b">
                        <a:lnSpc>
                          <a:spcPct val="150000"/>
                        </a:lnSpc>
                      </a:pPr>
                      <a:r>
                        <a:rPr lang="en-US" sz="1100" u="none" strike="noStrike" dirty="0">
                          <a:effectLst/>
                          <a:latin typeface="Century Gothic" panose="020B0502020202020204" pitchFamily="34" charset="0"/>
                        </a:rPr>
                        <a:t>2014</a:t>
                      </a:r>
                      <a:endParaRPr lang="en-US" sz="1100" b="0" i="0" u="none" strike="noStrike" dirty="0">
                        <a:solidFill>
                          <a:srgbClr val="000000"/>
                        </a:solidFill>
                        <a:effectLst/>
                        <a:latin typeface="Century Gothic" panose="020B0502020202020204" pitchFamily="34" charset="0"/>
                      </a:endParaRPr>
                    </a:p>
                  </a:txBody>
                  <a:tcPr marL="9525" marR="9525" marT="9525" marB="0" anchor="ctr">
                    <a:solidFill>
                      <a:schemeClr val="accent3">
                        <a:lumMod val="20000"/>
                        <a:lumOff val="80000"/>
                      </a:schemeClr>
                    </a:solidFill>
                  </a:tcPr>
                </a:tc>
                <a:tc>
                  <a:txBody>
                    <a:bodyPr/>
                    <a:lstStyle/>
                    <a:p>
                      <a:pPr lvl="1" algn="l" fontAlgn="b">
                        <a:lnSpc>
                          <a:spcPct val="150000"/>
                        </a:lnSpc>
                      </a:pPr>
                      <a:r>
                        <a:rPr lang="en-US" sz="1100" u="none" strike="noStrike" dirty="0">
                          <a:effectLst/>
                          <a:latin typeface="Century Gothic" panose="020B0502020202020204" pitchFamily="34" charset="0"/>
                        </a:rPr>
                        <a:t>Y.B. Datuk Dr. Abu Bakar bin Mohamad </a:t>
                      </a:r>
                      <a:r>
                        <a:rPr lang="en-US" sz="1100" u="none" strike="noStrike" dirty="0" err="1">
                          <a:effectLst/>
                          <a:latin typeface="Century Gothic" panose="020B0502020202020204" pitchFamily="34" charset="0"/>
                        </a:rPr>
                        <a:t>Diah</a:t>
                      </a:r>
                      <a:endParaRPr lang="en-US" sz="1100" b="0" i="0" u="none" strike="noStrike" dirty="0">
                        <a:solidFill>
                          <a:srgbClr val="000000"/>
                        </a:solidFill>
                        <a:effectLst/>
                        <a:latin typeface="Century Gothic" panose="020B0502020202020204" pitchFamily="34" charset="0"/>
                      </a:endParaRPr>
                    </a:p>
                  </a:txBody>
                  <a:tcPr marL="9525" marR="9525" marT="9525" marB="0" anchor="ctr">
                    <a:solidFill>
                      <a:schemeClr val="accent3">
                        <a:lumMod val="20000"/>
                        <a:lumOff val="80000"/>
                      </a:schemeClr>
                    </a:solidFill>
                  </a:tcPr>
                </a:tc>
              </a:tr>
              <a:tr h="267180">
                <a:tc>
                  <a:txBody>
                    <a:bodyPr/>
                    <a:lstStyle/>
                    <a:p>
                      <a:pPr algn="ctr" fontAlgn="b">
                        <a:lnSpc>
                          <a:spcPct val="150000"/>
                        </a:lnSpc>
                      </a:pPr>
                      <a:r>
                        <a:rPr lang="en-US" sz="1100" u="none" strike="noStrike" dirty="0">
                          <a:effectLst/>
                          <a:latin typeface="Century Gothic" panose="020B0502020202020204" pitchFamily="34" charset="0"/>
                        </a:rPr>
                        <a:t>2015</a:t>
                      </a:r>
                      <a:endParaRPr lang="en-US" sz="1100" b="0" i="0" u="none" strike="noStrike" dirty="0">
                        <a:solidFill>
                          <a:srgbClr val="000000"/>
                        </a:solidFill>
                        <a:effectLst/>
                        <a:latin typeface="Century Gothic" panose="020B0502020202020204" pitchFamily="34" charset="0"/>
                      </a:endParaRPr>
                    </a:p>
                  </a:txBody>
                  <a:tcPr marL="9525" marR="9525" marT="9525" marB="0" anchor="ctr">
                    <a:solidFill>
                      <a:schemeClr val="accent3">
                        <a:lumMod val="20000"/>
                        <a:lumOff val="80000"/>
                      </a:schemeClr>
                    </a:solidFill>
                  </a:tcPr>
                </a:tc>
                <a:tc>
                  <a:txBody>
                    <a:bodyPr/>
                    <a:lstStyle/>
                    <a:p>
                      <a:pPr lvl="1" algn="l" fontAlgn="b">
                        <a:lnSpc>
                          <a:spcPct val="150000"/>
                        </a:lnSpc>
                      </a:pPr>
                      <a:r>
                        <a:rPr lang="de-DE" sz="1100" u="none" strike="noStrike" dirty="0">
                          <a:effectLst/>
                          <a:latin typeface="Century Gothic" panose="020B0502020202020204" pitchFamily="34" charset="0"/>
                        </a:rPr>
                        <a:t>Professor Datuk Dr. Shahrin bin Sahib @ Sahibuddin</a:t>
                      </a:r>
                      <a:endParaRPr lang="de-DE" sz="1100" b="0" i="0" u="none" strike="noStrike" dirty="0">
                        <a:solidFill>
                          <a:srgbClr val="000000"/>
                        </a:solidFill>
                        <a:effectLst/>
                        <a:latin typeface="Century Gothic" panose="020B0502020202020204" pitchFamily="34" charset="0"/>
                      </a:endParaRPr>
                    </a:p>
                  </a:txBody>
                  <a:tcPr marL="9525" marR="9525" marT="9525" marB="0" anchor="ctr">
                    <a:solidFill>
                      <a:schemeClr val="accent3">
                        <a:lumMod val="20000"/>
                        <a:lumOff val="80000"/>
                      </a:schemeClr>
                    </a:solidFill>
                  </a:tcPr>
                </a:tc>
              </a:tr>
            </a:tbl>
          </a:graphicData>
        </a:graphic>
      </p:graphicFrame>
    </p:spTree>
    <p:extLst>
      <p:ext uri="{BB962C8B-B14F-4D97-AF65-F5344CB8AC3E}">
        <p14:creationId xmlns:p14="http://schemas.microsoft.com/office/powerpoint/2010/main" val="5783185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0999"/>
            <a:ext cx="8229600" cy="1036639"/>
          </a:xfrm>
          <a:solidFill>
            <a:schemeClr val="bg2"/>
          </a:solidFill>
        </p:spPr>
        <p:txBody>
          <a:bodyPr>
            <a:noAutofit/>
          </a:bodyPr>
          <a:lstStyle/>
          <a:p>
            <a:r>
              <a:rPr lang="en-US" sz="2800" dirty="0" smtClean="0">
                <a:latin typeface="Berlin Sans FB" panose="020E0602020502020306" pitchFamily="34" charset="0"/>
              </a:rPr>
              <a:t>1958 FINAL YEAR STUDENTS OF </a:t>
            </a:r>
            <a:br>
              <a:rPr lang="en-US" sz="2800" dirty="0" smtClean="0">
                <a:latin typeface="Berlin Sans FB" panose="020E0602020502020306" pitchFamily="34" charset="0"/>
              </a:rPr>
            </a:br>
            <a:r>
              <a:rPr lang="en-US" sz="2800" dirty="0" smtClean="0">
                <a:latin typeface="Berlin Sans FB" panose="020E0602020502020306" pitchFamily="34" charset="0"/>
              </a:rPr>
              <a:t>UNIVERSITY OF MALAYA ENGINEERING FACULTY</a:t>
            </a:r>
            <a:endParaRPr lang="en-US" sz="2800" dirty="0">
              <a:latin typeface="Berlin Sans FB" panose="020E0602020502020306" pitchFamily="34" charset="0"/>
            </a:endParaRP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691" t="1820" r="1310" b="5869"/>
          <a:stretch/>
        </p:blipFill>
        <p:spPr>
          <a:xfrm>
            <a:off x="1460205" y="1605516"/>
            <a:ext cx="6223591" cy="4442159"/>
          </a:xfrm>
          <a:prstGeom prst="rect">
            <a:avLst/>
          </a:prstGeom>
        </p:spPr>
      </p:pic>
    </p:spTree>
    <p:extLst>
      <p:ext uri="{BB962C8B-B14F-4D97-AF65-F5344CB8AC3E}">
        <p14:creationId xmlns:p14="http://schemas.microsoft.com/office/powerpoint/2010/main" val="4985599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8753" r="28752"/>
          <a:stretch/>
        </p:blipFill>
        <p:spPr bwMode="auto">
          <a:xfrm>
            <a:off x="1687032" y="1498018"/>
            <a:ext cx="3547195" cy="46953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571" r="28737"/>
          <a:stretch/>
        </p:blipFill>
        <p:spPr bwMode="auto">
          <a:xfrm>
            <a:off x="5410200" y="1498019"/>
            <a:ext cx="3563520" cy="4695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30546" r="30383" b="1599"/>
          <a:stretch/>
        </p:blipFill>
        <p:spPr bwMode="auto">
          <a:xfrm>
            <a:off x="237192" y="152400"/>
            <a:ext cx="3200400" cy="41021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perspectiveContrastingRightFacing">
              <a:rot lat="0" lon="19800000" rev="213211"/>
            </a:camera>
            <a:lightRig rig="threePt" dir="t"/>
          </a:scene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8367746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715961"/>
          </a:xfrm>
          <a:solidFill>
            <a:schemeClr val="bg2"/>
          </a:solidFill>
        </p:spPr>
        <p:txBody>
          <a:bodyPr>
            <a:normAutofit/>
          </a:bodyPr>
          <a:lstStyle/>
          <a:p>
            <a:r>
              <a:rPr lang="en-US" sz="3200" dirty="0" smtClean="0">
                <a:latin typeface="Berlin Sans FB" panose="020E0602020502020306" pitchFamily="34" charset="0"/>
              </a:rPr>
              <a:t>4SEAGC</a:t>
            </a:r>
            <a:endParaRPr lang="en-US" sz="3200" dirty="0">
              <a:latin typeface="Berlin Sans FB" panose="020E0602020502020306" pitchFamily="34" charset="0"/>
            </a:endParaRPr>
          </a:p>
        </p:txBody>
      </p:sp>
      <p:pic>
        <p:nvPicPr>
          <p:cNvPr id="4" name="Content Placeholder 3"/>
          <p:cNvPicPr>
            <a:picLocks noGrp="1" noChangeAspect="1"/>
          </p:cNvPicPr>
          <p:nvPr>
            <p:ph idx="1"/>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287992" y="1219200"/>
            <a:ext cx="6568017" cy="4926013"/>
          </a:xfrm>
        </p:spPr>
      </p:pic>
    </p:spTree>
    <p:extLst>
      <p:ext uri="{BB962C8B-B14F-4D97-AF65-F5344CB8AC3E}">
        <p14:creationId xmlns:p14="http://schemas.microsoft.com/office/powerpoint/2010/main" val="19770204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bg2"/>
          </a:solidFill>
        </p:spPr>
        <p:txBody>
          <a:bodyPr anchor="t">
            <a:noAutofit/>
          </a:bodyPr>
          <a:lstStyle/>
          <a:p>
            <a:r>
              <a:rPr lang="en-US" sz="3200" dirty="0" smtClean="0">
                <a:latin typeface="Berlin Sans FB" panose="020E0602020502020306" pitchFamily="34" charset="0"/>
              </a:rPr>
              <a:t>PROF. CHIN LECTURE</a:t>
            </a:r>
            <a:r>
              <a:rPr lang="en-US" sz="2400" dirty="0" smtClean="0">
                <a:latin typeface="Berlin Sans FB" panose="020E0602020502020306" pitchFamily="34" charset="0"/>
              </a:rPr>
              <a:t/>
            </a:r>
            <a:br>
              <a:rPr lang="en-US" sz="2400" dirty="0" smtClean="0">
                <a:latin typeface="Berlin Sans FB" panose="020E0602020502020306" pitchFamily="34" charset="0"/>
              </a:rPr>
            </a:br>
            <a:r>
              <a:rPr lang="en-US" sz="2000" dirty="0" smtClean="0">
                <a:latin typeface="Berlin Sans FB" panose="020E0602020502020306" pitchFamily="34" charset="0"/>
              </a:rPr>
              <a:t>FIRST PROF. CHIN LECTURE HELD IN BANGKOK AT THE 9TH ARC IN 1991</a:t>
            </a:r>
            <a:r>
              <a:rPr lang="en-US" sz="2400" dirty="0" smtClean="0">
                <a:latin typeface="Berlin Sans FB" panose="020E0602020502020306" pitchFamily="34" charset="0"/>
              </a:rPr>
              <a:t/>
            </a:r>
            <a:br>
              <a:rPr lang="en-US" sz="2400" dirty="0" smtClean="0">
                <a:latin typeface="Berlin Sans FB" panose="020E0602020502020306" pitchFamily="34" charset="0"/>
              </a:rPr>
            </a:br>
            <a:endParaRPr lang="en-US" sz="2400" dirty="0">
              <a:latin typeface="Berlin Sans FB" panose="020E0602020502020306" pitchFamily="34" charset="0"/>
            </a:endParaRPr>
          </a:p>
        </p:txBody>
      </p:sp>
      <p:sp>
        <p:nvSpPr>
          <p:cNvPr id="3" name="Content Placeholder 2"/>
          <p:cNvSpPr>
            <a:spLocks noGrp="1"/>
          </p:cNvSpPr>
          <p:nvPr>
            <p:ph idx="1"/>
          </p:nvPr>
        </p:nvSpPr>
        <p:spPr>
          <a:xfrm>
            <a:off x="457200" y="1447800"/>
            <a:ext cx="8229600" cy="1676400"/>
          </a:xfrm>
          <a:solidFill>
            <a:schemeClr val="accent3">
              <a:lumMod val="20000"/>
              <a:lumOff val="80000"/>
            </a:schemeClr>
          </a:solidFill>
        </p:spPr>
        <p:txBody>
          <a:bodyPr>
            <a:normAutofit fontScale="92500" lnSpcReduction="20000"/>
          </a:bodyPr>
          <a:lstStyle/>
          <a:p>
            <a:pPr marL="0" indent="0" algn="just">
              <a:lnSpc>
                <a:spcPct val="150000"/>
              </a:lnSpc>
              <a:buNone/>
            </a:pPr>
            <a:r>
              <a:rPr lang="en-US" sz="1200" dirty="0" smtClean="0">
                <a:latin typeface="Century Gothic" panose="020B0502020202020204" pitchFamily="34" charset="0"/>
              </a:rPr>
              <a:t>While </a:t>
            </a:r>
            <a:r>
              <a:rPr lang="en-US" sz="1200" dirty="0">
                <a:latin typeface="Century Gothic" panose="020B0502020202020204" pitchFamily="34" charset="0"/>
              </a:rPr>
              <a:t>glancing through my Archives, I found that the First Prof. Chin Lecture was held in Bangkok in </a:t>
            </a:r>
            <a:r>
              <a:rPr lang="en-US" sz="1200" dirty="0" smtClean="0">
                <a:latin typeface="Century Gothic" panose="020B0502020202020204" pitchFamily="34" charset="0"/>
              </a:rPr>
              <a:t>1991 during </a:t>
            </a:r>
            <a:r>
              <a:rPr lang="en-US" sz="1200" dirty="0">
                <a:latin typeface="Century Gothic" panose="020B0502020202020204" pitchFamily="34" charset="0"/>
              </a:rPr>
              <a:t>9 ARC. </a:t>
            </a:r>
            <a:r>
              <a:rPr lang="en-US" sz="1200" dirty="0" err="1">
                <a:latin typeface="Century Gothic" panose="020B0502020202020204" pitchFamily="34" charset="0"/>
              </a:rPr>
              <a:t>Mr</a:t>
            </a:r>
            <a:r>
              <a:rPr lang="en-US" sz="1200" dirty="0">
                <a:latin typeface="Century Gothic" panose="020B0502020202020204" pitchFamily="34" charset="0"/>
              </a:rPr>
              <a:t> </a:t>
            </a:r>
            <a:r>
              <a:rPr lang="en-US" sz="1200" dirty="0" err="1">
                <a:latin typeface="Century Gothic" panose="020B0502020202020204" pitchFamily="34" charset="0"/>
              </a:rPr>
              <a:t>Chiam</a:t>
            </a:r>
            <a:r>
              <a:rPr lang="en-US" sz="1200" dirty="0">
                <a:latin typeface="Century Gothic" panose="020B0502020202020204" pitchFamily="34" charset="0"/>
              </a:rPr>
              <a:t>, a distinguished student of Prof. Chin and past-President of IEM, talked about </a:t>
            </a:r>
            <a:r>
              <a:rPr lang="en-US" sz="1200" dirty="0" smtClean="0">
                <a:latin typeface="Century Gothic" panose="020B0502020202020204" pitchFamily="34" charset="0"/>
              </a:rPr>
              <a:t>the contributions </a:t>
            </a:r>
            <a:r>
              <a:rPr lang="en-US" sz="1200" dirty="0">
                <a:latin typeface="Century Gothic" panose="020B0502020202020204" pitchFamily="34" charset="0"/>
              </a:rPr>
              <a:t>of Prof. Chin. Dr. Ting chaired the first Lecture by Dr. </a:t>
            </a:r>
            <a:r>
              <a:rPr lang="en-US" sz="1200" dirty="0" err="1">
                <a:latin typeface="Century Gothic" panose="020B0502020202020204" pitchFamily="34" charset="0"/>
              </a:rPr>
              <a:t>Za</a:t>
            </a:r>
            <a:r>
              <a:rPr lang="en-US" sz="1200" dirty="0">
                <a:latin typeface="Century Gothic" panose="020B0502020202020204" pitchFamily="34" charset="0"/>
              </a:rPr>
              <a:t> </a:t>
            </a:r>
            <a:r>
              <a:rPr lang="en-US" sz="1200" dirty="0" err="1">
                <a:latin typeface="Century Gothic" panose="020B0502020202020204" pitchFamily="34" charset="0"/>
              </a:rPr>
              <a:t>Chieh</a:t>
            </a:r>
            <a:r>
              <a:rPr lang="en-US" sz="1200" dirty="0">
                <a:latin typeface="Century Gothic" panose="020B0502020202020204" pitchFamily="34" charset="0"/>
              </a:rPr>
              <a:t> </a:t>
            </a:r>
            <a:r>
              <a:rPr lang="en-US" sz="1200" dirty="0" err="1">
                <a:latin typeface="Century Gothic" panose="020B0502020202020204" pitchFamily="34" charset="0"/>
              </a:rPr>
              <a:t>Moh</a:t>
            </a:r>
            <a:r>
              <a:rPr lang="en-US" sz="1200" dirty="0">
                <a:latin typeface="Century Gothic" panose="020B0502020202020204" pitchFamily="34" charset="0"/>
              </a:rPr>
              <a:t>. Mrs. Chin was also </a:t>
            </a:r>
            <a:r>
              <a:rPr lang="en-US" sz="1200" dirty="0" smtClean="0">
                <a:latin typeface="Century Gothic" panose="020B0502020202020204" pitchFamily="34" charset="0"/>
              </a:rPr>
              <a:t>invited to </a:t>
            </a:r>
            <a:r>
              <a:rPr lang="en-US" sz="1200" dirty="0">
                <a:latin typeface="Century Gothic" panose="020B0502020202020204" pitchFamily="34" charset="0"/>
              </a:rPr>
              <a:t>the Lecture with the daughter of Prof. Chin. Since then many lectures were given. It would be nice if </a:t>
            </a:r>
            <a:r>
              <a:rPr lang="en-US" sz="1200" dirty="0" smtClean="0">
                <a:latin typeface="Century Gothic" panose="020B0502020202020204" pitchFamily="34" charset="0"/>
              </a:rPr>
              <a:t>the History </a:t>
            </a:r>
            <a:r>
              <a:rPr lang="en-US" sz="1200" dirty="0">
                <a:latin typeface="Century Gothic" panose="020B0502020202020204" pitchFamily="34" charset="0"/>
              </a:rPr>
              <a:t>of named Lectures </a:t>
            </a:r>
            <a:r>
              <a:rPr lang="en-US" sz="1200" dirty="0" err="1">
                <a:latin typeface="Century Gothic" panose="020B0502020202020204" pitchFamily="34" charset="0"/>
              </a:rPr>
              <a:t>Dr.Za</a:t>
            </a:r>
            <a:r>
              <a:rPr lang="en-US" sz="1200" dirty="0">
                <a:latin typeface="Century Gothic" panose="020B0502020202020204" pitchFamily="34" charset="0"/>
              </a:rPr>
              <a:t> </a:t>
            </a:r>
            <a:r>
              <a:rPr lang="en-US" sz="1200" dirty="0" err="1">
                <a:latin typeface="Century Gothic" panose="020B0502020202020204" pitchFamily="34" charset="0"/>
              </a:rPr>
              <a:t>Chieh</a:t>
            </a:r>
            <a:r>
              <a:rPr lang="en-US" sz="1200" dirty="0">
                <a:latin typeface="Century Gothic" panose="020B0502020202020204" pitchFamily="34" charset="0"/>
              </a:rPr>
              <a:t> </a:t>
            </a:r>
            <a:r>
              <a:rPr lang="en-US" sz="1200" dirty="0" err="1">
                <a:latin typeface="Century Gothic" panose="020B0502020202020204" pitchFamily="34" charset="0"/>
              </a:rPr>
              <a:t>Moh</a:t>
            </a:r>
            <a:r>
              <a:rPr lang="en-US" sz="1200" dirty="0">
                <a:latin typeface="Century Gothic" panose="020B0502020202020204" pitchFamily="34" charset="0"/>
              </a:rPr>
              <a:t> Lecture, Prof. Peter </a:t>
            </a:r>
            <a:r>
              <a:rPr lang="en-US" sz="1200" dirty="0" err="1">
                <a:latin typeface="Century Gothic" panose="020B0502020202020204" pitchFamily="34" charset="0"/>
              </a:rPr>
              <a:t>Lumb</a:t>
            </a:r>
            <a:r>
              <a:rPr lang="en-US" sz="1200" dirty="0">
                <a:latin typeface="Century Gothic" panose="020B0502020202020204" pitchFamily="34" charset="0"/>
              </a:rPr>
              <a:t> Lecture, Dr. Chai </a:t>
            </a:r>
            <a:r>
              <a:rPr lang="en-US" sz="1200" dirty="0" err="1" smtClean="0">
                <a:latin typeface="Century Gothic" panose="020B0502020202020204" pitchFamily="34" charset="0"/>
              </a:rPr>
              <a:t>Mukhtabant</a:t>
            </a:r>
            <a:r>
              <a:rPr lang="en-US" sz="1200" dirty="0">
                <a:latin typeface="Century Gothic" panose="020B0502020202020204" pitchFamily="34" charset="0"/>
              </a:rPr>
              <a:t> </a:t>
            </a:r>
            <a:r>
              <a:rPr lang="en-US" sz="1200" dirty="0" smtClean="0">
                <a:latin typeface="Century Gothic" panose="020B0502020202020204" pitchFamily="34" charset="0"/>
              </a:rPr>
              <a:t>Lecture</a:t>
            </a:r>
            <a:r>
              <a:rPr lang="en-US" sz="1200" dirty="0">
                <a:latin typeface="Century Gothic" panose="020B0502020202020204" pitchFamily="34" charset="0"/>
              </a:rPr>
              <a:t>, Prof. Seng Lip Lee Lecture and others can feature in the History of SEAGS-AGSSEA. Only the </a:t>
            </a:r>
            <a:r>
              <a:rPr lang="en-US" sz="1200" dirty="0" smtClean="0">
                <a:latin typeface="Century Gothic" panose="020B0502020202020204" pitchFamily="34" charset="0"/>
              </a:rPr>
              <a:t>History of </a:t>
            </a:r>
            <a:r>
              <a:rPr lang="en-US" sz="1200" dirty="0">
                <a:latin typeface="Century Gothic" panose="020B0502020202020204" pitchFamily="34" charset="0"/>
              </a:rPr>
              <a:t>CTGS, and </a:t>
            </a:r>
            <a:r>
              <a:rPr lang="en-US" sz="1200" dirty="0" err="1">
                <a:latin typeface="Century Gothic" panose="020B0502020202020204" pitchFamily="34" charset="0"/>
              </a:rPr>
              <a:t>GeoSS</a:t>
            </a:r>
            <a:r>
              <a:rPr lang="en-US" sz="1200" dirty="0">
                <a:latin typeface="Century Gothic" panose="020B0502020202020204" pitchFamily="34" charset="0"/>
              </a:rPr>
              <a:t> were received now. We eagerly wait for others as </a:t>
            </a:r>
            <a:r>
              <a:rPr lang="en-US" sz="1200" dirty="0" smtClean="0">
                <a:latin typeface="Century Gothic" panose="020B0502020202020204" pitchFamily="34" charset="0"/>
              </a:rPr>
              <a:t>well. </a:t>
            </a:r>
          </a:p>
          <a:p>
            <a:pPr marL="0" indent="0">
              <a:lnSpc>
                <a:spcPct val="150000"/>
              </a:lnSpc>
              <a:buNone/>
            </a:pPr>
            <a:endParaRPr lang="en-US" sz="1200" b="1" dirty="0"/>
          </a:p>
          <a:p>
            <a:pPr marL="0" indent="0">
              <a:lnSpc>
                <a:spcPct val="150000"/>
              </a:lnSpc>
              <a:buNone/>
            </a:pPr>
            <a:endParaRPr lang="en-US" sz="1200" b="1" dirty="0" smtClean="0"/>
          </a:p>
          <a:p>
            <a:pPr marL="0" indent="0">
              <a:lnSpc>
                <a:spcPct val="150000"/>
              </a:lnSpc>
              <a:buNone/>
            </a:pPr>
            <a:endParaRPr lang="en-US" sz="1200" b="1" dirty="0"/>
          </a:p>
          <a:p>
            <a:pPr marL="0" indent="0" algn="ctr">
              <a:lnSpc>
                <a:spcPct val="150000"/>
              </a:lnSpc>
              <a:buNone/>
            </a:pPr>
            <a:endParaRPr lang="en-US" sz="1200" b="1" dirty="0" smtClean="0"/>
          </a:p>
          <a:p>
            <a:pPr marL="0" indent="0" algn="ctr">
              <a:lnSpc>
                <a:spcPct val="150000"/>
              </a:lnSpc>
              <a:buNone/>
            </a:pPr>
            <a:endParaRPr lang="en-US" sz="1200" b="1" dirty="0"/>
          </a:p>
          <a:p>
            <a:pPr marL="0" indent="0" algn="ctr">
              <a:lnSpc>
                <a:spcPct val="150000"/>
              </a:lnSpc>
              <a:buNone/>
            </a:pPr>
            <a:endParaRPr lang="en-US" sz="1200" b="1" dirty="0" smtClean="0"/>
          </a:p>
          <a:p>
            <a:pPr marL="0" indent="0" algn="ctr">
              <a:lnSpc>
                <a:spcPct val="150000"/>
              </a:lnSpc>
              <a:buNone/>
            </a:pPr>
            <a:endParaRPr lang="en-US" sz="1200" b="1" dirty="0" smtClean="0"/>
          </a:p>
        </p:txBody>
      </p:sp>
      <p:pic>
        <p:nvPicPr>
          <p:cNvPr id="1026" name="Picture 2"/>
          <p:cNvPicPr>
            <a:picLocks noChangeAspect="1" noChangeArrowheads="1"/>
          </p:cNvPicPr>
          <p:nvPr/>
        </p:nvPicPr>
        <p:blipFill rotWithShape="1">
          <a:blip r:embed="rId3">
            <a:lum contrast="20000"/>
            <a:extLst>
              <a:ext uri="{28A0092B-C50C-407E-A947-70E740481C1C}">
                <a14:useLocalDpi xmlns:a14="http://schemas.microsoft.com/office/drawing/2010/main" val="0"/>
              </a:ext>
            </a:extLst>
          </a:blip>
          <a:srcRect r="2248"/>
          <a:stretch/>
        </p:blipFill>
        <p:spPr bwMode="auto">
          <a:xfrm>
            <a:off x="2701611" y="3463234"/>
            <a:ext cx="3656659" cy="2404166"/>
          </a:xfrm>
          <a:prstGeom prst="rect">
            <a:avLst/>
          </a:prstGeom>
          <a:solidFill>
            <a:srgbClr val="FFFFFF">
              <a:shade val="85000"/>
            </a:srgbClr>
          </a:solidFill>
          <a:ln w="38100">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3160528" y="6096000"/>
            <a:ext cx="2822944" cy="276999"/>
          </a:xfrm>
          <a:prstGeom prst="rect">
            <a:avLst/>
          </a:prstGeom>
          <a:solidFill>
            <a:schemeClr val="accent3">
              <a:lumMod val="20000"/>
              <a:lumOff val="80000"/>
            </a:schemeClr>
          </a:solidFill>
        </p:spPr>
        <p:txBody>
          <a:bodyPr wrap="square" rtlCol="0">
            <a:spAutoFit/>
          </a:bodyPr>
          <a:lstStyle/>
          <a:p>
            <a:pPr algn="ctr"/>
            <a:r>
              <a:rPr lang="en-US" sz="1200" b="1" dirty="0">
                <a:latin typeface="Century Gothic" panose="020B0502020202020204" pitchFamily="34" charset="0"/>
              </a:rPr>
              <a:t>Peter </a:t>
            </a:r>
            <a:r>
              <a:rPr lang="en-US" sz="1200" b="1" dirty="0" err="1">
                <a:latin typeface="Century Gothic" panose="020B0502020202020204" pitchFamily="34" charset="0"/>
              </a:rPr>
              <a:t>Chiam</a:t>
            </a:r>
            <a:r>
              <a:rPr lang="en-US" sz="1200" b="1" dirty="0">
                <a:latin typeface="Century Gothic" panose="020B0502020202020204" pitchFamily="34" charset="0"/>
              </a:rPr>
              <a:t> delivering his </a:t>
            </a:r>
            <a:r>
              <a:rPr lang="en-US" sz="1200" b="1" dirty="0" smtClean="0">
                <a:latin typeface="Century Gothic" panose="020B0502020202020204" pitchFamily="34" charset="0"/>
              </a:rPr>
              <a:t>Speech</a:t>
            </a:r>
            <a:endParaRPr lang="en-US" sz="1200" b="1" dirty="0">
              <a:latin typeface="Century Gothic" panose="020B0502020202020204" pitchFamily="34" charset="0"/>
            </a:endParaRPr>
          </a:p>
        </p:txBody>
      </p:sp>
    </p:spTree>
    <p:extLst>
      <p:ext uri="{BB962C8B-B14F-4D97-AF65-F5344CB8AC3E}">
        <p14:creationId xmlns:p14="http://schemas.microsoft.com/office/powerpoint/2010/main" val="3998343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a:solidFill>
            <a:schemeClr val="bg2"/>
          </a:solidFill>
        </p:spPr>
        <p:txBody>
          <a:bodyPr>
            <a:noAutofit/>
          </a:bodyPr>
          <a:lstStyle/>
          <a:p>
            <a:r>
              <a:rPr lang="en-US" sz="2400" dirty="0">
                <a:latin typeface="Berlin Sans FB" panose="020E0602020502020306" pitchFamily="34" charset="0"/>
              </a:rPr>
              <a:t>BACKGROUND HISTORY</a:t>
            </a:r>
            <a:br>
              <a:rPr lang="en-US" sz="2400" dirty="0">
                <a:latin typeface="Berlin Sans FB" panose="020E0602020502020306" pitchFamily="34" charset="0"/>
              </a:rPr>
            </a:br>
            <a:r>
              <a:rPr lang="en-US" sz="2400" dirty="0">
                <a:latin typeface="Berlin Sans FB" panose="020E0602020502020306" pitchFamily="34" charset="0"/>
              </a:rPr>
              <a:t>Geotechnical Engineering Technical Division of </a:t>
            </a:r>
            <a:r>
              <a:rPr lang="en-US" sz="2400" dirty="0" smtClean="0">
                <a:latin typeface="Berlin Sans FB" panose="020E0602020502020306" pitchFamily="34" charset="0"/>
              </a:rPr>
              <a:t/>
            </a:r>
            <a:br>
              <a:rPr lang="en-US" sz="2400" dirty="0" smtClean="0">
                <a:latin typeface="Berlin Sans FB" panose="020E0602020502020306" pitchFamily="34" charset="0"/>
              </a:rPr>
            </a:br>
            <a:r>
              <a:rPr lang="en-US" sz="2400" dirty="0" smtClean="0">
                <a:latin typeface="Berlin Sans FB" panose="020E0602020502020306" pitchFamily="34" charset="0"/>
              </a:rPr>
              <a:t>The </a:t>
            </a:r>
            <a:r>
              <a:rPr lang="en-US" sz="2400" dirty="0">
                <a:latin typeface="Berlin Sans FB" panose="020E0602020502020306" pitchFamily="34" charset="0"/>
              </a:rPr>
              <a:t>Institution of Engineers, Malaysia</a:t>
            </a:r>
            <a:br>
              <a:rPr lang="en-US" sz="2400" dirty="0">
                <a:latin typeface="Berlin Sans FB" panose="020E0602020502020306" pitchFamily="34" charset="0"/>
              </a:rPr>
            </a:br>
            <a:r>
              <a:rPr lang="en-US" sz="2400" dirty="0">
                <a:latin typeface="Berlin Sans FB" panose="020E0602020502020306" pitchFamily="34" charset="0"/>
              </a:rPr>
              <a:t>(GETD, IEM</a:t>
            </a:r>
            <a:r>
              <a:rPr lang="en-US" sz="2400" dirty="0" smtClean="0">
                <a:latin typeface="Berlin Sans FB" panose="020E0602020502020306" pitchFamily="34" charset="0"/>
              </a:rPr>
              <a:t>)</a:t>
            </a:r>
            <a:endParaRPr lang="en-US" sz="2400" dirty="0">
              <a:latin typeface="Berlin Sans FB" panose="020E0602020502020306" pitchFamily="34" charset="0"/>
            </a:endParaRPr>
          </a:p>
        </p:txBody>
      </p:sp>
      <p:sp>
        <p:nvSpPr>
          <p:cNvPr id="3" name="Content Placeholder 2"/>
          <p:cNvSpPr>
            <a:spLocks noGrp="1"/>
          </p:cNvSpPr>
          <p:nvPr>
            <p:ph idx="1"/>
          </p:nvPr>
        </p:nvSpPr>
        <p:spPr>
          <a:xfrm>
            <a:off x="457200" y="2209800"/>
            <a:ext cx="8229600" cy="4144963"/>
          </a:xfrm>
          <a:solidFill>
            <a:schemeClr val="accent3">
              <a:lumMod val="20000"/>
              <a:lumOff val="80000"/>
            </a:schemeClr>
          </a:solidFill>
        </p:spPr>
        <p:txBody>
          <a:bodyPr>
            <a:normAutofit/>
          </a:bodyPr>
          <a:lstStyle/>
          <a:p>
            <a:pPr marL="0" indent="0" algn="just">
              <a:buNone/>
            </a:pPr>
            <a:r>
              <a:rPr lang="en-US" sz="1200" dirty="0" smtClean="0">
                <a:latin typeface="Century Gothic" panose="020B0502020202020204" pitchFamily="34" charset="0"/>
              </a:rPr>
              <a:t>The </a:t>
            </a:r>
            <a:r>
              <a:rPr lang="en-US" sz="1200" dirty="0">
                <a:latin typeface="Century Gothic" panose="020B0502020202020204" pitchFamily="34" charset="0"/>
              </a:rPr>
              <a:t>Geotechnical Engineering Technical Division of The Institution of Engineers, Malaysia has its root </a:t>
            </a:r>
            <a:r>
              <a:rPr lang="en-US" sz="1200" dirty="0" smtClean="0">
                <a:latin typeface="Century Gothic" panose="020B0502020202020204" pitchFamily="34" charset="0"/>
              </a:rPr>
              <a:t>in the </a:t>
            </a:r>
            <a:r>
              <a:rPr lang="en-US" sz="1200" dirty="0">
                <a:latin typeface="Century Gothic" panose="020B0502020202020204" pitchFamily="34" charset="0"/>
              </a:rPr>
              <a:t>organizing committee formed by the late Tan Sri Ir. Dr. Prof. Chin Fung </a:t>
            </a:r>
            <a:r>
              <a:rPr lang="en-US" sz="1200" dirty="0" err="1">
                <a:latin typeface="Century Gothic" panose="020B0502020202020204" pitchFamily="34" charset="0"/>
              </a:rPr>
              <a:t>Kee</a:t>
            </a:r>
            <a:r>
              <a:rPr lang="en-US" sz="1200" dirty="0">
                <a:latin typeface="Century Gothic" panose="020B0502020202020204" pitchFamily="34" charset="0"/>
              </a:rPr>
              <a:t> in 1972 to organize </a:t>
            </a:r>
            <a:r>
              <a:rPr lang="en-US" sz="1200" dirty="0" smtClean="0">
                <a:latin typeface="Century Gothic" panose="020B0502020202020204" pitchFamily="34" charset="0"/>
              </a:rPr>
              <a:t>the Fourth </a:t>
            </a:r>
            <a:r>
              <a:rPr lang="en-US" sz="1200" dirty="0">
                <a:latin typeface="Century Gothic" panose="020B0502020202020204" pitchFamily="34" charset="0"/>
              </a:rPr>
              <a:t>Southeast Asia Soil Engineering Conference (4SEASSEC). It was the first time for Malaysia to </a:t>
            </a:r>
            <a:r>
              <a:rPr lang="en-US" sz="1200" dirty="0" smtClean="0">
                <a:latin typeface="Century Gothic" panose="020B0502020202020204" pitchFamily="34" charset="0"/>
              </a:rPr>
              <a:t>play host </a:t>
            </a:r>
            <a:r>
              <a:rPr lang="en-US" sz="1200" dirty="0">
                <a:latin typeface="Century Gothic" panose="020B0502020202020204" pitchFamily="34" charset="0"/>
              </a:rPr>
              <a:t>after the Third conference held in Hong Kong. Prof Chin was elected President (1972 – 1975) of </a:t>
            </a:r>
            <a:r>
              <a:rPr lang="en-US" sz="1200" dirty="0" smtClean="0">
                <a:latin typeface="Century Gothic" panose="020B0502020202020204" pitchFamily="34" charset="0"/>
              </a:rPr>
              <a:t>the Southeast </a:t>
            </a:r>
            <a:r>
              <a:rPr lang="en-US" sz="1200" dirty="0">
                <a:latin typeface="Century Gothic" panose="020B0502020202020204" pitchFamily="34" charset="0"/>
              </a:rPr>
              <a:t>Asian Society for Soil Engineering (SEASSE) (later changed to Southeast Asian </a:t>
            </a:r>
            <a:r>
              <a:rPr lang="en-US" sz="1200" dirty="0" smtClean="0">
                <a:latin typeface="Century Gothic" panose="020B0502020202020204" pitchFamily="34" charset="0"/>
              </a:rPr>
              <a:t>Geotechnical Engineering </a:t>
            </a:r>
            <a:r>
              <a:rPr lang="en-US" sz="1200" dirty="0">
                <a:latin typeface="Century Gothic" panose="020B0502020202020204" pitchFamily="34" charset="0"/>
              </a:rPr>
              <a:t>Society (SEAGS). After the 4SEASSEC conference the organizing committee became </a:t>
            </a:r>
            <a:r>
              <a:rPr lang="en-US" sz="1200" dirty="0" smtClean="0">
                <a:latin typeface="Century Gothic" panose="020B0502020202020204" pitchFamily="34" charset="0"/>
              </a:rPr>
              <a:t>the Geotechnical </a:t>
            </a:r>
            <a:r>
              <a:rPr lang="en-US" sz="1200" dirty="0">
                <a:latin typeface="Century Gothic" panose="020B0502020202020204" pitchFamily="34" charset="0"/>
              </a:rPr>
              <a:t>Technical Division of </a:t>
            </a:r>
            <a:r>
              <a:rPr lang="en-US" sz="1200" dirty="0" smtClean="0">
                <a:latin typeface="Century Gothic" panose="020B0502020202020204" pitchFamily="34" charset="0"/>
              </a:rPr>
              <a:t>IEM. </a:t>
            </a:r>
            <a:r>
              <a:rPr lang="en-US" sz="1200" b="1" dirty="0" smtClean="0">
                <a:latin typeface="Century Gothic" panose="020B0502020202020204" pitchFamily="34" charset="0"/>
              </a:rPr>
              <a:t>Ir. </a:t>
            </a:r>
            <a:r>
              <a:rPr lang="en-US" sz="1200" b="1" dirty="0" err="1" smtClean="0">
                <a:latin typeface="Century Gothic" panose="020B0502020202020204" pitchFamily="34" charset="0"/>
              </a:rPr>
              <a:t>Chiam</a:t>
            </a:r>
            <a:r>
              <a:rPr lang="en-US" sz="1200" b="1" dirty="0" smtClean="0">
                <a:latin typeface="Century Gothic" panose="020B0502020202020204" pitchFamily="34" charset="0"/>
              </a:rPr>
              <a:t> </a:t>
            </a:r>
            <a:r>
              <a:rPr lang="en-US" sz="1200" b="1" dirty="0" err="1" smtClean="0">
                <a:latin typeface="Century Gothic" panose="020B0502020202020204" pitchFamily="34" charset="0"/>
              </a:rPr>
              <a:t>Teong</a:t>
            </a:r>
            <a:r>
              <a:rPr lang="en-US" sz="1200" b="1" dirty="0" smtClean="0">
                <a:latin typeface="Century Gothic" panose="020B0502020202020204" pitchFamily="34" charset="0"/>
              </a:rPr>
              <a:t> Tee was Deputy Chairman of the </a:t>
            </a:r>
            <a:r>
              <a:rPr lang="en-US" sz="1200" b="1" dirty="0" err="1" smtClean="0">
                <a:latin typeface="Century Gothic" panose="020B0502020202020204" pitchFamily="34" charset="0"/>
              </a:rPr>
              <a:t>Organising</a:t>
            </a:r>
            <a:r>
              <a:rPr lang="en-US" sz="1200" b="1" dirty="0" smtClean="0">
                <a:latin typeface="Century Gothic" panose="020B0502020202020204" pitchFamily="34" charset="0"/>
              </a:rPr>
              <a:t> Committee of 4SEASSEC</a:t>
            </a:r>
            <a:r>
              <a:rPr lang="en-US" sz="1200" dirty="0" smtClean="0">
                <a:latin typeface="Century Gothic" panose="020B0502020202020204" pitchFamily="34" charset="0"/>
              </a:rPr>
              <a:t>. </a:t>
            </a:r>
          </a:p>
          <a:p>
            <a:pPr marL="0" indent="0" algn="just">
              <a:buNone/>
            </a:pPr>
            <a:endParaRPr lang="en-US" sz="1200" dirty="0">
              <a:latin typeface="Century Gothic" panose="020B0502020202020204" pitchFamily="34" charset="0"/>
            </a:endParaRPr>
          </a:p>
          <a:p>
            <a:pPr marL="0" indent="0" algn="just">
              <a:buNone/>
            </a:pPr>
            <a:r>
              <a:rPr lang="en-US" sz="1200" dirty="0" smtClean="0">
                <a:latin typeface="Century Gothic" panose="020B0502020202020204" pitchFamily="34" charset="0"/>
              </a:rPr>
              <a:t>Ir</a:t>
            </a:r>
            <a:r>
              <a:rPr lang="en-US" sz="1200" dirty="0">
                <a:latin typeface="Century Gothic" panose="020B0502020202020204" pitchFamily="34" charset="0"/>
              </a:rPr>
              <a:t>. Prof. Chin was Chairman from 1974 – 1982 after which Ir. </a:t>
            </a:r>
            <a:r>
              <a:rPr lang="en-US" sz="1200" dirty="0" err="1">
                <a:latin typeface="Century Gothic" panose="020B0502020202020204" pitchFamily="34" charset="0"/>
              </a:rPr>
              <a:t>Dr</a:t>
            </a:r>
            <a:r>
              <a:rPr lang="en-US" sz="1200" dirty="0">
                <a:latin typeface="Century Gothic" panose="020B0502020202020204" pitchFamily="34" charset="0"/>
              </a:rPr>
              <a:t> Ting Wen Hui took over as Chairman </a:t>
            </a:r>
            <a:r>
              <a:rPr lang="en-US" sz="1200" dirty="0" smtClean="0">
                <a:latin typeface="Century Gothic" panose="020B0502020202020204" pitchFamily="34" charset="0"/>
              </a:rPr>
              <a:t>and served </a:t>
            </a:r>
            <a:r>
              <a:rPr lang="en-US" sz="1200" dirty="0">
                <a:latin typeface="Century Gothic" panose="020B0502020202020204" pitchFamily="34" charset="0"/>
              </a:rPr>
              <a:t>from 1982 – 1992. In 1992 Ir. </a:t>
            </a:r>
            <a:r>
              <a:rPr lang="en-US" sz="1200" dirty="0" err="1">
                <a:latin typeface="Century Gothic" panose="020B0502020202020204" pitchFamily="34" charset="0"/>
              </a:rPr>
              <a:t>Dr</a:t>
            </a:r>
            <a:r>
              <a:rPr lang="en-US" sz="1200" dirty="0">
                <a:latin typeface="Century Gothic" panose="020B0502020202020204" pitchFamily="34" charset="0"/>
              </a:rPr>
              <a:t> </a:t>
            </a:r>
            <a:r>
              <a:rPr lang="en-US" sz="1200" dirty="0" err="1">
                <a:latin typeface="Century Gothic" panose="020B0502020202020204" pitchFamily="34" charset="0"/>
              </a:rPr>
              <a:t>Ooi</a:t>
            </a:r>
            <a:r>
              <a:rPr lang="en-US" sz="1200" dirty="0">
                <a:latin typeface="Century Gothic" panose="020B0502020202020204" pitchFamily="34" charset="0"/>
              </a:rPr>
              <a:t> </a:t>
            </a:r>
            <a:r>
              <a:rPr lang="en-US" sz="1200" dirty="0" err="1">
                <a:latin typeface="Century Gothic" panose="020B0502020202020204" pitchFamily="34" charset="0"/>
              </a:rPr>
              <a:t>Teik</a:t>
            </a:r>
            <a:r>
              <a:rPr lang="en-US" sz="1200" dirty="0">
                <a:latin typeface="Century Gothic" panose="020B0502020202020204" pitchFamily="34" charset="0"/>
              </a:rPr>
              <a:t> </a:t>
            </a:r>
            <a:r>
              <a:rPr lang="en-US" sz="1200" dirty="0" err="1">
                <a:latin typeface="Century Gothic" panose="020B0502020202020204" pitchFamily="34" charset="0"/>
              </a:rPr>
              <a:t>Aun</a:t>
            </a:r>
            <a:r>
              <a:rPr lang="en-US" sz="1200" dirty="0">
                <a:latin typeface="Century Gothic" panose="020B0502020202020204" pitchFamily="34" charset="0"/>
              </a:rPr>
              <a:t> served as Chairman and in 1993 he was elected </a:t>
            </a:r>
            <a:r>
              <a:rPr lang="en-US" sz="1200" dirty="0" smtClean="0">
                <a:latin typeface="Century Gothic" panose="020B0502020202020204" pitchFamily="34" charset="0"/>
              </a:rPr>
              <a:t>as President </a:t>
            </a:r>
            <a:r>
              <a:rPr lang="en-US" sz="1200" dirty="0">
                <a:latin typeface="Century Gothic" panose="020B0502020202020204" pitchFamily="34" charset="0"/>
              </a:rPr>
              <a:t>of Southeast Asian Geotechnical Society (SEAGS) (1993 – 1996) Ir. Dr. </a:t>
            </a:r>
            <a:r>
              <a:rPr lang="en-US" sz="1200" dirty="0" err="1">
                <a:latin typeface="Century Gothic" panose="020B0502020202020204" pitchFamily="34" charset="0"/>
              </a:rPr>
              <a:t>Ooi</a:t>
            </a:r>
            <a:r>
              <a:rPr lang="en-US" sz="1200" dirty="0">
                <a:latin typeface="Century Gothic" panose="020B0502020202020204" pitchFamily="34" charset="0"/>
              </a:rPr>
              <a:t> was elected again </a:t>
            </a:r>
            <a:r>
              <a:rPr lang="en-US" sz="1200" dirty="0" smtClean="0">
                <a:latin typeface="Century Gothic" panose="020B0502020202020204" pitchFamily="34" charset="0"/>
              </a:rPr>
              <a:t>as President </a:t>
            </a:r>
            <a:r>
              <a:rPr lang="en-US" sz="1200" dirty="0">
                <a:latin typeface="Century Gothic" panose="020B0502020202020204" pitchFamily="34" charset="0"/>
              </a:rPr>
              <a:t>of SEAGS for two more terms in the difficult time of SEAGS (2010 – 2013, 2013 – 2016). </a:t>
            </a:r>
            <a:r>
              <a:rPr lang="en-US" sz="1200" dirty="0" err="1">
                <a:latin typeface="Century Gothic" panose="020B0502020202020204" pitchFamily="34" charset="0"/>
              </a:rPr>
              <a:t>Ir</a:t>
            </a:r>
            <a:r>
              <a:rPr lang="en-US" sz="1200" dirty="0">
                <a:latin typeface="Century Gothic" panose="020B0502020202020204" pitchFamily="34" charset="0"/>
              </a:rPr>
              <a:t> </a:t>
            </a:r>
            <a:r>
              <a:rPr lang="en-US" sz="1200" dirty="0" err="1">
                <a:latin typeface="Century Gothic" panose="020B0502020202020204" pitchFamily="34" charset="0"/>
              </a:rPr>
              <a:t>Dr</a:t>
            </a:r>
            <a:r>
              <a:rPr lang="en-US" sz="1200" dirty="0">
                <a:latin typeface="Century Gothic" panose="020B0502020202020204" pitchFamily="34" charset="0"/>
              </a:rPr>
              <a:t> </a:t>
            </a:r>
            <a:r>
              <a:rPr lang="en-US" sz="1200" dirty="0" err="1" smtClean="0">
                <a:latin typeface="Century Gothic" panose="020B0502020202020204" pitchFamily="34" charset="0"/>
              </a:rPr>
              <a:t>Ooi</a:t>
            </a:r>
            <a:r>
              <a:rPr lang="en-US" sz="1200" dirty="0">
                <a:latin typeface="Century Gothic" panose="020B0502020202020204" pitchFamily="34" charset="0"/>
              </a:rPr>
              <a:t> </a:t>
            </a:r>
            <a:r>
              <a:rPr lang="en-US" sz="1200" dirty="0" smtClean="0">
                <a:latin typeface="Century Gothic" panose="020B0502020202020204" pitchFamily="34" charset="0"/>
              </a:rPr>
              <a:t>served </a:t>
            </a:r>
            <a:r>
              <a:rPr lang="en-US" sz="1200" dirty="0">
                <a:latin typeface="Century Gothic" panose="020B0502020202020204" pitchFamily="34" charset="0"/>
              </a:rPr>
              <a:t>as Chairman for the term of 1992 – 1993. He was succeeded by Ir. </a:t>
            </a:r>
            <a:r>
              <a:rPr lang="en-US" sz="1200" dirty="0" err="1">
                <a:latin typeface="Century Gothic" panose="020B0502020202020204" pitchFamily="34" charset="0"/>
              </a:rPr>
              <a:t>Dr</a:t>
            </a:r>
            <a:r>
              <a:rPr lang="en-US" sz="1200" dirty="0">
                <a:latin typeface="Century Gothic" panose="020B0502020202020204" pitchFamily="34" charset="0"/>
              </a:rPr>
              <a:t> Chan Sin </a:t>
            </a:r>
            <a:r>
              <a:rPr lang="en-US" sz="1200" dirty="0" err="1">
                <a:latin typeface="Century Gothic" panose="020B0502020202020204" pitchFamily="34" charset="0"/>
              </a:rPr>
              <a:t>Fatt</a:t>
            </a:r>
            <a:r>
              <a:rPr lang="en-US" sz="1200" dirty="0">
                <a:latin typeface="Century Gothic" panose="020B0502020202020204" pitchFamily="34" charset="0"/>
              </a:rPr>
              <a:t> who served </a:t>
            </a:r>
            <a:r>
              <a:rPr lang="en-US" sz="1200" dirty="0" smtClean="0">
                <a:latin typeface="Century Gothic" panose="020B0502020202020204" pitchFamily="34" charset="0"/>
              </a:rPr>
              <a:t>as Chairman </a:t>
            </a:r>
            <a:r>
              <a:rPr lang="en-US" sz="1200" dirty="0">
                <a:latin typeface="Century Gothic" panose="020B0502020202020204" pitchFamily="34" charset="0"/>
              </a:rPr>
              <a:t>from 1993 – 1995. Ir. Tang Tin Seng took over as Chairman from 1995 – </a:t>
            </a:r>
            <a:r>
              <a:rPr lang="en-US" sz="1200" dirty="0" smtClean="0">
                <a:latin typeface="Century Gothic" panose="020B0502020202020204" pitchFamily="34" charset="0"/>
              </a:rPr>
              <a:t>1996. </a:t>
            </a:r>
          </a:p>
          <a:p>
            <a:pPr marL="0" indent="0" algn="just">
              <a:buNone/>
            </a:pPr>
            <a:endParaRPr lang="en-US" sz="1200" dirty="0">
              <a:latin typeface="Century Gothic" panose="020B0502020202020204" pitchFamily="34" charset="0"/>
            </a:endParaRPr>
          </a:p>
          <a:p>
            <a:pPr marL="0" indent="0" algn="just">
              <a:buNone/>
            </a:pPr>
            <a:r>
              <a:rPr lang="en-US" sz="1200" dirty="0" smtClean="0">
                <a:latin typeface="Century Gothic" panose="020B0502020202020204" pitchFamily="34" charset="0"/>
              </a:rPr>
              <a:t>This was </a:t>
            </a:r>
            <a:r>
              <a:rPr lang="en-US" sz="1200" dirty="0">
                <a:latin typeface="Century Gothic" panose="020B0502020202020204" pitchFamily="34" charset="0"/>
              </a:rPr>
              <a:t>followed by Ir. </a:t>
            </a:r>
            <a:r>
              <a:rPr lang="en-US" sz="1200" dirty="0" err="1">
                <a:latin typeface="Century Gothic" panose="020B0502020202020204" pitchFamily="34" charset="0"/>
              </a:rPr>
              <a:t>Neoh</a:t>
            </a:r>
            <a:r>
              <a:rPr lang="en-US" sz="1200" dirty="0">
                <a:latin typeface="Century Gothic" panose="020B0502020202020204" pitchFamily="34" charset="0"/>
              </a:rPr>
              <a:t> Cheng </a:t>
            </a:r>
            <a:r>
              <a:rPr lang="en-US" sz="1200" dirty="0" err="1">
                <a:latin typeface="Century Gothic" panose="020B0502020202020204" pitchFamily="34" charset="0"/>
              </a:rPr>
              <a:t>Aik</a:t>
            </a:r>
            <a:r>
              <a:rPr lang="en-US" sz="1200" dirty="0">
                <a:latin typeface="Century Gothic" panose="020B0502020202020204" pitchFamily="34" charset="0"/>
              </a:rPr>
              <a:t> who served as Chairman from 1996 – 1999. Ir. </a:t>
            </a:r>
            <a:r>
              <a:rPr lang="en-US" sz="1200" dirty="0" err="1">
                <a:latin typeface="Century Gothic" panose="020B0502020202020204" pitchFamily="34" charset="0"/>
              </a:rPr>
              <a:t>Dr</a:t>
            </a:r>
            <a:r>
              <a:rPr lang="en-US" sz="1200" dirty="0">
                <a:latin typeface="Century Gothic" panose="020B0502020202020204" pitchFamily="34" charset="0"/>
              </a:rPr>
              <a:t> </a:t>
            </a:r>
            <a:r>
              <a:rPr lang="en-US" sz="1200" dirty="0" err="1">
                <a:latin typeface="Century Gothic" panose="020B0502020202020204" pitchFamily="34" charset="0"/>
              </a:rPr>
              <a:t>Gue</a:t>
            </a:r>
            <a:r>
              <a:rPr lang="en-US" sz="1200" dirty="0">
                <a:latin typeface="Century Gothic" panose="020B0502020202020204" pitchFamily="34" charset="0"/>
              </a:rPr>
              <a:t> See </a:t>
            </a:r>
            <a:r>
              <a:rPr lang="en-US" sz="1200" dirty="0" smtClean="0">
                <a:latin typeface="Century Gothic" panose="020B0502020202020204" pitchFamily="34" charset="0"/>
              </a:rPr>
              <a:t>Sew took </a:t>
            </a:r>
            <a:r>
              <a:rPr lang="en-US" sz="1200" dirty="0">
                <a:latin typeface="Century Gothic" panose="020B0502020202020204" pitchFamily="34" charset="0"/>
              </a:rPr>
              <a:t>over as Chairman from 1999-2001. He was succeeded by Ir. </a:t>
            </a:r>
            <a:r>
              <a:rPr lang="en-US" sz="1200" dirty="0" err="1">
                <a:latin typeface="Century Gothic" panose="020B0502020202020204" pitchFamily="34" charset="0"/>
              </a:rPr>
              <a:t>Mun</a:t>
            </a:r>
            <a:r>
              <a:rPr lang="en-US" sz="1200" dirty="0">
                <a:latin typeface="Century Gothic" panose="020B0502020202020204" pitchFamily="34" charset="0"/>
              </a:rPr>
              <a:t> </a:t>
            </a:r>
            <a:r>
              <a:rPr lang="en-US" sz="1200" dirty="0" err="1">
                <a:latin typeface="Century Gothic" panose="020B0502020202020204" pitchFamily="34" charset="0"/>
              </a:rPr>
              <a:t>Kwai</a:t>
            </a:r>
            <a:r>
              <a:rPr lang="en-US" sz="1200" dirty="0">
                <a:latin typeface="Century Gothic" panose="020B0502020202020204" pitchFamily="34" charset="0"/>
              </a:rPr>
              <a:t> Peng who served from 2001 </a:t>
            </a:r>
            <a:r>
              <a:rPr lang="en-US" sz="1200" dirty="0" smtClean="0">
                <a:latin typeface="Century Gothic" panose="020B0502020202020204" pitchFamily="34" charset="0"/>
              </a:rPr>
              <a:t>– 2003</a:t>
            </a:r>
            <a:r>
              <a:rPr lang="en-US" sz="1200" dirty="0">
                <a:latin typeface="Century Gothic" panose="020B0502020202020204" pitchFamily="34" charset="0"/>
              </a:rPr>
              <a:t>. Ir. Kenny Yee </a:t>
            </a:r>
            <a:r>
              <a:rPr lang="en-US" sz="1200" dirty="0" err="1">
                <a:latin typeface="Century Gothic" panose="020B0502020202020204" pitchFamily="34" charset="0"/>
              </a:rPr>
              <a:t>Kwong</a:t>
            </a:r>
            <a:r>
              <a:rPr lang="en-US" sz="1200" dirty="0">
                <a:latin typeface="Century Gothic" panose="020B0502020202020204" pitchFamily="34" charset="0"/>
              </a:rPr>
              <a:t> Sing served as Chairman from 2003-2005. Ir. Tan Yean Chin served </a:t>
            </a:r>
            <a:r>
              <a:rPr lang="en-US" sz="1200" dirty="0" smtClean="0">
                <a:latin typeface="Century Gothic" panose="020B0502020202020204" pitchFamily="34" charset="0"/>
              </a:rPr>
              <a:t>as Chairman </a:t>
            </a:r>
            <a:r>
              <a:rPr lang="en-US" sz="1200" dirty="0">
                <a:latin typeface="Century Gothic" panose="020B0502020202020204" pitchFamily="34" charset="0"/>
              </a:rPr>
              <a:t>from 2005 – 2007. Ir. Yee Yew </a:t>
            </a:r>
            <a:r>
              <a:rPr lang="en-US" sz="1200" dirty="0" err="1">
                <a:latin typeface="Century Gothic" panose="020B0502020202020204" pitchFamily="34" charset="0"/>
              </a:rPr>
              <a:t>Weng</a:t>
            </a:r>
            <a:r>
              <a:rPr lang="en-US" sz="1200" dirty="0">
                <a:latin typeface="Century Gothic" panose="020B0502020202020204" pitchFamily="34" charset="0"/>
              </a:rPr>
              <a:t> served as Chairman from 2007 – 2010. He was </a:t>
            </a:r>
            <a:r>
              <a:rPr lang="en-US" sz="1200" dirty="0" smtClean="0">
                <a:latin typeface="Century Gothic" panose="020B0502020202020204" pitchFamily="34" charset="0"/>
              </a:rPr>
              <a:t>succeeded by </a:t>
            </a:r>
            <a:r>
              <a:rPr lang="en-US" sz="1200" dirty="0">
                <a:latin typeface="Century Gothic" panose="020B0502020202020204" pitchFamily="34" charset="0"/>
              </a:rPr>
              <a:t>Ir. Lee </a:t>
            </a:r>
            <a:r>
              <a:rPr lang="en-US" sz="1200" dirty="0" err="1">
                <a:latin typeface="Century Gothic" panose="020B0502020202020204" pitchFamily="34" charset="0"/>
              </a:rPr>
              <a:t>Eng</a:t>
            </a:r>
            <a:r>
              <a:rPr lang="en-US" sz="1200" dirty="0">
                <a:latin typeface="Century Gothic" panose="020B0502020202020204" pitchFamily="34" charset="0"/>
              </a:rPr>
              <a:t> Choy as Chairman from 2010 – 2012. Ir. </a:t>
            </a:r>
            <a:r>
              <a:rPr lang="en-US" sz="1200" dirty="0" err="1">
                <a:latin typeface="Century Gothic" panose="020B0502020202020204" pitchFamily="34" charset="0"/>
              </a:rPr>
              <a:t>Liew</a:t>
            </a:r>
            <a:r>
              <a:rPr lang="en-US" sz="1200" dirty="0">
                <a:latin typeface="Century Gothic" panose="020B0502020202020204" pitchFamily="34" charset="0"/>
              </a:rPr>
              <a:t> Shaw </a:t>
            </a:r>
            <a:r>
              <a:rPr lang="en-US" sz="1200" dirty="0" err="1">
                <a:latin typeface="Century Gothic" panose="020B0502020202020204" pitchFamily="34" charset="0"/>
              </a:rPr>
              <a:t>Shong</a:t>
            </a:r>
            <a:r>
              <a:rPr lang="en-US" sz="1200" dirty="0">
                <a:latin typeface="Century Gothic" panose="020B0502020202020204" pitchFamily="34" charset="0"/>
              </a:rPr>
              <a:t> took over from 2012 – 2015 </a:t>
            </a:r>
            <a:r>
              <a:rPr lang="en-US" sz="1200" dirty="0" smtClean="0">
                <a:latin typeface="Century Gothic" panose="020B0502020202020204" pitchFamily="34" charset="0"/>
              </a:rPr>
              <a:t>as Chairman </a:t>
            </a:r>
            <a:r>
              <a:rPr lang="en-US" sz="1200" dirty="0">
                <a:latin typeface="Century Gothic" panose="020B0502020202020204" pitchFamily="34" charset="0"/>
              </a:rPr>
              <a:t>before handing over the Chairmanship to Ir. Yee </a:t>
            </a:r>
            <a:r>
              <a:rPr lang="en-US" sz="1200" dirty="0" err="1">
                <a:latin typeface="Century Gothic" panose="020B0502020202020204" pitchFamily="34" charset="0"/>
              </a:rPr>
              <a:t>Thien</a:t>
            </a:r>
            <a:r>
              <a:rPr lang="en-US" sz="1200" dirty="0">
                <a:latin typeface="Century Gothic" panose="020B0502020202020204" pitchFamily="34" charset="0"/>
              </a:rPr>
              <a:t> Seng who serves from 2015 – present.</a:t>
            </a:r>
          </a:p>
        </p:txBody>
      </p:sp>
    </p:spTree>
    <p:extLst>
      <p:ext uri="{BB962C8B-B14F-4D97-AF65-F5344CB8AC3E}">
        <p14:creationId xmlns:p14="http://schemas.microsoft.com/office/powerpoint/2010/main" val="24587463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10000" r="-1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307" y="5410200"/>
            <a:ext cx="2590800" cy="304800"/>
          </a:xfrm>
          <a:solidFill>
            <a:schemeClr val="accent3">
              <a:lumMod val="20000"/>
              <a:lumOff val="80000"/>
            </a:schemeClr>
          </a:solidFill>
        </p:spPr>
        <p:txBody>
          <a:bodyPr anchor="ctr">
            <a:normAutofit/>
          </a:bodyPr>
          <a:lstStyle/>
          <a:p>
            <a:pPr marL="0" indent="0" algn="ctr">
              <a:buNone/>
            </a:pPr>
            <a:r>
              <a:rPr lang="de-DE" sz="1100" dirty="0">
                <a:latin typeface="Century Gothic" panose="020B0502020202020204" pitchFamily="34" charset="0"/>
              </a:rPr>
              <a:t>Tan Sri Ir. Dr. Prof. Chin Fung </a:t>
            </a:r>
            <a:r>
              <a:rPr lang="de-DE" sz="1100" dirty="0" smtClean="0">
                <a:latin typeface="Century Gothic" panose="020B0502020202020204" pitchFamily="34" charset="0"/>
              </a:rPr>
              <a:t>Kee</a:t>
            </a:r>
          </a:p>
        </p:txBody>
      </p:sp>
      <p:pic>
        <p:nvPicPr>
          <p:cNvPr id="2051"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t="4216" r="4957"/>
          <a:stretch/>
        </p:blipFill>
        <p:spPr bwMode="auto">
          <a:xfrm>
            <a:off x="609600" y="2035534"/>
            <a:ext cx="2667000" cy="3298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457200" y="152400"/>
            <a:ext cx="8164143" cy="1066800"/>
          </a:xfrm>
          <a:prstGeom prst="rect">
            <a:avLst/>
          </a:prstGeom>
          <a:solidFill>
            <a:schemeClr val="bg2"/>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dirty="0" smtClean="0">
                <a:latin typeface="Berlin Sans FB" panose="020E0602020502020306" pitchFamily="34" charset="0"/>
              </a:rPr>
              <a:t>PROF CHIN COMMEMORATIVE DINNER HELD </a:t>
            </a:r>
          </a:p>
          <a:p>
            <a:pPr marL="0" indent="0" algn="ctr">
              <a:buNone/>
            </a:pPr>
            <a:r>
              <a:rPr lang="en-US" sz="2800" dirty="0" smtClean="0">
                <a:latin typeface="Berlin Sans FB" panose="020E0602020502020306" pitchFamily="34" charset="0"/>
              </a:rPr>
              <a:t>ON 12TH SEPTEMBER 2016</a:t>
            </a:r>
            <a:endParaRPr lang="en-US" sz="2800" dirty="0">
              <a:latin typeface="Berlin Sans FB" panose="020E0602020502020306" pitchFamily="34" charset="0"/>
            </a:endParaRPr>
          </a:p>
        </p:txBody>
      </p:sp>
      <p:pic>
        <p:nvPicPr>
          <p:cNvPr id="2052" name="Picture 4"/>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657600" y="2022152"/>
            <a:ext cx="4963743" cy="3311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txBox="1">
            <a:spLocks/>
          </p:cNvSpPr>
          <p:nvPr/>
        </p:nvSpPr>
        <p:spPr>
          <a:xfrm>
            <a:off x="3671886" y="5410200"/>
            <a:ext cx="4953001" cy="457200"/>
          </a:xfrm>
          <a:prstGeom prst="rect">
            <a:avLst/>
          </a:prstGeom>
          <a:solidFill>
            <a:schemeClr val="accent3">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100" dirty="0" smtClean="0">
                <a:latin typeface="Century Gothic" panose="020B0502020202020204" pitchFamily="34" charset="0"/>
              </a:rPr>
              <a:t>Prof Chin Commemorative Dinner held on 12th September 2016</a:t>
            </a:r>
          </a:p>
          <a:p>
            <a:pPr marL="0" indent="0" algn="ctr">
              <a:buNone/>
            </a:pPr>
            <a:r>
              <a:rPr lang="en-US" sz="1100" dirty="0" err="1" smtClean="0">
                <a:latin typeface="Century Gothic" panose="020B0502020202020204" pitchFamily="34" charset="0"/>
              </a:rPr>
              <a:t>organised</a:t>
            </a:r>
            <a:r>
              <a:rPr lang="en-US" sz="1100" dirty="0" smtClean="0">
                <a:latin typeface="Century Gothic" panose="020B0502020202020204" pitchFamily="34" charset="0"/>
              </a:rPr>
              <a:t> by Ir. </a:t>
            </a:r>
            <a:r>
              <a:rPr lang="en-US" sz="1100" dirty="0" err="1" smtClean="0">
                <a:latin typeface="Century Gothic" panose="020B0502020202020204" pitchFamily="34" charset="0"/>
              </a:rPr>
              <a:t>Chiam</a:t>
            </a:r>
            <a:r>
              <a:rPr lang="en-US" sz="1100" dirty="0" smtClean="0">
                <a:latin typeface="Century Gothic" panose="020B0502020202020204" pitchFamily="34" charset="0"/>
              </a:rPr>
              <a:t> </a:t>
            </a:r>
            <a:r>
              <a:rPr lang="en-US" sz="1100" dirty="0" err="1" smtClean="0">
                <a:latin typeface="Century Gothic" panose="020B0502020202020204" pitchFamily="34" charset="0"/>
              </a:rPr>
              <a:t>Teong</a:t>
            </a:r>
            <a:r>
              <a:rPr lang="en-US" sz="1100" dirty="0" smtClean="0">
                <a:latin typeface="Century Gothic" panose="020B0502020202020204" pitchFamily="34" charset="0"/>
              </a:rPr>
              <a:t> Tee</a:t>
            </a:r>
            <a:endParaRPr lang="en-US" sz="1100" dirty="0">
              <a:latin typeface="Century Gothic" panose="020B0502020202020204" pitchFamily="34" charset="0"/>
            </a:endParaRPr>
          </a:p>
        </p:txBody>
      </p:sp>
    </p:spTree>
    <p:extLst>
      <p:ext uri="{BB962C8B-B14F-4D97-AF65-F5344CB8AC3E}">
        <p14:creationId xmlns:p14="http://schemas.microsoft.com/office/powerpoint/2010/main" val="31249467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1"/>
            <a:ext cx="8001000" cy="3733800"/>
          </a:xfrm>
          <a:solidFill>
            <a:schemeClr val="accent5">
              <a:lumMod val="20000"/>
              <a:lumOff val="80000"/>
              <a:alpha val="85000"/>
            </a:schemeClr>
          </a:solidFill>
        </p:spPr>
        <p:txBody>
          <a:bodyPr>
            <a:normAutofit/>
          </a:bodyPr>
          <a:lstStyle/>
          <a:p>
            <a:pPr>
              <a:lnSpc>
                <a:spcPct val="150000"/>
              </a:lnSpc>
              <a:buFont typeface="Wingdings" panose="05000000000000000000" pitchFamily="2" charset="2"/>
              <a:buChar char="Ø"/>
            </a:pPr>
            <a:r>
              <a:rPr lang="en-US" sz="2000" dirty="0">
                <a:latin typeface="Century Gothic" panose="020B0502020202020204" pitchFamily="34" charset="0"/>
              </a:rPr>
              <a:t>Ir. </a:t>
            </a:r>
            <a:r>
              <a:rPr lang="en-US" sz="2000" dirty="0" err="1">
                <a:latin typeface="Century Gothic" panose="020B0502020202020204" pitchFamily="34" charset="0"/>
              </a:rPr>
              <a:t>Dr</a:t>
            </a:r>
            <a:r>
              <a:rPr lang="en-US" sz="2000" dirty="0">
                <a:latin typeface="Century Gothic" panose="020B0502020202020204" pitchFamily="34" charset="0"/>
              </a:rPr>
              <a:t> </a:t>
            </a:r>
            <a:r>
              <a:rPr lang="en-US" sz="2000" dirty="0" err="1">
                <a:latin typeface="Century Gothic" panose="020B0502020202020204" pitchFamily="34" charset="0"/>
              </a:rPr>
              <a:t>Ooi</a:t>
            </a:r>
            <a:r>
              <a:rPr lang="en-US" sz="2000" dirty="0">
                <a:latin typeface="Century Gothic" panose="020B0502020202020204" pitchFamily="34" charset="0"/>
              </a:rPr>
              <a:t> </a:t>
            </a:r>
            <a:r>
              <a:rPr lang="en-US" sz="2000" dirty="0" err="1">
                <a:latin typeface="Century Gothic" panose="020B0502020202020204" pitchFamily="34" charset="0"/>
              </a:rPr>
              <a:t>Teik</a:t>
            </a:r>
            <a:r>
              <a:rPr lang="en-US" sz="2000" dirty="0">
                <a:latin typeface="Century Gothic" panose="020B0502020202020204" pitchFamily="34" charset="0"/>
              </a:rPr>
              <a:t> </a:t>
            </a:r>
            <a:r>
              <a:rPr lang="en-US" sz="2000" dirty="0" err="1">
                <a:latin typeface="Century Gothic" panose="020B0502020202020204" pitchFamily="34" charset="0"/>
              </a:rPr>
              <a:t>Aun</a:t>
            </a:r>
            <a:endParaRPr lang="en-US" sz="2000" dirty="0">
              <a:latin typeface="Century Gothic" panose="020B0502020202020204" pitchFamily="34" charset="0"/>
            </a:endParaRPr>
          </a:p>
          <a:p>
            <a:pPr>
              <a:lnSpc>
                <a:spcPct val="150000"/>
              </a:lnSpc>
              <a:buFont typeface="Wingdings" panose="05000000000000000000" pitchFamily="2" charset="2"/>
              <a:buChar char="Ø"/>
            </a:pPr>
            <a:r>
              <a:rPr lang="en-US" sz="2000" dirty="0" err="1">
                <a:latin typeface="Century Gothic" panose="020B0502020202020204" pitchFamily="34" charset="0"/>
              </a:rPr>
              <a:t>Dato</a:t>
            </a:r>
            <a:r>
              <a:rPr lang="en-US" sz="2000" dirty="0">
                <a:latin typeface="Century Gothic" panose="020B0502020202020204" pitchFamily="34" charset="0"/>
              </a:rPr>
              <a:t>’ Ir. Lim Chow Hock</a:t>
            </a:r>
          </a:p>
          <a:p>
            <a:pPr>
              <a:lnSpc>
                <a:spcPct val="150000"/>
              </a:lnSpc>
              <a:buFont typeface="Wingdings" panose="05000000000000000000" pitchFamily="2" charset="2"/>
              <a:buChar char="Ø"/>
            </a:pPr>
            <a:r>
              <a:rPr lang="en-US" sz="2000" dirty="0">
                <a:latin typeface="Century Gothic" panose="020B0502020202020204" pitchFamily="34" charset="0"/>
              </a:rPr>
              <a:t>Ir. Lai Sze Ching</a:t>
            </a:r>
          </a:p>
          <a:p>
            <a:pPr>
              <a:lnSpc>
                <a:spcPct val="150000"/>
              </a:lnSpc>
              <a:buFont typeface="Wingdings" panose="05000000000000000000" pitchFamily="2" charset="2"/>
              <a:buChar char="Ø"/>
            </a:pPr>
            <a:r>
              <a:rPr lang="en-US" sz="2000" dirty="0">
                <a:latin typeface="Century Gothic" panose="020B0502020202020204" pitchFamily="34" charset="0"/>
              </a:rPr>
              <a:t>Ir. </a:t>
            </a:r>
            <a:r>
              <a:rPr lang="en-US" sz="2000" dirty="0" err="1">
                <a:latin typeface="Century Gothic" panose="020B0502020202020204" pitchFamily="34" charset="0"/>
              </a:rPr>
              <a:t>Dr</a:t>
            </a:r>
            <a:r>
              <a:rPr lang="en-US" sz="2000" dirty="0">
                <a:latin typeface="Century Gothic" panose="020B0502020202020204" pitchFamily="34" charset="0"/>
              </a:rPr>
              <a:t> Tan Yean Guan</a:t>
            </a:r>
          </a:p>
          <a:p>
            <a:pPr>
              <a:lnSpc>
                <a:spcPct val="150000"/>
              </a:lnSpc>
              <a:buFont typeface="Wingdings" panose="05000000000000000000" pitchFamily="2" charset="2"/>
              <a:buChar char="Ø"/>
            </a:pPr>
            <a:r>
              <a:rPr lang="en-US" sz="2000" dirty="0">
                <a:latin typeface="Century Gothic" panose="020B0502020202020204" pitchFamily="34" charset="0"/>
              </a:rPr>
              <a:t>Ir. Tan Yean Leong</a:t>
            </a:r>
          </a:p>
          <a:p>
            <a:pPr>
              <a:lnSpc>
                <a:spcPct val="150000"/>
              </a:lnSpc>
              <a:buFont typeface="Wingdings" panose="05000000000000000000" pitchFamily="2" charset="2"/>
              <a:buChar char="Ø"/>
            </a:pPr>
            <a:r>
              <a:rPr lang="en-US" sz="2000" dirty="0">
                <a:latin typeface="Century Gothic" panose="020B0502020202020204" pitchFamily="34" charset="0"/>
              </a:rPr>
              <a:t>Ir. Chia </a:t>
            </a:r>
            <a:r>
              <a:rPr lang="en-US" sz="2000" dirty="0" err="1">
                <a:latin typeface="Century Gothic" panose="020B0502020202020204" pitchFamily="34" charset="0"/>
              </a:rPr>
              <a:t>Khoon</a:t>
            </a:r>
            <a:r>
              <a:rPr lang="en-US" sz="2000" dirty="0">
                <a:latin typeface="Century Gothic" panose="020B0502020202020204" pitchFamily="34" charset="0"/>
              </a:rPr>
              <a:t> </a:t>
            </a:r>
            <a:r>
              <a:rPr lang="en-US" sz="2000" dirty="0" err="1">
                <a:latin typeface="Century Gothic" panose="020B0502020202020204" pitchFamily="34" charset="0"/>
              </a:rPr>
              <a:t>Khean</a:t>
            </a:r>
            <a:endParaRPr lang="en-US" sz="2000" dirty="0">
              <a:latin typeface="Century Gothic" panose="020B0502020202020204" pitchFamily="34" charset="0"/>
            </a:endParaRPr>
          </a:p>
          <a:p>
            <a:pPr>
              <a:lnSpc>
                <a:spcPct val="150000"/>
              </a:lnSpc>
              <a:buFont typeface="Wingdings" panose="05000000000000000000" pitchFamily="2" charset="2"/>
              <a:buChar char="Ø"/>
            </a:pPr>
            <a:r>
              <a:rPr lang="en-US" sz="2000" dirty="0">
                <a:latin typeface="Century Gothic" panose="020B0502020202020204" pitchFamily="34" charset="0"/>
              </a:rPr>
              <a:t>Alex Pong </a:t>
            </a:r>
            <a:r>
              <a:rPr lang="en-US" sz="2000" dirty="0" err="1">
                <a:latin typeface="Century Gothic" panose="020B0502020202020204" pitchFamily="34" charset="0"/>
              </a:rPr>
              <a:t>Vui</a:t>
            </a:r>
            <a:r>
              <a:rPr lang="en-US" sz="2000" dirty="0">
                <a:latin typeface="Century Gothic" panose="020B0502020202020204" pitchFamily="34" charset="0"/>
              </a:rPr>
              <a:t> Wei</a:t>
            </a:r>
          </a:p>
        </p:txBody>
      </p:sp>
      <p:sp>
        <p:nvSpPr>
          <p:cNvPr id="4" name="Title 1"/>
          <p:cNvSpPr txBox="1">
            <a:spLocks/>
          </p:cNvSpPr>
          <p:nvPr/>
        </p:nvSpPr>
        <p:spPr>
          <a:xfrm>
            <a:off x="457200" y="350839"/>
            <a:ext cx="8229600" cy="563561"/>
          </a:xfrm>
          <a:prstGeom prst="rect">
            <a:avLst/>
          </a:prstGeom>
          <a:solidFill>
            <a:schemeClr val="accent5">
              <a:lumMod val="20000"/>
              <a:lumOff val="80000"/>
              <a:alpha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Berlin Sans FB" panose="020E0602020502020306" pitchFamily="34" charset="0"/>
              </a:rPr>
              <a:t>COMMITTEE MEMBERS</a:t>
            </a:r>
            <a:endParaRPr lang="en-US" sz="3200" dirty="0">
              <a:latin typeface="Berlin Sans FB" panose="020E0602020502020306" pitchFamily="34" charset="0"/>
            </a:endParaRPr>
          </a:p>
        </p:txBody>
      </p:sp>
    </p:spTree>
    <p:extLst>
      <p:ext uri="{BB962C8B-B14F-4D97-AF65-F5344CB8AC3E}">
        <p14:creationId xmlns:p14="http://schemas.microsoft.com/office/powerpoint/2010/main" val="37903203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Autofit/>
          </a:bodyPr>
          <a:lstStyle/>
          <a:p>
            <a:r>
              <a:rPr lang="en-US" sz="3200" dirty="0">
                <a:latin typeface="Berlin Sans FB" panose="020E0602020502020306" pitchFamily="34" charset="0"/>
              </a:rPr>
              <a:t>BANGUNAN </a:t>
            </a:r>
            <a:r>
              <a:rPr lang="en-US" sz="3200" dirty="0" smtClean="0">
                <a:latin typeface="Berlin Sans FB" panose="020E0602020502020306" pitchFamily="34" charset="0"/>
              </a:rPr>
              <a:t>INGENIEUR (THE </a:t>
            </a:r>
            <a:r>
              <a:rPr lang="en-US" sz="3200" dirty="0">
                <a:latin typeface="Berlin Sans FB" panose="020E0602020502020306" pitchFamily="34" charset="0"/>
              </a:rPr>
              <a:t>IEM BUILDING)</a:t>
            </a:r>
          </a:p>
        </p:txBody>
      </p:sp>
      <p:sp>
        <p:nvSpPr>
          <p:cNvPr id="3" name="Content Placeholder 2"/>
          <p:cNvSpPr>
            <a:spLocks noGrp="1"/>
          </p:cNvSpPr>
          <p:nvPr>
            <p:ph idx="1"/>
          </p:nvPr>
        </p:nvSpPr>
        <p:spPr>
          <a:xfrm>
            <a:off x="304800" y="762000"/>
            <a:ext cx="8458200" cy="5791200"/>
          </a:xfrm>
        </p:spPr>
        <p:txBody>
          <a:bodyPr>
            <a:noAutofit/>
          </a:bodyPr>
          <a:lstStyle/>
          <a:p>
            <a:pPr marL="0" indent="0" algn="just">
              <a:spcBef>
                <a:spcPts val="0"/>
              </a:spcBef>
              <a:buNone/>
            </a:pPr>
            <a:r>
              <a:rPr lang="en-US" sz="1050" b="1" dirty="0" smtClean="0">
                <a:latin typeface="Century Gothic" panose="020B0502020202020204" pitchFamily="34" charset="0"/>
              </a:rPr>
              <a:t>BACKGROUND</a:t>
            </a:r>
          </a:p>
          <a:p>
            <a:pPr marL="0" indent="0" algn="just">
              <a:spcBef>
                <a:spcPts val="0"/>
              </a:spcBef>
              <a:buNone/>
            </a:pPr>
            <a:endParaRPr lang="en-US" sz="1000" dirty="0" smtClean="0">
              <a:latin typeface="Century Gothic" panose="020B0502020202020204" pitchFamily="34" charset="0"/>
            </a:endParaRPr>
          </a:p>
          <a:p>
            <a:pPr marL="0" indent="0" algn="just">
              <a:spcBef>
                <a:spcPts val="0"/>
              </a:spcBef>
              <a:buNone/>
            </a:pPr>
            <a:r>
              <a:rPr lang="en-US" sz="1000" dirty="0" smtClean="0">
                <a:latin typeface="Century Gothic" panose="020B0502020202020204" pitchFamily="34" charset="0"/>
              </a:rPr>
              <a:t>In </a:t>
            </a:r>
            <a:r>
              <a:rPr lang="en-US" sz="1000" dirty="0">
                <a:latin typeface="Century Gothic" panose="020B0502020202020204" pitchFamily="34" charset="0"/>
              </a:rPr>
              <a:t>the early days, the Institution had no building of its </a:t>
            </a:r>
            <a:r>
              <a:rPr lang="en-US" sz="1000" dirty="0" smtClean="0">
                <a:latin typeface="Century Gothic" panose="020B0502020202020204" pitchFamily="34" charset="0"/>
              </a:rPr>
              <a:t>own and </a:t>
            </a:r>
            <a:r>
              <a:rPr lang="en-US" sz="1000" dirty="0">
                <a:latin typeface="Century Gothic" panose="020B0502020202020204" pitchFamily="34" charset="0"/>
              </a:rPr>
              <a:t>it had to squat on borrowed premises – homes </a:t>
            </a:r>
            <a:r>
              <a:rPr lang="en-US" sz="1000" dirty="0" smtClean="0">
                <a:latin typeface="Century Gothic" panose="020B0502020202020204" pitchFamily="34" charset="0"/>
              </a:rPr>
              <a:t>and offices </a:t>
            </a:r>
            <a:r>
              <a:rPr lang="en-US" sz="1000" dirty="0">
                <a:latin typeface="Century Gothic" panose="020B0502020202020204" pitchFamily="34" charset="0"/>
              </a:rPr>
              <a:t>of the various Hon. Secretaries and, later, </a:t>
            </a:r>
            <a:r>
              <a:rPr lang="en-US" sz="1000" dirty="0" smtClean="0">
                <a:latin typeface="Century Gothic" panose="020B0502020202020204" pitchFamily="34" charset="0"/>
              </a:rPr>
              <a:t>Station Hotel </a:t>
            </a:r>
            <a:r>
              <a:rPr lang="en-US" sz="1000" dirty="0">
                <a:latin typeface="Century Gothic" panose="020B0502020202020204" pitchFamily="34" charset="0"/>
              </a:rPr>
              <a:t>(K.L) Malayan Railway. From 1st October, 1970, </a:t>
            </a:r>
            <a:r>
              <a:rPr lang="en-US" sz="1000" dirty="0" smtClean="0">
                <a:latin typeface="Century Gothic" panose="020B0502020202020204" pitchFamily="34" charset="0"/>
              </a:rPr>
              <a:t>the NEB </a:t>
            </a:r>
            <a:r>
              <a:rPr lang="en-US" sz="1000" dirty="0">
                <a:latin typeface="Century Gothic" panose="020B0502020202020204" pitchFamily="34" charset="0"/>
              </a:rPr>
              <a:t>(now TNB) was generous enough to allow part of </a:t>
            </a:r>
            <a:r>
              <a:rPr lang="en-US" sz="1000" dirty="0" smtClean="0">
                <a:latin typeface="Century Gothic" panose="020B0502020202020204" pitchFamily="34" charset="0"/>
              </a:rPr>
              <a:t>the NEB </a:t>
            </a:r>
            <a:r>
              <a:rPr lang="en-US" sz="1000" dirty="0">
                <a:latin typeface="Century Gothic" panose="020B0502020202020204" pitchFamily="34" charset="0"/>
              </a:rPr>
              <a:t>store in </a:t>
            </a:r>
            <a:r>
              <a:rPr lang="en-US" sz="1000" dirty="0" err="1">
                <a:latin typeface="Century Gothic" panose="020B0502020202020204" pitchFamily="34" charset="0"/>
              </a:rPr>
              <a:t>Jalan</a:t>
            </a:r>
            <a:r>
              <a:rPr lang="en-US" sz="1000" dirty="0">
                <a:latin typeface="Century Gothic" panose="020B0502020202020204" pitchFamily="34" charset="0"/>
              </a:rPr>
              <a:t> Timor, </a:t>
            </a:r>
            <a:r>
              <a:rPr lang="en-US" sz="1000" dirty="0" err="1">
                <a:latin typeface="Century Gothic" panose="020B0502020202020204" pitchFamily="34" charset="0"/>
              </a:rPr>
              <a:t>Petaling</a:t>
            </a:r>
            <a:r>
              <a:rPr lang="en-US" sz="1000" dirty="0">
                <a:latin typeface="Century Gothic" panose="020B0502020202020204" pitchFamily="34" charset="0"/>
              </a:rPr>
              <a:t> Jaya, Selangor, to </a:t>
            </a:r>
            <a:r>
              <a:rPr lang="en-US" sz="1000" dirty="0" smtClean="0">
                <a:latin typeface="Century Gothic" panose="020B0502020202020204" pitchFamily="34" charset="0"/>
              </a:rPr>
              <a:t>be used </a:t>
            </a:r>
            <a:r>
              <a:rPr lang="en-US" sz="1000" dirty="0">
                <a:latin typeface="Century Gothic" panose="020B0502020202020204" pitchFamily="34" charset="0"/>
              </a:rPr>
              <a:t>as the IEM Secretariat office until the IEM </a:t>
            </a:r>
            <a:r>
              <a:rPr lang="en-US" sz="1000" dirty="0" smtClean="0">
                <a:latin typeface="Century Gothic" panose="020B0502020202020204" pitchFamily="34" charset="0"/>
              </a:rPr>
              <a:t>Building was </a:t>
            </a:r>
            <a:r>
              <a:rPr lang="en-US" sz="1000" dirty="0">
                <a:latin typeface="Century Gothic" panose="020B0502020202020204" pitchFamily="34" charset="0"/>
              </a:rPr>
              <a:t>completed in May, </a:t>
            </a:r>
            <a:r>
              <a:rPr lang="en-US" sz="1000" dirty="0" smtClean="0">
                <a:latin typeface="Century Gothic" panose="020B0502020202020204" pitchFamily="34" charset="0"/>
              </a:rPr>
              <a:t>1976. </a:t>
            </a:r>
          </a:p>
          <a:p>
            <a:pPr marL="0" indent="0" algn="just">
              <a:spcBef>
                <a:spcPts val="0"/>
              </a:spcBef>
              <a:buNone/>
            </a:pPr>
            <a:r>
              <a:rPr lang="en-US" sz="1000" dirty="0" smtClean="0">
                <a:latin typeface="Century Gothic" panose="020B0502020202020204" pitchFamily="34" charset="0"/>
              </a:rPr>
              <a:t>         As </a:t>
            </a:r>
            <a:r>
              <a:rPr lang="en-US" sz="1000" dirty="0">
                <a:latin typeface="Century Gothic" panose="020B0502020202020204" pitchFamily="34" charset="0"/>
              </a:rPr>
              <a:t>early as 1961, the IEM Council </a:t>
            </a:r>
            <a:r>
              <a:rPr lang="en-US" sz="1000" dirty="0" err="1">
                <a:latin typeface="Century Gothic" panose="020B0502020202020204" pitchFamily="34" charset="0"/>
              </a:rPr>
              <a:t>realised</a:t>
            </a:r>
            <a:r>
              <a:rPr lang="en-US" sz="1000" dirty="0">
                <a:latin typeface="Century Gothic" panose="020B0502020202020204" pitchFamily="34" charset="0"/>
              </a:rPr>
              <a:t> there was </a:t>
            </a:r>
            <a:r>
              <a:rPr lang="en-US" sz="1000" dirty="0" smtClean="0">
                <a:latin typeface="Century Gothic" panose="020B0502020202020204" pitchFamily="34" charset="0"/>
              </a:rPr>
              <a:t>a need </a:t>
            </a:r>
            <a:r>
              <a:rPr lang="en-US" sz="1000" dirty="0">
                <a:latin typeface="Century Gothic" panose="020B0502020202020204" pitchFamily="34" charset="0"/>
              </a:rPr>
              <a:t>to start a Building Fund with the aim for IEM to </a:t>
            </a:r>
            <a:r>
              <a:rPr lang="en-US" sz="1000" dirty="0" smtClean="0">
                <a:latin typeface="Century Gothic" panose="020B0502020202020204" pitchFamily="34" charset="0"/>
              </a:rPr>
              <a:t>have its </a:t>
            </a:r>
            <a:r>
              <a:rPr lang="en-US" sz="1000" dirty="0">
                <a:latin typeface="Century Gothic" panose="020B0502020202020204" pitchFamily="34" charset="0"/>
              </a:rPr>
              <a:t>own building one day. During session 1962/1963, </a:t>
            </a:r>
            <a:r>
              <a:rPr lang="en-US" sz="1000" dirty="0" smtClean="0">
                <a:latin typeface="Century Gothic" panose="020B0502020202020204" pitchFamily="34" charset="0"/>
              </a:rPr>
              <a:t>the Council </a:t>
            </a:r>
            <a:r>
              <a:rPr lang="en-US" sz="1000" dirty="0">
                <a:latin typeface="Century Gothic" panose="020B0502020202020204" pitchFamily="34" charset="0"/>
              </a:rPr>
              <a:t>set up a committee to consider ways and means </a:t>
            </a:r>
            <a:r>
              <a:rPr lang="en-US" sz="1000" dirty="0" smtClean="0">
                <a:latin typeface="Century Gothic" panose="020B0502020202020204" pitchFamily="34" charset="0"/>
              </a:rPr>
              <a:t>to raise </a:t>
            </a:r>
            <a:r>
              <a:rPr lang="en-US" sz="1000" dirty="0">
                <a:latin typeface="Century Gothic" panose="020B0502020202020204" pitchFamily="34" charset="0"/>
              </a:rPr>
              <a:t>funds. Later, the committee’s function was </a:t>
            </a:r>
            <a:r>
              <a:rPr lang="en-US" sz="1000" dirty="0" smtClean="0">
                <a:latin typeface="Century Gothic" panose="020B0502020202020204" pitchFamily="34" charset="0"/>
              </a:rPr>
              <a:t>extended to </a:t>
            </a:r>
            <a:r>
              <a:rPr lang="en-US" sz="1000" dirty="0">
                <a:latin typeface="Century Gothic" panose="020B0502020202020204" pitchFamily="34" charset="0"/>
              </a:rPr>
              <a:t>include the search for and to identify sites suitable for </a:t>
            </a:r>
            <a:r>
              <a:rPr lang="en-US" sz="1000" dirty="0" smtClean="0">
                <a:latin typeface="Century Gothic" panose="020B0502020202020204" pitchFamily="34" charset="0"/>
              </a:rPr>
              <a:t>the proposed </a:t>
            </a:r>
            <a:r>
              <a:rPr lang="en-US" sz="1000" dirty="0">
                <a:latin typeface="Century Gothic" panose="020B0502020202020204" pitchFamily="34" charset="0"/>
              </a:rPr>
              <a:t>IEM </a:t>
            </a:r>
            <a:r>
              <a:rPr lang="en-US" sz="1000" dirty="0" smtClean="0">
                <a:latin typeface="Century Gothic" panose="020B0502020202020204" pitchFamily="34" charset="0"/>
              </a:rPr>
              <a:t>Building. </a:t>
            </a:r>
          </a:p>
          <a:p>
            <a:pPr marL="0" indent="0" algn="just">
              <a:spcBef>
                <a:spcPts val="0"/>
              </a:spcBef>
              <a:buNone/>
            </a:pPr>
            <a:r>
              <a:rPr lang="en-US" sz="1000" dirty="0" smtClean="0">
                <a:latin typeface="Century Gothic" panose="020B0502020202020204" pitchFamily="34" charset="0"/>
              </a:rPr>
              <a:t>When </a:t>
            </a:r>
            <a:r>
              <a:rPr lang="en-US" sz="1000" dirty="0">
                <a:latin typeface="Century Gothic" panose="020B0502020202020204" pitchFamily="34" charset="0"/>
              </a:rPr>
              <a:t>the site for proposed IEM Building was </a:t>
            </a:r>
            <a:r>
              <a:rPr lang="en-US" sz="1000" dirty="0" err="1" smtClean="0">
                <a:latin typeface="Century Gothic" panose="020B0502020202020204" pitchFamily="34" charset="0"/>
              </a:rPr>
              <a:t>finalised</a:t>
            </a:r>
            <a:r>
              <a:rPr lang="en-US" sz="1000" dirty="0" smtClean="0">
                <a:latin typeface="Century Gothic" panose="020B0502020202020204" pitchFamily="34" charset="0"/>
              </a:rPr>
              <a:t>, the </a:t>
            </a:r>
            <a:r>
              <a:rPr lang="en-US" sz="1000" dirty="0">
                <a:latin typeface="Century Gothic" panose="020B0502020202020204" pitchFamily="34" charset="0"/>
              </a:rPr>
              <a:t>Council, at its 140th meeting held on 13 July </a:t>
            </a:r>
            <a:r>
              <a:rPr lang="en-US" sz="1000" dirty="0" smtClean="0">
                <a:latin typeface="Century Gothic" panose="020B0502020202020204" pitchFamily="34" charset="0"/>
              </a:rPr>
              <a:t>1970, appointed </a:t>
            </a:r>
            <a:r>
              <a:rPr lang="en-US" sz="1000" dirty="0">
                <a:latin typeface="Century Gothic" panose="020B0502020202020204" pitchFamily="34" charset="0"/>
              </a:rPr>
              <a:t>the Institution Building Committee to come </a:t>
            </a:r>
            <a:r>
              <a:rPr lang="en-US" sz="1000" dirty="0" smtClean="0">
                <a:latin typeface="Century Gothic" panose="020B0502020202020204" pitchFamily="34" charset="0"/>
              </a:rPr>
              <a:t>up with </a:t>
            </a:r>
            <a:r>
              <a:rPr lang="en-US" sz="1000" dirty="0">
                <a:latin typeface="Century Gothic" panose="020B0502020202020204" pitchFamily="34" charset="0"/>
              </a:rPr>
              <a:t>the design and planning of the building. The </a:t>
            </a:r>
            <a:r>
              <a:rPr lang="en-US" sz="1000" dirty="0" smtClean="0">
                <a:latin typeface="Century Gothic" panose="020B0502020202020204" pitchFamily="34" charset="0"/>
              </a:rPr>
              <a:t>Committee Members comprised:</a:t>
            </a:r>
          </a:p>
          <a:p>
            <a:pPr algn="just">
              <a:spcBef>
                <a:spcPts val="0"/>
              </a:spcBef>
            </a:pPr>
            <a:r>
              <a:rPr lang="en-US" sz="1000" dirty="0" err="1" smtClean="0">
                <a:latin typeface="Century Gothic" panose="020B0502020202020204" pitchFamily="34" charset="0"/>
              </a:rPr>
              <a:t>Encik</a:t>
            </a:r>
            <a:r>
              <a:rPr lang="en-US" sz="1000" dirty="0" smtClean="0">
                <a:latin typeface="Century Gothic" panose="020B0502020202020204" pitchFamily="34" charset="0"/>
              </a:rPr>
              <a:t> </a:t>
            </a:r>
            <a:r>
              <a:rPr lang="en-US" sz="1000" dirty="0">
                <a:latin typeface="Century Gothic" panose="020B0502020202020204" pitchFamily="34" charset="0"/>
              </a:rPr>
              <a:t>Abu </a:t>
            </a:r>
            <a:r>
              <a:rPr lang="en-US" sz="1000" dirty="0" err="1">
                <a:latin typeface="Century Gothic" panose="020B0502020202020204" pitchFamily="34" charset="0"/>
              </a:rPr>
              <a:t>Zarim</a:t>
            </a:r>
            <a:r>
              <a:rPr lang="en-US" sz="1000" dirty="0">
                <a:latin typeface="Century Gothic" panose="020B0502020202020204" pitchFamily="34" charset="0"/>
              </a:rPr>
              <a:t> bin Haji Omar (</a:t>
            </a:r>
            <a:r>
              <a:rPr lang="en-US" sz="1000" dirty="0" smtClean="0">
                <a:latin typeface="Century Gothic" panose="020B0502020202020204" pitchFamily="34" charset="0"/>
              </a:rPr>
              <a:t>Chairman)</a:t>
            </a:r>
          </a:p>
          <a:p>
            <a:pPr algn="just">
              <a:spcBef>
                <a:spcPts val="0"/>
              </a:spcBef>
            </a:pPr>
            <a:r>
              <a:rPr lang="en-US" sz="1000" dirty="0" smtClean="0">
                <a:latin typeface="Century Gothic" panose="020B0502020202020204" pitchFamily="34" charset="0"/>
              </a:rPr>
              <a:t>Mr</a:t>
            </a:r>
            <a:r>
              <a:rPr lang="en-US" sz="1000" dirty="0">
                <a:latin typeface="Century Gothic" panose="020B0502020202020204" pitchFamily="34" charset="0"/>
              </a:rPr>
              <a:t>. Chan </a:t>
            </a:r>
            <a:r>
              <a:rPr lang="en-US" sz="1000" dirty="0" err="1">
                <a:latin typeface="Century Gothic" panose="020B0502020202020204" pitchFamily="34" charset="0"/>
              </a:rPr>
              <a:t>Weng</a:t>
            </a:r>
            <a:r>
              <a:rPr lang="en-US" sz="1000" dirty="0">
                <a:latin typeface="Century Gothic" panose="020B0502020202020204" pitchFamily="34" charset="0"/>
              </a:rPr>
              <a:t> </a:t>
            </a:r>
            <a:r>
              <a:rPr lang="en-US" sz="1000" dirty="0" smtClean="0">
                <a:latin typeface="Century Gothic" panose="020B0502020202020204" pitchFamily="34" charset="0"/>
              </a:rPr>
              <a:t>Chu</a:t>
            </a:r>
          </a:p>
          <a:p>
            <a:pPr algn="just">
              <a:spcBef>
                <a:spcPts val="0"/>
              </a:spcBef>
            </a:pPr>
            <a:r>
              <a:rPr lang="en-US" sz="1000" dirty="0" smtClean="0">
                <a:latin typeface="Century Gothic" panose="020B0502020202020204" pitchFamily="34" charset="0"/>
              </a:rPr>
              <a:t>Mr</a:t>
            </a:r>
            <a:r>
              <a:rPr lang="en-US" sz="1000" dirty="0">
                <a:latin typeface="Century Gothic" panose="020B0502020202020204" pitchFamily="34" charset="0"/>
              </a:rPr>
              <a:t>. Chan </a:t>
            </a:r>
            <a:r>
              <a:rPr lang="en-US" sz="1000" dirty="0" err="1">
                <a:latin typeface="Century Gothic" panose="020B0502020202020204" pitchFamily="34" charset="0"/>
              </a:rPr>
              <a:t>Kee</a:t>
            </a:r>
            <a:r>
              <a:rPr lang="en-US" sz="1000" dirty="0">
                <a:latin typeface="Century Gothic" panose="020B0502020202020204" pitchFamily="34" charset="0"/>
              </a:rPr>
              <a:t> </a:t>
            </a:r>
            <a:r>
              <a:rPr lang="en-US" sz="1000" dirty="0" err="1" smtClean="0">
                <a:latin typeface="Century Gothic" panose="020B0502020202020204" pitchFamily="34" charset="0"/>
              </a:rPr>
              <a:t>Pok</a:t>
            </a:r>
            <a:endParaRPr lang="en-US" sz="1000" dirty="0" smtClean="0">
              <a:latin typeface="Century Gothic" panose="020B0502020202020204" pitchFamily="34" charset="0"/>
            </a:endParaRPr>
          </a:p>
          <a:p>
            <a:pPr algn="just">
              <a:spcBef>
                <a:spcPts val="0"/>
              </a:spcBef>
            </a:pPr>
            <a:r>
              <a:rPr lang="en-US" sz="1000" dirty="0" err="1" smtClean="0">
                <a:latin typeface="Century Gothic" panose="020B0502020202020204" pitchFamily="34" charset="0"/>
              </a:rPr>
              <a:t>Encik</a:t>
            </a:r>
            <a:r>
              <a:rPr lang="en-US" sz="1000" dirty="0" smtClean="0">
                <a:latin typeface="Century Gothic" panose="020B0502020202020204" pitchFamily="34" charset="0"/>
              </a:rPr>
              <a:t> </a:t>
            </a:r>
            <a:r>
              <a:rPr lang="en-US" sz="1000" dirty="0">
                <a:latin typeface="Century Gothic" panose="020B0502020202020204" pitchFamily="34" charset="0"/>
              </a:rPr>
              <a:t>Mohd. Hassan bin </a:t>
            </a:r>
            <a:r>
              <a:rPr lang="en-US" sz="1000" dirty="0" err="1">
                <a:latin typeface="Century Gothic" panose="020B0502020202020204" pitchFamily="34" charset="0"/>
              </a:rPr>
              <a:t>Abd</a:t>
            </a:r>
            <a:r>
              <a:rPr lang="en-US" sz="1000" dirty="0">
                <a:latin typeface="Century Gothic" panose="020B0502020202020204" pitchFamily="34" charset="0"/>
              </a:rPr>
              <a:t>. </a:t>
            </a:r>
            <a:r>
              <a:rPr lang="en-US" sz="1000" dirty="0" err="1" smtClean="0">
                <a:latin typeface="Century Gothic" panose="020B0502020202020204" pitchFamily="34" charset="0"/>
              </a:rPr>
              <a:t>Wahab</a:t>
            </a:r>
            <a:endParaRPr lang="en-US" sz="1000" dirty="0" smtClean="0">
              <a:latin typeface="Century Gothic" panose="020B0502020202020204" pitchFamily="34" charset="0"/>
            </a:endParaRPr>
          </a:p>
          <a:p>
            <a:pPr algn="just">
              <a:spcBef>
                <a:spcPts val="0"/>
              </a:spcBef>
            </a:pPr>
            <a:r>
              <a:rPr lang="en-US" sz="1000" dirty="0" smtClean="0">
                <a:latin typeface="Century Gothic" panose="020B0502020202020204" pitchFamily="34" charset="0"/>
              </a:rPr>
              <a:t>Mr</a:t>
            </a:r>
            <a:r>
              <a:rPr lang="en-US" sz="1000" dirty="0">
                <a:latin typeface="Century Gothic" panose="020B0502020202020204" pitchFamily="34" charset="0"/>
              </a:rPr>
              <a:t>. Chester Ho </a:t>
            </a:r>
            <a:r>
              <a:rPr lang="en-US" sz="1000" dirty="0" smtClean="0">
                <a:latin typeface="Century Gothic" panose="020B0502020202020204" pitchFamily="34" charset="0"/>
              </a:rPr>
              <a:t>Hong</a:t>
            </a:r>
          </a:p>
          <a:p>
            <a:pPr algn="just">
              <a:spcBef>
                <a:spcPts val="0"/>
              </a:spcBef>
            </a:pPr>
            <a:r>
              <a:rPr lang="en-US" sz="1000" dirty="0" smtClean="0">
                <a:latin typeface="Century Gothic" panose="020B0502020202020204" pitchFamily="34" charset="0"/>
              </a:rPr>
              <a:t>Mr</a:t>
            </a:r>
            <a:r>
              <a:rPr lang="en-US" sz="1000" dirty="0">
                <a:latin typeface="Century Gothic" panose="020B0502020202020204" pitchFamily="34" charset="0"/>
              </a:rPr>
              <a:t>. </a:t>
            </a:r>
            <a:r>
              <a:rPr lang="en-US" sz="1000" dirty="0" err="1">
                <a:latin typeface="Century Gothic" panose="020B0502020202020204" pitchFamily="34" charset="0"/>
              </a:rPr>
              <a:t>Thean</a:t>
            </a:r>
            <a:r>
              <a:rPr lang="en-US" sz="1000" dirty="0">
                <a:latin typeface="Century Gothic" panose="020B0502020202020204" pitchFamily="34" charset="0"/>
              </a:rPr>
              <a:t> Lip </a:t>
            </a:r>
            <a:r>
              <a:rPr lang="en-US" sz="1000" dirty="0" err="1" smtClean="0">
                <a:latin typeface="Century Gothic" panose="020B0502020202020204" pitchFamily="34" charset="0"/>
              </a:rPr>
              <a:t>Thoung</a:t>
            </a:r>
            <a:endParaRPr lang="en-US" sz="1000" dirty="0" smtClean="0">
              <a:latin typeface="Century Gothic" panose="020B0502020202020204" pitchFamily="34" charset="0"/>
            </a:endParaRPr>
          </a:p>
          <a:p>
            <a:pPr algn="just">
              <a:spcBef>
                <a:spcPts val="0"/>
              </a:spcBef>
            </a:pPr>
            <a:r>
              <a:rPr lang="en-US" sz="1000" dirty="0" smtClean="0">
                <a:latin typeface="Century Gothic" panose="020B0502020202020204" pitchFamily="34" charset="0"/>
              </a:rPr>
              <a:t>Mr</a:t>
            </a:r>
            <a:r>
              <a:rPr lang="en-US" sz="1000" dirty="0">
                <a:latin typeface="Century Gothic" panose="020B0502020202020204" pitchFamily="34" charset="0"/>
              </a:rPr>
              <a:t>. Lee </a:t>
            </a:r>
            <a:r>
              <a:rPr lang="en-US" sz="1000" dirty="0" err="1">
                <a:latin typeface="Century Gothic" panose="020B0502020202020204" pitchFamily="34" charset="0"/>
              </a:rPr>
              <a:t>Boey</a:t>
            </a:r>
            <a:r>
              <a:rPr lang="en-US" sz="1000" dirty="0">
                <a:latin typeface="Century Gothic" panose="020B0502020202020204" pitchFamily="34" charset="0"/>
              </a:rPr>
              <a:t> </a:t>
            </a:r>
            <a:r>
              <a:rPr lang="en-US" sz="1000" dirty="0" err="1">
                <a:latin typeface="Century Gothic" panose="020B0502020202020204" pitchFamily="34" charset="0"/>
              </a:rPr>
              <a:t>Huay</a:t>
            </a:r>
            <a:endParaRPr lang="en-US" sz="1000" dirty="0">
              <a:latin typeface="Century Gothic" panose="020B0502020202020204" pitchFamily="34" charset="0"/>
            </a:endParaRPr>
          </a:p>
          <a:p>
            <a:pPr marL="0" indent="0" algn="just">
              <a:spcBef>
                <a:spcPts val="0"/>
              </a:spcBef>
              <a:buNone/>
            </a:pPr>
            <a:endParaRPr lang="en-US" sz="1000" dirty="0" smtClean="0">
              <a:latin typeface="Century Gothic" panose="020B0502020202020204" pitchFamily="34" charset="0"/>
            </a:endParaRPr>
          </a:p>
          <a:p>
            <a:pPr marL="0" indent="0" algn="just">
              <a:spcBef>
                <a:spcPts val="0"/>
              </a:spcBef>
              <a:buNone/>
            </a:pPr>
            <a:r>
              <a:rPr lang="en-US" sz="1000" dirty="0" smtClean="0">
                <a:latin typeface="Century Gothic" panose="020B0502020202020204" pitchFamily="34" charset="0"/>
              </a:rPr>
              <a:t>Over </a:t>
            </a:r>
            <a:r>
              <a:rPr lang="en-US" sz="1000" dirty="0">
                <a:latin typeface="Century Gothic" panose="020B0502020202020204" pitchFamily="34" charset="0"/>
              </a:rPr>
              <a:t>the years, the composition of this Committee </a:t>
            </a:r>
            <a:r>
              <a:rPr lang="en-US" sz="1000" dirty="0" smtClean="0">
                <a:latin typeface="Century Gothic" panose="020B0502020202020204" pitchFamily="34" charset="0"/>
              </a:rPr>
              <a:t>went through </a:t>
            </a:r>
            <a:r>
              <a:rPr lang="en-US" sz="1000" dirty="0">
                <a:latin typeface="Century Gothic" panose="020B0502020202020204" pitchFamily="34" charset="0"/>
              </a:rPr>
              <a:t>some </a:t>
            </a:r>
            <a:r>
              <a:rPr lang="en-US" sz="1000" dirty="0" smtClean="0">
                <a:latin typeface="Century Gothic" panose="020B0502020202020204" pitchFamily="34" charset="0"/>
              </a:rPr>
              <a:t>changes. </a:t>
            </a:r>
          </a:p>
          <a:p>
            <a:pPr marL="0" indent="0" algn="just">
              <a:spcBef>
                <a:spcPts val="0"/>
              </a:spcBef>
              <a:buNone/>
            </a:pPr>
            <a:r>
              <a:rPr lang="en-US" sz="1000" dirty="0" smtClean="0">
                <a:latin typeface="Century Gothic" panose="020B0502020202020204" pitchFamily="34" charset="0"/>
              </a:rPr>
              <a:t>         After </a:t>
            </a:r>
            <a:r>
              <a:rPr lang="en-US" sz="1000" dirty="0">
                <a:latin typeface="Century Gothic" panose="020B0502020202020204" pitchFamily="34" charset="0"/>
              </a:rPr>
              <a:t>the contract </a:t>
            </a:r>
            <a:r>
              <a:rPr lang="en-US" sz="1000" dirty="0" smtClean="0">
                <a:latin typeface="Century Gothic" panose="020B0502020202020204" pitchFamily="34" charset="0"/>
              </a:rPr>
              <a:t>of the Building was awarded, the Council appointed the Building Supervision and Management Committee for the proper supervision and management of the contract and construction of the building.</a:t>
            </a:r>
          </a:p>
          <a:p>
            <a:pPr marL="0" indent="0" algn="just">
              <a:spcBef>
                <a:spcPts val="0"/>
              </a:spcBef>
              <a:buNone/>
            </a:pPr>
            <a:endParaRPr lang="en-US" sz="1000" b="1" dirty="0">
              <a:latin typeface="Century Gothic" panose="020B0502020202020204" pitchFamily="34" charset="0"/>
            </a:endParaRPr>
          </a:p>
          <a:p>
            <a:pPr marL="0" indent="0" algn="just">
              <a:spcBef>
                <a:spcPts val="0"/>
              </a:spcBef>
              <a:buNone/>
            </a:pPr>
            <a:r>
              <a:rPr lang="en-US" sz="1050" b="1" dirty="0" smtClean="0">
                <a:latin typeface="Century Gothic" panose="020B0502020202020204" pitchFamily="34" charset="0"/>
              </a:rPr>
              <a:t>THE BUILDING SITE</a:t>
            </a:r>
          </a:p>
          <a:p>
            <a:pPr marL="0" indent="0" algn="just">
              <a:spcBef>
                <a:spcPts val="0"/>
              </a:spcBef>
              <a:buNone/>
            </a:pPr>
            <a:endParaRPr lang="en-US" sz="1000" b="1" dirty="0" smtClean="0">
              <a:latin typeface="Century Gothic" panose="020B0502020202020204" pitchFamily="34" charset="0"/>
            </a:endParaRPr>
          </a:p>
          <a:p>
            <a:pPr marL="0" indent="0" algn="just">
              <a:spcBef>
                <a:spcPts val="0"/>
              </a:spcBef>
              <a:buNone/>
            </a:pPr>
            <a:r>
              <a:rPr lang="en-US" sz="1000" dirty="0" smtClean="0">
                <a:latin typeface="Century Gothic" panose="020B0502020202020204" pitchFamily="34" charset="0"/>
              </a:rPr>
              <a:t>During </a:t>
            </a:r>
            <a:r>
              <a:rPr lang="en-US" sz="1000" dirty="0">
                <a:latin typeface="Century Gothic" panose="020B0502020202020204" pitchFamily="34" charset="0"/>
              </a:rPr>
              <a:t>the search for sites suitable for the proposed </a:t>
            </a:r>
            <a:r>
              <a:rPr lang="en-US" sz="1000" dirty="0" smtClean="0">
                <a:latin typeface="Century Gothic" panose="020B0502020202020204" pitchFamily="34" charset="0"/>
              </a:rPr>
              <a:t>IEM Building</a:t>
            </a:r>
            <a:r>
              <a:rPr lang="en-US" sz="1000" dirty="0">
                <a:latin typeface="Century Gothic" panose="020B0502020202020204" pitchFamily="34" charset="0"/>
              </a:rPr>
              <a:t>, the Council was informed that the </a:t>
            </a:r>
            <a:r>
              <a:rPr lang="en-US" sz="1000" dirty="0" err="1">
                <a:latin typeface="Century Gothic" panose="020B0502020202020204" pitchFamily="34" charset="0"/>
              </a:rPr>
              <a:t>Petaling</a:t>
            </a:r>
            <a:r>
              <a:rPr lang="en-US" sz="1000" dirty="0">
                <a:latin typeface="Century Gothic" panose="020B0502020202020204" pitchFamily="34" charset="0"/>
              </a:rPr>
              <a:t> </a:t>
            </a:r>
            <a:r>
              <a:rPr lang="en-US" sz="1000" dirty="0" smtClean="0">
                <a:latin typeface="Century Gothic" panose="020B0502020202020204" pitchFamily="34" charset="0"/>
              </a:rPr>
              <a:t>Jaya Authority </a:t>
            </a:r>
            <a:r>
              <a:rPr lang="en-US" sz="1000" dirty="0">
                <a:latin typeface="Century Gothic" panose="020B0502020202020204" pitchFamily="34" charset="0"/>
              </a:rPr>
              <a:t>had earmarked a few pieces of land in the </a:t>
            </a:r>
            <a:r>
              <a:rPr lang="en-US" sz="1000" dirty="0" smtClean="0">
                <a:latin typeface="Century Gothic" panose="020B0502020202020204" pitchFamily="34" charset="0"/>
              </a:rPr>
              <a:t>New Town </a:t>
            </a:r>
            <a:r>
              <a:rPr lang="en-US" sz="1000" dirty="0">
                <a:latin typeface="Century Gothic" panose="020B0502020202020204" pitchFamily="34" charset="0"/>
              </a:rPr>
              <a:t>area for such a </a:t>
            </a:r>
            <a:r>
              <a:rPr lang="en-US" sz="1000" dirty="0" smtClean="0">
                <a:latin typeface="Century Gothic" panose="020B0502020202020204" pitchFamily="34" charset="0"/>
              </a:rPr>
              <a:t>purpose. </a:t>
            </a:r>
          </a:p>
          <a:p>
            <a:pPr marL="0" indent="0" algn="just">
              <a:spcBef>
                <a:spcPts val="0"/>
              </a:spcBef>
              <a:buNone/>
            </a:pPr>
            <a:r>
              <a:rPr lang="en-US" sz="1000" dirty="0" smtClean="0">
                <a:latin typeface="Century Gothic" panose="020B0502020202020204" pitchFamily="34" charset="0"/>
              </a:rPr>
              <a:t>       Accordingly</a:t>
            </a:r>
            <a:r>
              <a:rPr lang="en-US" sz="1000" dirty="0">
                <a:latin typeface="Century Gothic" panose="020B0502020202020204" pitchFamily="34" charset="0"/>
              </a:rPr>
              <a:t>, steps were taken to find out more </a:t>
            </a:r>
            <a:r>
              <a:rPr lang="en-US" sz="1000" dirty="0" smtClean="0">
                <a:latin typeface="Century Gothic" panose="020B0502020202020204" pitchFamily="34" charset="0"/>
              </a:rPr>
              <a:t>details. After </a:t>
            </a:r>
            <a:r>
              <a:rPr lang="en-US" sz="1000" dirty="0">
                <a:latin typeface="Century Gothic" panose="020B0502020202020204" pitchFamily="34" charset="0"/>
              </a:rPr>
              <a:t>some delays, the </a:t>
            </a:r>
            <a:r>
              <a:rPr lang="en-US" sz="1000" dirty="0" err="1">
                <a:latin typeface="Century Gothic" panose="020B0502020202020204" pitchFamily="34" charset="0"/>
              </a:rPr>
              <a:t>Petaling</a:t>
            </a:r>
            <a:r>
              <a:rPr lang="en-US" sz="1000" dirty="0">
                <a:latin typeface="Century Gothic" panose="020B0502020202020204" pitchFamily="34" charset="0"/>
              </a:rPr>
              <a:t> Jaya Authority </a:t>
            </a:r>
            <a:r>
              <a:rPr lang="en-US" sz="1000" dirty="0" smtClean="0">
                <a:latin typeface="Century Gothic" panose="020B0502020202020204" pitchFamily="34" charset="0"/>
              </a:rPr>
              <a:t>submitted IEM’s </a:t>
            </a:r>
            <a:r>
              <a:rPr lang="en-US" sz="1000" dirty="0">
                <a:latin typeface="Century Gothic" panose="020B0502020202020204" pitchFamily="34" charset="0"/>
              </a:rPr>
              <a:t>application to the State Government for </a:t>
            </a:r>
            <a:r>
              <a:rPr lang="en-US" sz="1000" dirty="0" smtClean="0">
                <a:latin typeface="Century Gothic" panose="020B0502020202020204" pitchFamily="34" charset="0"/>
              </a:rPr>
              <a:t>consideration and </a:t>
            </a:r>
            <a:r>
              <a:rPr lang="en-US" sz="1000" dirty="0">
                <a:latin typeface="Century Gothic" panose="020B0502020202020204" pitchFamily="34" charset="0"/>
              </a:rPr>
              <a:t>approval. This was recorded in the Minutes of the </a:t>
            </a:r>
            <a:r>
              <a:rPr lang="en-US" sz="1000" dirty="0" smtClean="0">
                <a:latin typeface="Century Gothic" panose="020B0502020202020204" pitchFamily="34" charset="0"/>
              </a:rPr>
              <a:t>56</a:t>
            </a:r>
            <a:r>
              <a:rPr lang="en-US" sz="1000" baseline="30000" dirty="0" smtClean="0">
                <a:latin typeface="Century Gothic" panose="020B0502020202020204" pitchFamily="34" charset="0"/>
              </a:rPr>
              <a:t>th</a:t>
            </a:r>
            <a:r>
              <a:rPr lang="en-US" sz="1000" dirty="0" smtClean="0">
                <a:latin typeface="Century Gothic" panose="020B0502020202020204" pitchFamily="34" charset="0"/>
              </a:rPr>
              <a:t> Council </a:t>
            </a:r>
            <a:r>
              <a:rPr lang="en-US" sz="1000" dirty="0">
                <a:latin typeface="Century Gothic" panose="020B0502020202020204" pitchFamily="34" charset="0"/>
              </a:rPr>
              <a:t>Meeting held on 16 March 1964. As reported </a:t>
            </a:r>
            <a:r>
              <a:rPr lang="en-US" sz="1000" dirty="0" smtClean="0">
                <a:latin typeface="Century Gothic" panose="020B0502020202020204" pitchFamily="34" charset="0"/>
              </a:rPr>
              <a:t>by the </a:t>
            </a:r>
            <a:r>
              <a:rPr lang="en-US" sz="1000" dirty="0">
                <a:latin typeface="Century Gothic" panose="020B0502020202020204" pitchFamily="34" charset="0"/>
              </a:rPr>
              <a:t>President at the 5th Annual General Meeting on 11 </a:t>
            </a:r>
            <a:r>
              <a:rPr lang="en-US" sz="1000" dirty="0" smtClean="0">
                <a:latin typeface="Century Gothic" panose="020B0502020202020204" pitchFamily="34" charset="0"/>
              </a:rPr>
              <a:t>May 1963</a:t>
            </a:r>
            <a:r>
              <a:rPr lang="en-US" sz="1000" dirty="0">
                <a:latin typeface="Century Gothic" panose="020B0502020202020204" pitchFamily="34" charset="0"/>
              </a:rPr>
              <a:t>, an application had been made to obtain and </a:t>
            </a:r>
            <a:r>
              <a:rPr lang="en-US" sz="1000" dirty="0" smtClean="0">
                <a:latin typeface="Century Gothic" panose="020B0502020202020204" pitchFamily="34" charset="0"/>
              </a:rPr>
              <a:t>purchase two </a:t>
            </a:r>
            <a:r>
              <a:rPr lang="en-US" sz="1000" dirty="0">
                <a:latin typeface="Century Gothic" panose="020B0502020202020204" pitchFamily="34" charset="0"/>
              </a:rPr>
              <a:t>lots of land (Lot No. 60 &amp; 62) at </a:t>
            </a:r>
            <a:r>
              <a:rPr lang="en-US" sz="1000" dirty="0" err="1">
                <a:latin typeface="Century Gothic" panose="020B0502020202020204" pitchFamily="34" charset="0"/>
              </a:rPr>
              <a:t>Jalan</a:t>
            </a:r>
            <a:r>
              <a:rPr lang="en-US" sz="1000" dirty="0">
                <a:latin typeface="Century Gothic" panose="020B0502020202020204" pitchFamily="34" charset="0"/>
              </a:rPr>
              <a:t> 52/4, </a:t>
            </a:r>
            <a:r>
              <a:rPr lang="en-US" sz="1000" dirty="0" err="1" smtClean="0">
                <a:latin typeface="Century Gothic" panose="020B0502020202020204" pitchFamily="34" charset="0"/>
              </a:rPr>
              <a:t>Petaling</a:t>
            </a:r>
            <a:r>
              <a:rPr lang="en-US" sz="1000" dirty="0" smtClean="0">
                <a:latin typeface="Century Gothic" panose="020B0502020202020204" pitchFamily="34" charset="0"/>
              </a:rPr>
              <a:t> Jaya</a:t>
            </a:r>
            <a:r>
              <a:rPr lang="en-US" sz="1000" dirty="0">
                <a:latin typeface="Century Gothic" panose="020B0502020202020204" pitchFamily="34" charset="0"/>
              </a:rPr>
              <a:t>, Selangor. These two lots (57ft x 75ft) covered </a:t>
            </a:r>
            <a:r>
              <a:rPr lang="en-US" sz="1000" dirty="0" smtClean="0">
                <a:latin typeface="Century Gothic" panose="020B0502020202020204" pitchFamily="34" charset="0"/>
              </a:rPr>
              <a:t>4,275sq </a:t>
            </a:r>
            <a:r>
              <a:rPr lang="en-US" sz="1000" dirty="0" err="1" smtClean="0">
                <a:latin typeface="Century Gothic" panose="020B0502020202020204" pitchFamily="34" charset="0"/>
              </a:rPr>
              <a:t>ft</a:t>
            </a:r>
            <a:r>
              <a:rPr lang="en-US" sz="1000" dirty="0" smtClean="0">
                <a:latin typeface="Century Gothic" panose="020B0502020202020204" pitchFamily="34" charset="0"/>
              </a:rPr>
              <a:t> </a:t>
            </a:r>
            <a:r>
              <a:rPr lang="en-US" sz="1000" dirty="0">
                <a:latin typeface="Century Gothic" panose="020B0502020202020204" pitchFamily="34" charset="0"/>
              </a:rPr>
              <a:t>of commercial </a:t>
            </a:r>
            <a:r>
              <a:rPr lang="en-US" sz="1000" dirty="0" smtClean="0">
                <a:latin typeface="Century Gothic" panose="020B0502020202020204" pitchFamily="34" charset="0"/>
              </a:rPr>
              <a:t>land.</a:t>
            </a:r>
          </a:p>
          <a:p>
            <a:pPr marL="0" indent="0" algn="just">
              <a:spcBef>
                <a:spcPts val="0"/>
              </a:spcBef>
              <a:buNone/>
            </a:pPr>
            <a:r>
              <a:rPr lang="en-US" sz="1000" dirty="0" smtClean="0">
                <a:latin typeface="Century Gothic" panose="020B0502020202020204" pitchFamily="34" charset="0"/>
              </a:rPr>
              <a:t>       In mid-1964, the </a:t>
            </a:r>
            <a:r>
              <a:rPr lang="en-US" sz="1000" dirty="0" err="1" smtClean="0">
                <a:latin typeface="Century Gothic" panose="020B0502020202020204" pitchFamily="34" charset="0"/>
              </a:rPr>
              <a:t>Petaling</a:t>
            </a:r>
            <a:r>
              <a:rPr lang="en-US" sz="1000" dirty="0" smtClean="0">
                <a:latin typeface="Century Gothic" panose="020B0502020202020204" pitchFamily="34" charset="0"/>
              </a:rPr>
              <a:t> Jaya Authority informed IEM that the Selangor State Government had approved IEM’s application for the land and that the total cost was RM20,485.50. At its 64th Meeting held on 8 August, 1964, the Council considered and approved the payment of the quit rent and other fees in the form of a RM3,000 deposit. With the site and land settled in 1965, the next stage was the planning and design for the proposed IEM Building. </a:t>
            </a:r>
          </a:p>
          <a:p>
            <a:pPr marL="0" indent="0" algn="just">
              <a:spcBef>
                <a:spcPts val="0"/>
              </a:spcBef>
              <a:buNone/>
            </a:pPr>
            <a:r>
              <a:rPr lang="en-US" sz="1000" dirty="0" smtClean="0">
                <a:latin typeface="Century Gothic" panose="020B0502020202020204" pitchFamily="34" charset="0"/>
              </a:rPr>
              <a:t>       With the two lots of land in </a:t>
            </a:r>
            <a:r>
              <a:rPr lang="en-US" sz="1000" dirty="0" err="1" smtClean="0">
                <a:latin typeface="Century Gothic" panose="020B0502020202020204" pitchFamily="34" charset="0"/>
              </a:rPr>
              <a:t>Petaling</a:t>
            </a:r>
            <a:r>
              <a:rPr lang="en-US" sz="1000" dirty="0" smtClean="0">
                <a:latin typeface="Century Gothic" panose="020B0502020202020204" pitchFamily="34" charset="0"/>
              </a:rPr>
              <a:t> Jaya secured, the Council was informed in late 1966 that land was also available in Kuala Lumpur beside the new “Through Road”. Attempts to apply for the land was not successful or we might also have had a building in Kuala Lumpur today!</a:t>
            </a:r>
          </a:p>
          <a:p>
            <a:pPr marL="0" indent="0" algn="just">
              <a:spcBef>
                <a:spcPts val="0"/>
              </a:spcBef>
              <a:buNone/>
            </a:pPr>
            <a:endParaRPr lang="en-US" sz="1000" dirty="0" smtClean="0">
              <a:latin typeface="Century Gothic" panose="020B0502020202020204" pitchFamily="34" charset="0"/>
            </a:endParaRPr>
          </a:p>
          <a:p>
            <a:pPr marL="0" indent="0" algn="just">
              <a:buNone/>
            </a:pPr>
            <a:endParaRPr lang="en-US" sz="1000" dirty="0" smtClean="0">
              <a:latin typeface="Century Gothic" panose="020B0502020202020204" pitchFamily="34" charset="0"/>
            </a:endParaRPr>
          </a:p>
          <a:p>
            <a:pPr marL="0" indent="0" algn="just">
              <a:buNone/>
            </a:pPr>
            <a:endParaRPr lang="en-US" sz="1000" dirty="0">
              <a:latin typeface="Century Gothic" panose="020B0502020202020204" pitchFamily="34" charset="0"/>
            </a:endParaRPr>
          </a:p>
        </p:txBody>
      </p:sp>
    </p:spTree>
    <p:extLst>
      <p:ext uri="{BB962C8B-B14F-4D97-AF65-F5344CB8AC3E}">
        <p14:creationId xmlns:p14="http://schemas.microsoft.com/office/powerpoint/2010/main" val="21498757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6000" r="-6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152400"/>
            <a:ext cx="8229600" cy="762000"/>
          </a:xfrm>
        </p:spPr>
        <p:txBody>
          <a:bodyPr>
            <a:noAutofit/>
          </a:bodyPr>
          <a:lstStyle/>
          <a:p>
            <a:r>
              <a:rPr lang="en-US" sz="3200" dirty="0">
                <a:latin typeface="Berlin Sans FB" panose="020E0602020502020306" pitchFamily="34" charset="0"/>
              </a:rPr>
              <a:t>BANGUNAN </a:t>
            </a:r>
            <a:r>
              <a:rPr lang="en-US" sz="3200" dirty="0" smtClean="0">
                <a:latin typeface="Berlin Sans FB" panose="020E0602020502020306" pitchFamily="34" charset="0"/>
              </a:rPr>
              <a:t>INGENIEUR (THE </a:t>
            </a:r>
            <a:r>
              <a:rPr lang="en-US" sz="3200" dirty="0">
                <a:latin typeface="Berlin Sans FB" panose="020E0602020502020306" pitchFamily="34" charset="0"/>
              </a:rPr>
              <a:t>IEM BUILDING)</a:t>
            </a:r>
          </a:p>
        </p:txBody>
      </p:sp>
      <p:sp>
        <p:nvSpPr>
          <p:cNvPr id="6" name="Content Placeholder 2"/>
          <p:cNvSpPr>
            <a:spLocks noGrp="1"/>
          </p:cNvSpPr>
          <p:nvPr>
            <p:ph idx="1"/>
          </p:nvPr>
        </p:nvSpPr>
        <p:spPr>
          <a:xfrm>
            <a:off x="304800" y="762000"/>
            <a:ext cx="8458200" cy="5791200"/>
          </a:xfrm>
        </p:spPr>
        <p:txBody>
          <a:bodyPr>
            <a:noAutofit/>
          </a:bodyPr>
          <a:lstStyle/>
          <a:p>
            <a:pPr marL="0" indent="0" algn="just">
              <a:buNone/>
            </a:pPr>
            <a:r>
              <a:rPr lang="en-US" sz="1050" b="1" dirty="0">
                <a:latin typeface="Century Gothic" panose="020B0502020202020204" pitchFamily="34" charset="0"/>
              </a:rPr>
              <a:t>THE  EARLY  DESIGN / TENDERINGS</a:t>
            </a:r>
          </a:p>
          <a:p>
            <a:pPr marL="0" indent="0" algn="just">
              <a:buNone/>
            </a:pPr>
            <a:endParaRPr lang="en-US" sz="1000" b="1" dirty="0" smtClean="0">
              <a:latin typeface="Century Gothic" panose="020B0502020202020204" pitchFamily="34" charset="0"/>
            </a:endParaRPr>
          </a:p>
          <a:p>
            <a:pPr marL="0" indent="0" algn="just">
              <a:buNone/>
            </a:pPr>
            <a:r>
              <a:rPr lang="en-US" sz="1000" dirty="0" smtClean="0">
                <a:latin typeface="Century Gothic" panose="020B0502020202020204" pitchFamily="34" charset="0"/>
              </a:rPr>
              <a:t>For </a:t>
            </a:r>
            <a:r>
              <a:rPr lang="en-US" sz="1000" dirty="0">
                <a:latin typeface="Century Gothic" panose="020B0502020202020204" pitchFamily="34" charset="0"/>
              </a:rPr>
              <a:t>5 years, from mid-1964 to mid-1969, the Council tried hard to get volunteers to do the design and drawings for the proposed building. The response was very good and a number of Council Members came forward to render their services in preparing the design and drawings for the approval of the PJ Authority. Tenders were called based on basic details available then. Fourteen contractors were invited to submit their bids and eight tenders were received, ranging from RM288,000 to RM321,000. The tender sums were considered too high and were rejected (Ref: 133th Council Meeting held on 8 December, 1969). </a:t>
            </a:r>
          </a:p>
          <a:p>
            <a:pPr marL="0" indent="0" algn="just">
              <a:buNone/>
            </a:pPr>
            <a:r>
              <a:rPr lang="en-US" sz="1000" dirty="0">
                <a:latin typeface="Century Gothic" panose="020B0502020202020204" pitchFamily="34" charset="0"/>
              </a:rPr>
              <a:t>        During Session 1970/1971, the design and drawing were refined and detailed Bills of Quantities were prepared. Tenders were invited in August 1970 and five tenders were received. Again, the tender sums were high and beyond the estimated cost. They were also rejected. (Ref: Report presented at the 12th Annual General Meeting held on 25 June, 1971). </a:t>
            </a:r>
          </a:p>
          <a:p>
            <a:pPr marL="0" indent="0" algn="just">
              <a:buNone/>
            </a:pPr>
            <a:r>
              <a:rPr lang="en-US" sz="1000" dirty="0">
                <a:latin typeface="Century Gothic" panose="020B0502020202020204" pitchFamily="34" charset="0"/>
              </a:rPr>
              <a:t>After the two unsuccessful tendering processes, the Council decided to commission a well-known Malayan architect to design a building to serve the interests of the Institution. It would have a distinct character and stature both internally and externally as befitting a national body (Ref: Bulletin No.4 Nov 1970). At the 144th Council Meeting held on 9th November, 1970, the Council decided to commission </a:t>
            </a:r>
            <a:r>
              <a:rPr lang="en-US" sz="1000" dirty="0" err="1">
                <a:latin typeface="Century Gothic" panose="020B0502020202020204" pitchFamily="34" charset="0"/>
              </a:rPr>
              <a:t>Encik</a:t>
            </a:r>
            <a:r>
              <a:rPr lang="en-US" sz="1000" dirty="0">
                <a:latin typeface="Century Gothic" panose="020B0502020202020204" pitchFamily="34" charset="0"/>
              </a:rPr>
              <a:t> </a:t>
            </a:r>
            <a:r>
              <a:rPr lang="en-US" sz="1000" dirty="0" err="1">
                <a:latin typeface="Century Gothic" panose="020B0502020202020204" pitchFamily="34" charset="0"/>
              </a:rPr>
              <a:t>Baharuddin</a:t>
            </a:r>
            <a:r>
              <a:rPr lang="en-US" sz="1000" dirty="0">
                <a:latin typeface="Century Gothic" panose="020B0502020202020204" pitchFamily="34" charset="0"/>
              </a:rPr>
              <a:t> Abu </a:t>
            </a:r>
            <a:r>
              <a:rPr lang="en-US" sz="1000" dirty="0" err="1">
                <a:latin typeface="Century Gothic" panose="020B0502020202020204" pitchFamily="34" charset="0"/>
              </a:rPr>
              <a:t>Kasim</a:t>
            </a:r>
            <a:r>
              <a:rPr lang="en-US" sz="1000" dirty="0">
                <a:latin typeface="Century Gothic" panose="020B0502020202020204" pitchFamily="34" charset="0"/>
              </a:rPr>
              <a:t> of Architect Team 3 (</a:t>
            </a:r>
            <a:r>
              <a:rPr lang="en-US" sz="1000" dirty="0" err="1">
                <a:latin typeface="Century Gothic" panose="020B0502020202020204" pitchFamily="34" charset="0"/>
              </a:rPr>
              <a:t>Jurubena</a:t>
            </a:r>
            <a:r>
              <a:rPr lang="en-US" sz="1000" dirty="0">
                <a:latin typeface="Century Gothic" panose="020B0502020202020204" pitchFamily="34" charset="0"/>
              </a:rPr>
              <a:t> </a:t>
            </a:r>
            <a:r>
              <a:rPr lang="en-US" sz="1000" dirty="0" err="1">
                <a:latin typeface="Century Gothic" panose="020B0502020202020204" pitchFamily="34" charset="0"/>
              </a:rPr>
              <a:t>Bertiga</a:t>
            </a:r>
            <a:r>
              <a:rPr lang="en-US" sz="1000" dirty="0">
                <a:latin typeface="Century Gothic" panose="020B0502020202020204" pitchFamily="34" charset="0"/>
              </a:rPr>
              <a:t>) to redesign the proposed IEM Building. The Terms of Reference of the appointment were given in Bulletin 1970/1971 No. 5 of December, 1970. </a:t>
            </a:r>
          </a:p>
          <a:p>
            <a:pPr marL="0" indent="0" algn="just">
              <a:buNone/>
            </a:pPr>
            <a:r>
              <a:rPr lang="en-US" sz="1000" dirty="0">
                <a:latin typeface="Century Gothic" panose="020B0502020202020204" pitchFamily="34" charset="0"/>
              </a:rPr>
              <a:t>        Apart from the appointment of Architect Team 3 for the purpose, engineering consultancy service and design would also be required. IEM was very fortunate in that it had many dedicated members who were willing to volunteer their services. These were:</a:t>
            </a:r>
          </a:p>
          <a:p>
            <a:pPr algn="just">
              <a:spcBef>
                <a:spcPts val="0"/>
              </a:spcBef>
            </a:pPr>
            <a:r>
              <a:rPr lang="en-US" sz="1000" dirty="0">
                <a:latin typeface="Century Gothic" panose="020B0502020202020204" pitchFamily="34" charset="0"/>
              </a:rPr>
              <a:t>Ir. Chan </a:t>
            </a:r>
            <a:r>
              <a:rPr lang="en-US" sz="1000" dirty="0" err="1">
                <a:latin typeface="Century Gothic" panose="020B0502020202020204" pitchFamily="34" charset="0"/>
              </a:rPr>
              <a:t>Weng</a:t>
            </a:r>
            <a:r>
              <a:rPr lang="en-US" sz="1000" dirty="0">
                <a:latin typeface="Century Gothic" panose="020B0502020202020204" pitchFamily="34" charset="0"/>
              </a:rPr>
              <a:t> Chu – Structural Design</a:t>
            </a:r>
          </a:p>
          <a:p>
            <a:pPr algn="just">
              <a:spcBef>
                <a:spcPts val="0"/>
              </a:spcBef>
            </a:pPr>
            <a:r>
              <a:rPr lang="en-US" sz="1000" dirty="0">
                <a:latin typeface="Century Gothic" panose="020B0502020202020204" pitchFamily="34" charset="0"/>
              </a:rPr>
              <a:t>Ir. Wong </a:t>
            </a:r>
            <a:r>
              <a:rPr lang="en-US" sz="1000" dirty="0" err="1">
                <a:latin typeface="Century Gothic" panose="020B0502020202020204" pitchFamily="34" charset="0"/>
              </a:rPr>
              <a:t>Kon</a:t>
            </a:r>
            <a:r>
              <a:rPr lang="en-US" sz="1000" dirty="0">
                <a:latin typeface="Century Gothic" panose="020B0502020202020204" pitchFamily="34" charset="0"/>
              </a:rPr>
              <a:t> Nam – Supervision of Structural Construction</a:t>
            </a:r>
          </a:p>
          <a:p>
            <a:pPr algn="just">
              <a:spcBef>
                <a:spcPts val="0"/>
              </a:spcBef>
            </a:pPr>
            <a:r>
              <a:rPr lang="en-US" sz="1000" dirty="0">
                <a:latin typeface="Century Gothic" panose="020B0502020202020204" pitchFamily="34" charset="0"/>
              </a:rPr>
              <a:t>PCR </a:t>
            </a:r>
            <a:r>
              <a:rPr lang="en-US" sz="1000" dirty="0" err="1">
                <a:latin typeface="Century Gothic" panose="020B0502020202020204" pitchFamily="34" charset="0"/>
              </a:rPr>
              <a:t>dan</a:t>
            </a:r>
            <a:r>
              <a:rPr lang="en-US" sz="1000" dirty="0">
                <a:latin typeface="Century Gothic" panose="020B0502020202020204" pitchFamily="34" charset="0"/>
              </a:rPr>
              <a:t> </a:t>
            </a:r>
            <a:r>
              <a:rPr lang="en-US" sz="1000" dirty="0" err="1">
                <a:latin typeface="Century Gothic" panose="020B0502020202020204" pitchFamily="34" charset="0"/>
              </a:rPr>
              <a:t>Rakan-rakan</a:t>
            </a:r>
            <a:r>
              <a:rPr lang="en-US" sz="1000" dirty="0">
                <a:latin typeface="Century Gothic" panose="020B0502020202020204" pitchFamily="34" charset="0"/>
              </a:rPr>
              <a:t> – Acoustics and Electrical Consultant</a:t>
            </a:r>
          </a:p>
          <a:p>
            <a:pPr algn="just">
              <a:spcBef>
                <a:spcPts val="0"/>
              </a:spcBef>
            </a:pPr>
            <a:r>
              <a:rPr lang="en-US" sz="1000" dirty="0">
                <a:latin typeface="Century Gothic" panose="020B0502020202020204" pitchFamily="34" charset="0"/>
              </a:rPr>
              <a:t>Ir. </a:t>
            </a:r>
            <a:r>
              <a:rPr lang="en-US" sz="1000" dirty="0" err="1">
                <a:latin typeface="Century Gothic" panose="020B0502020202020204" pitchFamily="34" charset="0"/>
              </a:rPr>
              <a:t>Dr</a:t>
            </a:r>
            <a:r>
              <a:rPr lang="en-US" sz="1000" dirty="0">
                <a:latin typeface="Century Gothic" panose="020B0502020202020204" pitchFamily="34" charset="0"/>
              </a:rPr>
              <a:t> H.C. Huang – Air-conditioning and Mechanical Consultant</a:t>
            </a:r>
          </a:p>
          <a:p>
            <a:pPr algn="just">
              <a:spcBef>
                <a:spcPts val="0"/>
              </a:spcBef>
            </a:pPr>
            <a:r>
              <a:rPr lang="en-US" sz="1000" dirty="0">
                <a:latin typeface="Century Gothic" panose="020B0502020202020204" pitchFamily="34" charset="0"/>
              </a:rPr>
              <a:t>Ir. </a:t>
            </a:r>
            <a:r>
              <a:rPr lang="en-US" sz="1000" dirty="0" err="1">
                <a:latin typeface="Century Gothic" panose="020B0502020202020204" pitchFamily="34" charset="0"/>
              </a:rPr>
              <a:t>Dr</a:t>
            </a:r>
            <a:r>
              <a:rPr lang="en-US" sz="1000" dirty="0">
                <a:latin typeface="Century Gothic" panose="020B0502020202020204" pitchFamily="34" charset="0"/>
              </a:rPr>
              <a:t> Ting Wen Hui – Overall Project Supervisor and </a:t>
            </a:r>
            <a:r>
              <a:rPr lang="en-US" sz="1000" dirty="0" smtClean="0">
                <a:latin typeface="Century Gothic" panose="020B0502020202020204" pitchFamily="34" charset="0"/>
              </a:rPr>
              <a:t>Co-</a:t>
            </a:r>
            <a:r>
              <a:rPr lang="en-US" sz="1000" dirty="0" err="1" smtClean="0">
                <a:latin typeface="Century Gothic" panose="020B0502020202020204" pitchFamily="34" charset="0"/>
              </a:rPr>
              <a:t>ordinator</a:t>
            </a:r>
            <a:endParaRPr lang="en-US" sz="1000" dirty="0" smtClean="0">
              <a:latin typeface="Century Gothic" panose="020B0502020202020204" pitchFamily="34" charset="0"/>
            </a:endParaRPr>
          </a:p>
          <a:p>
            <a:pPr marL="0" indent="0" algn="just">
              <a:buNone/>
            </a:pPr>
            <a:endParaRPr lang="en-US" sz="1000" dirty="0" smtClean="0">
              <a:latin typeface="Century Gothic" panose="020B0502020202020204" pitchFamily="34" charset="0"/>
            </a:endParaRPr>
          </a:p>
          <a:p>
            <a:pPr marL="0" indent="0" algn="just">
              <a:buNone/>
            </a:pPr>
            <a:endParaRPr lang="en-US" sz="1000" dirty="0">
              <a:latin typeface="Century Gothic" panose="020B0502020202020204" pitchFamily="34" charset="0"/>
            </a:endParaRPr>
          </a:p>
        </p:txBody>
      </p:sp>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95" t="19535" r="34528" b="18306"/>
          <a:stretch/>
        </p:blipFill>
        <p:spPr bwMode="auto">
          <a:xfrm>
            <a:off x="5657268" y="3757723"/>
            <a:ext cx="3029532" cy="2362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TextBox 7"/>
          <p:cNvSpPr txBox="1"/>
          <p:nvPr/>
        </p:nvSpPr>
        <p:spPr>
          <a:xfrm>
            <a:off x="5486400" y="6213288"/>
            <a:ext cx="3493943" cy="261610"/>
          </a:xfrm>
          <a:prstGeom prst="rect">
            <a:avLst/>
          </a:prstGeom>
          <a:noFill/>
        </p:spPr>
        <p:txBody>
          <a:bodyPr wrap="square" rtlCol="0">
            <a:spAutoFit/>
          </a:bodyPr>
          <a:lstStyle/>
          <a:p>
            <a:pPr algn="ctr"/>
            <a:r>
              <a:rPr lang="en-US" sz="1100" b="1" dirty="0" smtClean="0">
                <a:latin typeface="Century Gothic" panose="020B0502020202020204" pitchFamily="34" charset="0"/>
              </a:rPr>
              <a:t>Proposed IEM building structural design</a:t>
            </a:r>
            <a:endParaRPr lang="en-US" sz="1100" b="1" dirty="0">
              <a:latin typeface="Century Gothic" panose="020B0502020202020204" pitchFamily="34" charset="0"/>
            </a:endParaRPr>
          </a:p>
        </p:txBody>
      </p:sp>
      <p:sp>
        <p:nvSpPr>
          <p:cNvPr id="9" name="Content Placeholder 2"/>
          <p:cNvSpPr txBox="1">
            <a:spLocks/>
          </p:cNvSpPr>
          <p:nvPr/>
        </p:nvSpPr>
        <p:spPr>
          <a:xfrm>
            <a:off x="304800" y="4290235"/>
            <a:ext cx="5257800" cy="5791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endParaRPr lang="en-US" sz="1000" dirty="0" smtClean="0">
              <a:latin typeface="Century Gothic" panose="020B0502020202020204" pitchFamily="34" charset="0"/>
            </a:endParaRPr>
          </a:p>
          <a:p>
            <a:pPr marL="0" indent="0" algn="just">
              <a:buFont typeface="Arial" panose="020B0604020202020204" pitchFamily="34" charset="0"/>
              <a:buNone/>
            </a:pPr>
            <a:r>
              <a:rPr lang="en-US" sz="1000" dirty="0" smtClean="0">
                <a:latin typeface="Century Gothic" panose="020B0502020202020204" pitchFamily="34" charset="0"/>
              </a:rPr>
              <a:t>Following the appointment of Architect Team 3, various preliminary designs were prepared for the consideration of the Council. These were followed by several design sketches showing the perspective views of the proposed building. Eventually, it presented a design that was acceptable to the Council. The design sketches showing perspective views of the proposed building were displayed at the 12th Annual General Meeting of the Institution (25 June 1971) for members’ inspection. The proposed building had a basement, elevated ground floor, first floor, second floor, a penthouse and roof garden. The design gave the building character and strength that blended well with its immediate surroundings. Details of the </a:t>
            </a:r>
            <a:r>
              <a:rPr lang="en-US" sz="1000" dirty="0" smtClean="0">
                <a:latin typeface="Bahnschrift Light" panose="020B0502040204020203" pitchFamily="34" charset="0"/>
              </a:rPr>
              <a:t>proposed IEM Building were given in Bulletin Vol 1972 No. 2, February, 1972.</a:t>
            </a:r>
            <a:endParaRPr lang="en-US" sz="1000" dirty="0" smtClean="0">
              <a:latin typeface="Century Gothic" panose="020B0502020202020204" pitchFamily="34" charset="0"/>
            </a:endParaRPr>
          </a:p>
          <a:p>
            <a:pPr marL="0" indent="0" algn="just">
              <a:buFont typeface="Arial" panose="020B0604020202020204" pitchFamily="34" charset="0"/>
              <a:buNone/>
            </a:pPr>
            <a:endParaRPr lang="en-US" sz="1000" dirty="0" smtClean="0">
              <a:latin typeface="Century Gothic" panose="020B0502020202020204" pitchFamily="34" charset="0"/>
            </a:endParaRPr>
          </a:p>
          <a:p>
            <a:pPr marL="0" indent="0" algn="just">
              <a:buFont typeface="Arial" panose="020B0604020202020204" pitchFamily="34" charset="0"/>
              <a:buNone/>
            </a:pPr>
            <a:endParaRPr lang="en-US" sz="1000" dirty="0">
              <a:latin typeface="Century Gothic" panose="020B0502020202020204" pitchFamily="34" charset="0"/>
            </a:endParaRPr>
          </a:p>
        </p:txBody>
      </p:sp>
    </p:spTree>
    <p:extLst>
      <p:ext uri="{BB962C8B-B14F-4D97-AF65-F5344CB8AC3E}">
        <p14:creationId xmlns:p14="http://schemas.microsoft.com/office/powerpoint/2010/main" val="28953748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6000" r="-6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152400"/>
            <a:ext cx="8229600" cy="762000"/>
          </a:xfrm>
        </p:spPr>
        <p:txBody>
          <a:bodyPr>
            <a:noAutofit/>
          </a:bodyPr>
          <a:lstStyle/>
          <a:p>
            <a:r>
              <a:rPr lang="en-US" sz="3200" dirty="0">
                <a:latin typeface="Berlin Sans FB" panose="020E0602020502020306" pitchFamily="34" charset="0"/>
              </a:rPr>
              <a:t>BANGUNAN </a:t>
            </a:r>
            <a:r>
              <a:rPr lang="en-US" sz="3200" dirty="0" smtClean="0">
                <a:latin typeface="Berlin Sans FB" panose="020E0602020502020306" pitchFamily="34" charset="0"/>
              </a:rPr>
              <a:t>INGENIEUR (THE </a:t>
            </a:r>
            <a:r>
              <a:rPr lang="en-US" sz="3200" dirty="0">
                <a:latin typeface="Berlin Sans FB" panose="020E0602020502020306" pitchFamily="34" charset="0"/>
              </a:rPr>
              <a:t>IEM BUILDING)</a:t>
            </a:r>
          </a:p>
        </p:txBody>
      </p:sp>
      <p:sp>
        <p:nvSpPr>
          <p:cNvPr id="6" name="Content Placeholder 2"/>
          <p:cNvSpPr>
            <a:spLocks noGrp="1"/>
          </p:cNvSpPr>
          <p:nvPr>
            <p:ph idx="1"/>
          </p:nvPr>
        </p:nvSpPr>
        <p:spPr>
          <a:xfrm>
            <a:off x="304800" y="762000"/>
            <a:ext cx="8458200" cy="5791200"/>
          </a:xfrm>
        </p:spPr>
        <p:txBody>
          <a:bodyPr>
            <a:noAutofit/>
          </a:bodyPr>
          <a:lstStyle/>
          <a:p>
            <a:pPr marL="0" indent="0" algn="just">
              <a:spcBef>
                <a:spcPts val="0"/>
              </a:spcBef>
              <a:buNone/>
            </a:pPr>
            <a:r>
              <a:rPr lang="en-US" sz="1050" b="1" dirty="0">
                <a:latin typeface="Century Gothic" panose="020B0502020202020204" pitchFamily="34" charset="0"/>
              </a:rPr>
              <a:t>CONSTRUCTION BEGAN</a:t>
            </a:r>
          </a:p>
          <a:p>
            <a:pPr marL="0" indent="0" algn="just">
              <a:spcBef>
                <a:spcPts val="0"/>
              </a:spcBef>
              <a:buNone/>
            </a:pPr>
            <a:endParaRPr lang="en-US" sz="1000" b="1" dirty="0">
              <a:latin typeface="Century Gothic" panose="020B0502020202020204" pitchFamily="34" charset="0"/>
            </a:endParaRPr>
          </a:p>
          <a:p>
            <a:pPr marL="0" indent="0" algn="just">
              <a:spcBef>
                <a:spcPts val="0"/>
              </a:spcBef>
              <a:buNone/>
            </a:pPr>
            <a:r>
              <a:rPr lang="en-US" sz="1000" dirty="0">
                <a:latin typeface="Century Gothic" panose="020B0502020202020204" pitchFamily="34" charset="0"/>
              </a:rPr>
              <a:t>With the design </a:t>
            </a:r>
            <a:r>
              <a:rPr lang="en-US" sz="1000" dirty="0" err="1">
                <a:latin typeface="Century Gothic" panose="020B0502020202020204" pitchFamily="34" charset="0"/>
              </a:rPr>
              <a:t>finalised</a:t>
            </a:r>
            <a:r>
              <a:rPr lang="en-US" sz="1000" dirty="0">
                <a:latin typeface="Century Gothic" panose="020B0502020202020204" pitchFamily="34" charset="0"/>
              </a:rPr>
              <a:t> and drawings completed, the plans were submitted to the PJ Town Board (</a:t>
            </a:r>
            <a:r>
              <a:rPr lang="en-US" sz="1000" dirty="0" err="1">
                <a:latin typeface="Century Gothic" panose="020B0502020202020204" pitchFamily="34" charset="0"/>
              </a:rPr>
              <a:t>Lembaga</a:t>
            </a:r>
            <a:r>
              <a:rPr lang="en-US" sz="1000" dirty="0">
                <a:latin typeface="Century Gothic" panose="020B0502020202020204" pitchFamily="34" charset="0"/>
              </a:rPr>
              <a:t> </a:t>
            </a:r>
            <a:r>
              <a:rPr lang="en-US" sz="1000" dirty="0" err="1">
                <a:latin typeface="Century Gothic" panose="020B0502020202020204" pitchFamily="34" charset="0"/>
              </a:rPr>
              <a:t>Bandaraya</a:t>
            </a:r>
            <a:r>
              <a:rPr lang="en-US" sz="1000" dirty="0">
                <a:latin typeface="Century Gothic" panose="020B0502020202020204" pitchFamily="34" charset="0"/>
              </a:rPr>
              <a:t> PJ) for approval. The fine tuning of the drawings was done with valuable inputs from Mr. A.S. Bhatt and Mr. Lee </a:t>
            </a:r>
            <a:r>
              <a:rPr lang="en-US" sz="1000" dirty="0" err="1">
                <a:latin typeface="Century Gothic" panose="020B0502020202020204" pitchFamily="34" charset="0"/>
              </a:rPr>
              <a:t>Boay</a:t>
            </a:r>
            <a:r>
              <a:rPr lang="en-US" sz="1000" dirty="0">
                <a:latin typeface="Century Gothic" panose="020B0502020202020204" pitchFamily="34" charset="0"/>
              </a:rPr>
              <a:t> </a:t>
            </a:r>
            <a:r>
              <a:rPr lang="en-US" sz="1000" dirty="0" err="1">
                <a:latin typeface="Century Gothic" panose="020B0502020202020204" pitchFamily="34" charset="0"/>
              </a:rPr>
              <a:t>Huay</a:t>
            </a:r>
            <a:r>
              <a:rPr lang="en-US" sz="1000" dirty="0">
                <a:latin typeface="Century Gothic" panose="020B0502020202020204" pitchFamily="34" charset="0"/>
              </a:rPr>
              <a:t>, who were then P.J Town Board engineers. Accordingly, the building plans were approved by P.J Town Board in June 1972. </a:t>
            </a:r>
          </a:p>
          <a:p>
            <a:pPr marL="0" indent="0" algn="just">
              <a:spcBef>
                <a:spcPts val="0"/>
              </a:spcBef>
              <a:buNone/>
            </a:pPr>
            <a:r>
              <a:rPr lang="en-US" sz="1000" dirty="0">
                <a:latin typeface="Century Gothic" panose="020B0502020202020204" pitchFamily="34" charset="0"/>
              </a:rPr>
              <a:t>        At the 164th Council Meeting held on 10 July 1972, the Council noted that the building plans had been approved and decided to call for tenders. Following discussions with the architect, the Council requested that arrangements be made for tenders to be invited as soon as possible. </a:t>
            </a:r>
          </a:p>
          <a:p>
            <a:pPr marL="0" indent="0" algn="just">
              <a:spcBef>
                <a:spcPts val="0"/>
              </a:spcBef>
              <a:buNone/>
            </a:pPr>
            <a:r>
              <a:rPr lang="en-US" sz="1000" dirty="0">
                <a:latin typeface="Century Gothic" panose="020B0502020202020204" pitchFamily="34" charset="0"/>
              </a:rPr>
              <a:t>       After some minor amendments to the design and drawings, the architect was able to call for tenders in December 1972. The tender was closed on 30 January 1973 and 9 tenders were received. At its 172nd meeting held on 13 March 1973, the Council considered the Report on Tenders and agreed to accept the recommendation of the Building Committee. The contract was awarded to M/s. Ng </a:t>
            </a:r>
            <a:r>
              <a:rPr lang="en-US" sz="1000" dirty="0" err="1">
                <a:latin typeface="Century Gothic" panose="020B0502020202020204" pitchFamily="34" charset="0"/>
              </a:rPr>
              <a:t>Chye</a:t>
            </a:r>
            <a:r>
              <a:rPr lang="en-US" sz="1000" dirty="0">
                <a:latin typeface="Century Gothic" panose="020B0502020202020204" pitchFamily="34" charset="0"/>
              </a:rPr>
              <a:t> </a:t>
            </a:r>
            <a:r>
              <a:rPr lang="en-US" sz="1000" dirty="0" err="1">
                <a:latin typeface="Century Gothic" panose="020B0502020202020204" pitchFamily="34" charset="0"/>
              </a:rPr>
              <a:t>Heng</a:t>
            </a:r>
            <a:r>
              <a:rPr lang="en-US" sz="1000" dirty="0">
                <a:latin typeface="Century Gothic" panose="020B0502020202020204" pitchFamily="34" charset="0"/>
              </a:rPr>
              <a:t>. The contractor’s work as tendered was a total of RM219,450.00, not inclusive of PC items such as air conditioning, lifts, etc. It was estimated then that the cost of the contractor’s work for the building would eventually be around RM300,000. </a:t>
            </a:r>
          </a:p>
          <a:p>
            <a:pPr marL="0" indent="0" algn="just">
              <a:spcBef>
                <a:spcPts val="0"/>
              </a:spcBef>
              <a:buNone/>
            </a:pPr>
            <a:r>
              <a:rPr lang="en-US" sz="1000" dirty="0">
                <a:latin typeface="Century Gothic" panose="020B0502020202020204" pitchFamily="34" charset="0"/>
              </a:rPr>
              <a:t>        The building site at Lots 60 &amp; 62 </a:t>
            </a:r>
            <a:r>
              <a:rPr lang="en-US" sz="1000" dirty="0" err="1">
                <a:latin typeface="Century Gothic" panose="020B0502020202020204" pitchFamily="34" charset="0"/>
              </a:rPr>
              <a:t>Jalan</a:t>
            </a:r>
            <a:r>
              <a:rPr lang="en-US" sz="1000" dirty="0">
                <a:latin typeface="Century Gothic" panose="020B0502020202020204" pitchFamily="34" charset="0"/>
              </a:rPr>
              <a:t> 52/4 was handed over to the contractor on 14 April 1973 and accordingly, the targeted completion date would be 14 April 1974. However due to some problems and unforeseen circumstances, there were delays in construction work and the Council could not </a:t>
            </a:r>
            <a:r>
              <a:rPr lang="en-US" sz="1000" dirty="0" err="1">
                <a:latin typeface="Century Gothic" panose="020B0502020202020204" pitchFamily="34" charset="0"/>
              </a:rPr>
              <a:t>organise</a:t>
            </a:r>
            <a:r>
              <a:rPr lang="en-US" sz="1000" dirty="0">
                <a:latin typeface="Century Gothic" panose="020B0502020202020204" pitchFamily="34" charset="0"/>
              </a:rPr>
              <a:t> the launching ceremony as planned. </a:t>
            </a:r>
          </a:p>
          <a:p>
            <a:pPr marL="0" indent="0" algn="just">
              <a:spcBef>
                <a:spcPts val="0"/>
              </a:spcBef>
              <a:buNone/>
            </a:pPr>
            <a:r>
              <a:rPr lang="en-US" sz="1000" dirty="0">
                <a:latin typeface="Century Gothic" panose="020B0502020202020204" pitchFamily="34" charset="0"/>
              </a:rPr>
              <a:t>        The ceremony for the laying of the foundation stone was delayed and was only held on 27 June 1974. Our Founder President, Tan Sri </a:t>
            </a:r>
            <a:r>
              <a:rPr lang="en-US" sz="1000" dirty="0" err="1">
                <a:latin typeface="Century Gothic" panose="020B0502020202020204" pitchFamily="34" charset="0"/>
              </a:rPr>
              <a:t>Hj</a:t>
            </a:r>
            <a:r>
              <a:rPr lang="en-US" sz="1000" dirty="0">
                <a:latin typeface="Century Gothic" panose="020B0502020202020204" pitchFamily="34" charset="0"/>
              </a:rPr>
              <a:t>. </a:t>
            </a:r>
            <a:r>
              <a:rPr lang="en-US" sz="1000" dirty="0" err="1">
                <a:latin typeface="Century Gothic" panose="020B0502020202020204" pitchFamily="34" charset="0"/>
              </a:rPr>
              <a:t>Yusoff</a:t>
            </a:r>
            <a:r>
              <a:rPr lang="en-US" sz="1000" dirty="0">
                <a:latin typeface="Century Gothic" panose="020B0502020202020204" pitchFamily="34" charset="0"/>
              </a:rPr>
              <a:t> bin </a:t>
            </a:r>
            <a:r>
              <a:rPr lang="en-US" sz="1000" dirty="0" err="1">
                <a:latin typeface="Century Gothic" panose="020B0502020202020204" pitchFamily="34" charset="0"/>
              </a:rPr>
              <a:t>Hj</a:t>
            </a:r>
            <a:r>
              <a:rPr lang="en-US" sz="1000" dirty="0">
                <a:latin typeface="Century Gothic" panose="020B0502020202020204" pitchFamily="34" charset="0"/>
              </a:rPr>
              <a:t>. Ibrahim, was given the </a:t>
            </a:r>
            <a:r>
              <a:rPr lang="en-US" sz="1000" dirty="0" err="1">
                <a:latin typeface="Century Gothic" panose="020B0502020202020204" pitchFamily="34" charset="0"/>
              </a:rPr>
              <a:t>honour</a:t>
            </a:r>
            <a:r>
              <a:rPr lang="en-US" sz="1000" dirty="0">
                <a:latin typeface="Century Gothic" panose="020B0502020202020204" pitchFamily="34" charset="0"/>
              </a:rPr>
              <a:t> of performing this function. During the ceremony, Tan Sri </a:t>
            </a:r>
            <a:r>
              <a:rPr lang="en-US" sz="1000" dirty="0" err="1">
                <a:latin typeface="Century Gothic" panose="020B0502020202020204" pitchFamily="34" charset="0"/>
              </a:rPr>
              <a:t>Hj</a:t>
            </a:r>
            <a:r>
              <a:rPr lang="en-US" sz="1000" dirty="0">
                <a:latin typeface="Century Gothic" panose="020B0502020202020204" pitchFamily="34" charset="0"/>
              </a:rPr>
              <a:t>. </a:t>
            </a:r>
            <a:r>
              <a:rPr lang="en-US" sz="1000" dirty="0" err="1">
                <a:latin typeface="Century Gothic" panose="020B0502020202020204" pitchFamily="34" charset="0"/>
              </a:rPr>
              <a:t>Yusoff</a:t>
            </a:r>
            <a:r>
              <a:rPr lang="en-US" sz="1000" dirty="0">
                <a:latin typeface="Century Gothic" panose="020B0502020202020204" pitchFamily="34" charset="0"/>
              </a:rPr>
              <a:t> donated RM1,000 to the Building Fund as “</a:t>
            </a:r>
            <a:r>
              <a:rPr lang="en-US" sz="1000" dirty="0" err="1">
                <a:latin typeface="Century Gothic" panose="020B0502020202020204" pitchFamily="34" charset="0"/>
              </a:rPr>
              <a:t>bunga</a:t>
            </a:r>
            <a:r>
              <a:rPr lang="en-US" sz="1000" dirty="0">
                <a:latin typeface="Century Gothic" panose="020B0502020202020204" pitchFamily="34" charset="0"/>
              </a:rPr>
              <a:t> </a:t>
            </a:r>
            <a:r>
              <a:rPr lang="en-US" sz="1000" dirty="0" err="1">
                <a:latin typeface="Century Gothic" panose="020B0502020202020204" pitchFamily="34" charset="0"/>
              </a:rPr>
              <a:t>tangan</a:t>
            </a:r>
            <a:r>
              <a:rPr lang="en-US" sz="1000" dirty="0">
                <a:latin typeface="Century Gothic" panose="020B0502020202020204" pitchFamily="34" charset="0"/>
              </a:rPr>
              <a:t>”. (The speeches given by the IEM President, Mr. JG Daniel, and Tan Sri </a:t>
            </a:r>
            <a:r>
              <a:rPr lang="en-US" sz="1000" dirty="0" err="1">
                <a:latin typeface="Century Gothic" panose="020B0502020202020204" pitchFamily="34" charset="0"/>
              </a:rPr>
              <a:t>Hj</a:t>
            </a:r>
            <a:r>
              <a:rPr lang="en-US" sz="1000" dirty="0">
                <a:latin typeface="Century Gothic" panose="020B0502020202020204" pitchFamily="34" charset="0"/>
              </a:rPr>
              <a:t>. </a:t>
            </a:r>
            <a:r>
              <a:rPr lang="en-US" sz="1000" dirty="0" err="1">
                <a:latin typeface="Century Gothic" panose="020B0502020202020204" pitchFamily="34" charset="0"/>
              </a:rPr>
              <a:t>Yusoff</a:t>
            </a:r>
            <a:r>
              <a:rPr lang="en-US" sz="1000" dirty="0">
                <a:latin typeface="Century Gothic" panose="020B0502020202020204" pitchFamily="34" charset="0"/>
              </a:rPr>
              <a:t> can be found in IEM Bulletin Vol. 1974 No.7, July 1974). </a:t>
            </a:r>
          </a:p>
          <a:p>
            <a:pPr marL="0" indent="0" algn="just">
              <a:spcBef>
                <a:spcPts val="0"/>
              </a:spcBef>
              <a:buNone/>
            </a:pPr>
            <a:r>
              <a:rPr lang="en-US" sz="1000" dirty="0">
                <a:latin typeface="Century Gothic" panose="020B0502020202020204" pitchFamily="34" charset="0"/>
              </a:rPr>
              <a:t>        During the construction work, some modifications and changes were made to the original design and drawings to include the addition of a basement and the reconfiguration of the floor space.</a:t>
            </a:r>
          </a:p>
          <a:p>
            <a:pPr marL="0" indent="0" algn="just">
              <a:spcBef>
                <a:spcPts val="0"/>
              </a:spcBef>
              <a:buNone/>
            </a:pPr>
            <a:r>
              <a:rPr lang="en-US" sz="1000" dirty="0">
                <a:latin typeface="Century Gothic" panose="020B0502020202020204" pitchFamily="34" charset="0"/>
              </a:rPr>
              <a:t>        At the time when the contract was awarded, it was expected that we could occupy the new building after one year. Unfortunately, the Institution and the contractor were caught in the woes of an unprecedented inflation in the country which also swept through the world from the latter part of 1973 to 1975. Like all other commodities, the price of building materials skyrocketed and as a result, the cost grew far more than the original estimated figure. To add to the problem, there was a shortage of steel, cement and other building materials. IEM was really in a dilemma. The Council suffered great anxiety, especially when construction work almost came to a standstill. </a:t>
            </a:r>
          </a:p>
          <a:p>
            <a:pPr marL="0" indent="0" algn="just">
              <a:spcBef>
                <a:spcPts val="0"/>
              </a:spcBef>
              <a:buNone/>
            </a:pPr>
            <a:r>
              <a:rPr lang="en-US" sz="1000" dirty="0">
                <a:latin typeface="Century Gothic" panose="020B0502020202020204" pitchFamily="34" charset="0"/>
              </a:rPr>
              <a:t>        However, through the dedicated efforts and strong support of members, sourcing of building materials continued and various activities were </a:t>
            </a:r>
            <a:r>
              <a:rPr lang="en-US" sz="1000" dirty="0" err="1">
                <a:latin typeface="Century Gothic" panose="020B0502020202020204" pitchFamily="34" charset="0"/>
              </a:rPr>
              <a:t>organised</a:t>
            </a:r>
            <a:r>
              <a:rPr lang="en-US" sz="1000" dirty="0">
                <a:latin typeface="Century Gothic" panose="020B0502020202020204" pitchFamily="34" charset="0"/>
              </a:rPr>
              <a:t> to raise more funds. These really saved the day and the building was finally completed in May 1976 at the cost of RM671,780.00, including all the PC items. </a:t>
            </a:r>
            <a:endParaRPr lang="en-US" sz="1000" dirty="0" smtClean="0">
              <a:latin typeface="Century Gothic" panose="020B0502020202020204" pitchFamily="34" charset="0"/>
            </a:endParaRPr>
          </a:p>
          <a:p>
            <a:pPr marL="0" indent="0" algn="just">
              <a:spcBef>
                <a:spcPts val="0"/>
              </a:spcBef>
              <a:buNone/>
            </a:pPr>
            <a:endParaRPr lang="en-US" sz="1000" dirty="0">
              <a:latin typeface="Century Gothic" panose="020B0502020202020204" pitchFamily="34" charset="0"/>
            </a:endParaRPr>
          </a:p>
          <a:p>
            <a:pPr marL="0" indent="0" algn="just">
              <a:spcBef>
                <a:spcPts val="0"/>
              </a:spcBef>
              <a:buNone/>
            </a:pPr>
            <a:endParaRPr lang="en-US" sz="1000" dirty="0">
              <a:latin typeface="Century Gothic" panose="020B0502020202020204" pitchFamily="34" charset="0"/>
            </a:endParaRPr>
          </a:p>
        </p:txBody>
      </p:sp>
    </p:spTree>
    <p:extLst>
      <p:ext uri="{BB962C8B-B14F-4D97-AF65-F5344CB8AC3E}">
        <p14:creationId xmlns:p14="http://schemas.microsoft.com/office/powerpoint/2010/main" val="23454272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6000" r="-6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152400"/>
            <a:ext cx="8229600" cy="762000"/>
          </a:xfrm>
        </p:spPr>
        <p:txBody>
          <a:bodyPr>
            <a:noAutofit/>
          </a:bodyPr>
          <a:lstStyle/>
          <a:p>
            <a:r>
              <a:rPr lang="en-US" sz="3200" dirty="0">
                <a:latin typeface="Berlin Sans FB" panose="020E0602020502020306" pitchFamily="34" charset="0"/>
              </a:rPr>
              <a:t>BANGUNAN </a:t>
            </a:r>
            <a:r>
              <a:rPr lang="en-US" sz="3200" dirty="0" smtClean="0">
                <a:latin typeface="Berlin Sans FB" panose="020E0602020502020306" pitchFamily="34" charset="0"/>
              </a:rPr>
              <a:t>INGENIEUR (THE </a:t>
            </a:r>
            <a:r>
              <a:rPr lang="en-US" sz="3200" dirty="0">
                <a:latin typeface="Berlin Sans FB" panose="020E0602020502020306" pitchFamily="34" charset="0"/>
              </a:rPr>
              <a:t>IEM BUILDING)</a:t>
            </a:r>
          </a:p>
        </p:txBody>
      </p:sp>
      <p:sp>
        <p:nvSpPr>
          <p:cNvPr id="6" name="Content Placeholder 2"/>
          <p:cNvSpPr>
            <a:spLocks noGrp="1"/>
          </p:cNvSpPr>
          <p:nvPr>
            <p:ph idx="1"/>
          </p:nvPr>
        </p:nvSpPr>
        <p:spPr>
          <a:xfrm>
            <a:off x="304800" y="762000"/>
            <a:ext cx="8458200" cy="5791200"/>
          </a:xfrm>
        </p:spPr>
        <p:txBody>
          <a:bodyPr>
            <a:noAutofit/>
          </a:bodyPr>
          <a:lstStyle/>
          <a:p>
            <a:pPr marL="0" indent="0" algn="just">
              <a:spcBef>
                <a:spcPts val="0"/>
              </a:spcBef>
              <a:buNone/>
            </a:pPr>
            <a:r>
              <a:rPr lang="en-US" sz="1000" dirty="0">
                <a:latin typeface="Century Gothic" panose="020B0502020202020204" pitchFamily="34" charset="0"/>
              </a:rPr>
              <a:t>It was very appropriate that our then President, Ir. Chan </a:t>
            </a:r>
            <a:r>
              <a:rPr lang="en-US" sz="1000" dirty="0" err="1">
                <a:latin typeface="Century Gothic" panose="020B0502020202020204" pitchFamily="34" charset="0"/>
              </a:rPr>
              <a:t>Kee</a:t>
            </a:r>
            <a:r>
              <a:rPr lang="en-US" sz="1000" dirty="0">
                <a:latin typeface="Century Gothic" panose="020B0502020202020204" pitchFamily="34" charset="0"/>
              </a:rPr>
              <a:t> </a:t>
            </a:r>
            <a:r>
              <a:rPr lang="en-US" sz="1000" dirty="0" err="1">
                <a:latin typeface="Century Gothic" panose="020B0502020202020204" pitchFamily="34" charset="0"/>
              </a:rPr>
              <a:t>Pok</a:t>
            </a:r>
            <a:r>
              <a:rPr lang="en-US" sz="1000" dirty="0">
                <a:latin typeface="Century Gothic" panose="020B0502020202020204" pitchFamily="34" charset="0"/>
              </a:rPr>
              <a:t>, in the Annual Report for the 17th AGM on 23 April 1976, gratefully thanked those who so generously donated both money and services to enable the Institution to have its own building. Below is an extract from the IEM Annual Report</a:t>
            </a:r>
            <a:r>
              <a:rPr lang="en-US" sz="1000" dirty="0" smtClean="0">
                <a:latin typeface="Century Gothic" panose="020B0502020202020204" pitchFamily="34" charset="0"/>
              </a:rPr>
              <a:t>:</a:t>
            </a:r>
            <a:endParaRPr lang="en-US" sz="1000" dirty="0">
              <a:latin typeface="Century Gothic" panose="020B0502020202020204" pitchFamily="34" charset="0"/>
            </a:endParaRPr>
          </a:p>
          <a:p>
            <a:pPr marL="0" indent="0" algn="just">
              <a:spcBef>
                <a:spcPts val="0"/>
              </a:spcBef>
              <a:buNone/>
            </a:pPr>
            <a:r>
              <a:rPr lang="en-US" sz="1000" i="1" dirty="0" smtClean="0">
                <a:solidFill>
                  <a:schemeClr val="accent1">
                    <a:lumMod val="75000"/>
                  </a:schemeClr>
                </a:solidFill>
                <a:latin typeface="Century Gothic" panose="020B0502020202020204" pitchFamily="34" charset="0"/>
              </a:rPr>
              <a:t>“I </a:t>
            </a:r>
            <a:r>
              <a:rPr lang="en-US" sz="1000" i="1" dirty="0">
                <a:solidFill>
                  <a:schemeClr val="accent1">
                    <a:lumMod val="75000"/>
                  </a:schemeClr>
                </a:solidFill>
                <a:latin typeface="Century Gothic" panose="020B0502020202020204" pitchFamily="34" charset="0"/>
              </a:rPr>
              <a:t>would like to record the thanks of the Institution to the Building Supervision and Management Committee headed by Ir. Lee </a:t>
            </a:r>
            <a:r>
              <a:rPr lang="en-US" sz="1000" i="1" dirty="0" err="1">
                <a:solidFill>
                  <a:schemeClr val="accent1">
                    <a:lumMod val="75000"/>
                  </a:schemeClr>
                </a:solidFill>
                <a:latin typeface="Century Gothic" panose="020B0502020202020204" pitchFamily="34" charset="0"/>
              </a:rPr>
              <a:t>Boay</a:t>
            </a:r>
            <a:r>
              <a:rPr lang="en-US" sz="1000" i="1" dirty="0">
                <a:solidFill>
                  <a:schemeClr val="accent1">
                    <a:lumMod val="75000"/>
                  </a:schemeClr>
                </a:solidFill>
                <a:latin typeface="Century Gothic" panose="020B0502020202020204" pitchFamily="34" charset="0"/>
              </a:rPr>
              <a:t> </a:t>
            </a:r>
            <a:r>
              <a:rPr lang="en-US" sz="1000" i="1" dirty="0" err="1">
                <a:solidFill>
                  <a:schemeClr val="accent1">
                    <a:lumMod val="75000"/>
                  </a:schemeClr>
                </a:solidFill>
                <a:latin typeface="Century Gothic" panose="020B0502020202020204" pitchFamily="34" charset="0"/>
              </a:rPr>
              <a:t>Huay</a:t>
            </a:r>
            <a:r>
              <a:rPr lang="en-US" sz="1000" i="1" dirty="0">
                <a:solidFill>
                  <a:schemeClr val="accent1">
                    <a:lumMod val="75000"/>
                  </a:schemeClr>
                </a:solidFill>
                <a:latin typeface="Century Gothic" panose="020B0502020202020204" pitchFamily="34" charset="0"/>
              </a:rPr>
              <a:t> for the good work carried out during the session. Our thanks also go to Architect Team Three (</a:t>
            </a:r>
            <a:r>
              <a:rPr lang="en-US" sz="1000" i="1" dirty="0" err="1">
                <a:solidFill>
                  <a:schemeClr val="accent1">
                    <a:lumMod val="75000"/>
                  </a:schemeClr>
                </a:solidFill>
                <a:latin typeface="Century Gothic" panose="020B0502020202020204" pitchFamily="34" charset="0"/>
              </a:rPr>
              <a:t>Jurubena</a:t>
            </a:r>
            <a:r>
              <a:rPr lang="en-US" sz="1000" i="1" dirty="0">
                <a:solidFill>
                  <a:schemeClr val="accent1">
                    <a:lumMod val="75000"/>
                  </a:schemeClr>
                </a:solidFill>
                <a:latin typeface="Century Gothic" panose="020B0502020202020204" pitchFamily="34" charset="0"/>
              </a:rPr>
              <a:t> </a:t>
            </a:r>
            <a:r>
              <a:rPr lang="en-US" sz="1000" i="1" dirty="0" err="1">
                <a:solidFill>
                  <a:schemeClr val="accent1">
                    <a:lumMod val="75000"/>
                  </a:schemeClr>
                </a:solidFill>
                <a:latin typeface="Century Gothic" panose="020B0502020202020204" pitchFamily="34" charset="0"/>
              </a:rPr>
              <a:t>Bertiga</a:t>
            </a:r>
            <a:r>
              <a:rPr lang="en-US" sz="1000" i="1" dirty="0">
                <a:solidFill>
                  <a:schemeClr val="accent1">
                    <a:lumMod val="75000"/>
                  </a:schemeClr>
                </a:solidFill>
                <a:latin typeface="Century Gothic" panose="020B0502020202020204" pitchFamily="34" charset="0"/>
              </a:rPr>
              <a:t>) for the design of the building, to Ir. Chan </a:t>
            </a:r>
            <a:r>
              <a:rPr lang="en-US" sz="1000" i="1" dirty="0" err="1">
                <a:solidFill>
                  <a:schemeClr val="accent1">
                    <a:lumMod val="75000"/>
                  </a:schemeClr>
                </a:solidFill>
                <a:latin typeface="Century Gothic" panose="020B0502020202020204" pitchFamily="34" charset="0"/>
              </a:rPr>
              <a:t>Weng</a:t>
            </a:r>
            <a:r>
              <a:rPr lang="en-US" sz="1000" i="1" dirty="0">
                <a:solidFill>
                  <a:schemeClr val="accent1">
                    <a:lumMod val="75000"/>
                  </a:schemeClr>
                </a:solidFill>
                <a:latin typeface="Century Gothic" panose="020B0502020202020204" pitchFamily="34" charset="0"/>
              </a:rPr>
              <a:t> Chiu, who was responsible for the structural design, to Ir. Wong </a:t>
            </a:r>
            <a:r>
              <a:rPr lang="en-US" sz="1000" i="1" dirty="0" err="1">
                <a:solidFill>
                  <a:schemeClr val="accent1">
                    <a:lumMod val="75000"/>
                  </a:schemeClr>
                </a:solidFill>
                <a:latin typeface="Century Gothic" panose="020B0502020202020204" pitchFamily="34" charset="0"/>
              </a:rPr>
              <a:t>Kon</a:t>
            </a:r>
            <a:r>
              <a:rPr lang="en-US" sz="1000" i="1" dirty="0">
                <a:solidFill>
                  <a:schemeClr val="accent1">
                    <a:lumMod val="75000"/>
                  </a:schemeClr>
                </a:solidFill>
                <a:latin typeface="Century Gothic" panose="020B0502020202020204" pitchFamily="34" charset="0"/>
              </a:rPr>
              <a:t> Nam for the supervision of the structural construction on site, to Ir. </a:t>
            </a:r>
            <a:r>
              <a:rPr lang="en-US" sz="1000" i="1" dirty="0" err="1">
                <a:solidFill>
                  <a:schemeClr val="accent1">
                    <a:lumMod val="75000"/>
                  </a:schemeClr>
                </a:solidFill>
                <a:latin typeface="Century Gothic" panose="020B0502020202020204" pitchFamily="34" charset="0"/>
              </a:rPr>
              <a:t>Dr</a:t>
            </a:r>
            <a:r>
              <a:rPr lang="en-US" sz="1000" i="1" dirty="0">
                <a:solidFill>
                  <a:schemeClr val="accent1">
                    <a:lumMod val="75000"/>
                  </a:schemeClr>
                </a:solidFill>
                <a:latin typeface="Century Gothic" panose="020B0502020202020204" pitchFamily="34" charset="0"/>
              </a:rPr>
              <a:t> Huang Han Chao for acting as mechanical and </a:t>
            </a:r>
            <a:r>
              <a:rPr lang="en-US" sz="1000" i="1" dirty="0" err="1">
                <a:solidFill>
                  <a:schemeClr val="accent1">
                    <a:lumMod val="75000"/>
                  </a:schemeClr>
                </a:solidFill>
                <a:latin typeface="Century Gothic" panose="020B0502020202020204" pitchFamily="34" charset="0"/>
              </a:rPr>
              <a:t>airconditioning</a:t>
            </a:r>
            <a:r>
              <a:rPr lang="en-US" sz="1000" i="1" dirty="0">
                <a:solidFill>
                  <a:schemeClr val="accent1">
                    <a:lumMod val="75000"/>
                  </a:schemeClr>
                </a:solidFill>
                <a:latin typeface="Century Gothic" panose="020B0502020202020204" pitchFamily="34" charset="0"/>
              </a:rPr>
              <a:t> consultant, to P.C.R &amp; </a:t>
            </a:r>
            <a:r>
              <a:rPr lang="en-US" sz="1000" i="1" dirty="0" err="1">
                <a:solidFill>
                  <a:schemeClr val="accent1">
                    <a:lumMod val="75000"/>
                  </a:schemeClr>
                </a:solidFill>
                <a:latin typeface="Century Gothic" panose="020B0502020202020204" pitchFamily="34" charset="0"/>
              </a:rPr>
              <a:t>Rakan-Rakan</a:t>
            </a:r>
            <a:r>
              <a:rPr lang="en-US" sz="1000" i="1" dirty="0">
                <a:solidFill>
                  <a:schemeClr val="accent1">
                    <a:lumMod val="75000"/>
                  </a:schemeClr>
                </a:solidFill>
                <a:latin typeface="Century Gothic" panose="020B0502020202020204" pitchFamily="34" charset="0"/>
              </a:rPr>
              <a:t> for services </a:t>
            </a:r>
            <a:r>
              <a:rPr lang="en-US" sz="1000" i="1" dirty="0" err="1">
                <a:solidFill>
                  <a:schemeClr val="accent1">
                    <a:lumMod val="75000"/>
                  </a:schemeClr>
                </a:solidFill>
                <a:latin typeface="Century Gothic" panose="020B0502020202020204" pitchFamily="34" charset="0"/>
              </a:rPr>
              <a:t>asacoustic</a:t>
            </a:r>
            <a:r>
              <a:rPr lang="en-US" sz="1000" i="1" dirty="0">
                <a:solidFill>
                  <a:schemeClr val="accent1">
                    <a:lumMod val="75000"/>
                  </a:schemeClr>
                </a:solidFill>
                <a:latin typeface="Century Gothic" panose="020B0502020202020204" pitchFamily="34" charset="0"/>
              </a:rPr>
              <a:t> and electrical consultants and to Ir. </a:t>
            </a:r>
            <a:r>
              <a:rPr lang="en-US" sz="1000" i="1" dirty="0" err="1">
                <a:solidFill>
                  <a:schemeClr val="accent1">
                    <a:lumMod val="75000"/>
                  </a:schemeClr>
                </a:solidFill>
                <a:latin typeface="Century Gothic" panose="020B0502020202020204" pitchFamily="34" charset="0"/>
              </a:rPr>
              <a:t>Dr</a:t>
            </a:r>
            <a:r>
              <a:rPr lang="en-US" sz="1000" i="1" dirty="0">
                <a:solidFill>
                  <a:schemeClr val="accent1">
                    <a:lumMod val="75000"/>
                  </a:schemeClr>
                </a:solidFill>
                <a:latin typeface="Century Gothic" panose="020B0502020202020204" pitchFamily="34" charset="0"/>
              </a:rPr>
              <a:t> Ting Wen Hui for overall supervision and co-ordination.”</a:t>
            </a:r>
          </a:p>
          <a:p>
            <a:pPr marL="0" indent="0" algn="just">
              <a:spcBef>
                <a:spcPts val="0"/>
              </a:spcBef>
              <a:buNone/>
            </a:pPr>
            <a:endParaRPr lang="en-US" sz="1000" b="1" dirty="0">
              <a:latin typeface="Century Gothic" panose="020B0502020202020204" pitchFamily="34" charset="0"/>
            </a:endParaRPr>
          </a:p>
          <a:p>
            <a:pPr marL="0" indent="0" algn="just">
              <a:spcBef>
                <a:spcPts val="0"/>
              </a:spcBef>
              <a:buNone/>
            </a:pPr>
            <a:r>
              <a:rPr lang="en-US" sz="1050" b="1" dirty="0">
                <a:latin typeface="Century Gothic" panose="020B0502020202020204" pitchFamily="34" charset="0"/>
              </a:rPr>
              <a:t>SUPERVISION AND MANAGEMENT COMMITTEE</a:t>
            </a:r>
          </a:p>
          <a:p>
            <a:pPr marL="0" indent="0" algn="just">
              <a:spcBef>
                <a:spcPts val="0"/>
              </a:spcBef>
              <a:buNone/>
            </a:pPr>
            <a:endParaRPr lang="en-US" sz="1000" dirty="0">
              <a:latin typeface="Century Gothic" panose="020B0502020202020204" pitchFamily="34" charset="0"/>
            </a:endParaRPr>
          </a:p>
          <a:p>
            <a:pPr marL="0" indent="0" algn="just">
              <a:spcBef>
                <a:spcPts val="0"/>
              </a:spcBef>
              <a:buNone/>
            </a:pPr>
            <a:r>
              <a:rPr lang="en-US" sz="1000" dirty="0">
                <a:latin typeface="Century Gothic" panose="020B0502020202020204" pitchFamily="34" charset="0"/>
              </a:rPr>
              <a:t>Just before the contract was awarded, the Council at its 176th Meeting held on 30 July 1973, appointed the Building Supervision Committee. Later, the Committee was named Building Supervision and Management Committee. Its main function was to ensure that construction work proceeded smoothly. Over the years, from 1973 to 1978, the Committee comprised the following members:</a:t>
            </a:r>
          </a:p>
          <a:p>
            <a:pPr marL="0" indent="0" algn="just">
              <a:spcBef>
                <a:spcPts val="0"/>
              </a:spcBef>
              <a:buNone/>
            </a:pPr>
            <a:r>
              <a:rPr lang="en-US" sz="1000" b="1" dirty="0">
                <a:latin typeface="Century Gothic" panose="020B0502020202020204" pitchFamily="34" charset="0"/>
              </a:rPr>
              <a:t>1. Chairman:</a:t>
            </a:r>
          </a:p>
          <a:p>
            <a:pPr algn="just">
              <a:spcBef>
                <a:spcPts val="0"/>
              </a:spcBef>
            </a:pPr>
            <a:r>
              <a:rPr lang="en-US" sz="1000" dirty="0">
                <a:latin typeface="Century Gothic" panose="020B0502020202020204" pitchFamily="34" charset="0"/>
              </a:rPr>
              <a:t>Ir. </a:t>
            </a:r>
            <a:r>
              <a:rPr lang="en-US" sz="1000" dirty="0" err="1">
                <a:latin typeface="Century Gothic" panose="020B0502020202020204" pitchFamily="34" charset="0"/>
              </a:rPr>
              <a:t>Dr</a:t>
            </a:r>
            <a:r>
              <a:rPr lang="en-US" sz="1000" dirty="0">
                <a:latin typeface="Century Gothic" panose="020B0502020202020204" pitchFamily="34" charset="0"/>
              </a:rPr>
              <a:t> Ting Wen Hui (Session 1973/74 to 1975/76)</a:t>
            </a:r>
          </a:p>
          <a:p>
            <a:pPr algn="just">
              <a:spcBef>
                <a:spcPts val="0"/>
              </a:spcBef>
            </a:pPr>
            <a:r>
              <a:rPr lang="en-US" sz="1000" dirty="0">
                <a:latin typeface="Century Gothic" panose="020B0502020202020204" pitchFamily="34" charset="0"/>
              </a:rPr>
              <a:t>Ir. Lee </a:t>
            </a:r>
            <a:r>
              <a:rPr lang="en-US" sz="1000" dirty="0" err="1">
                <a:latin typeface="Century Gothic" panose="020B0502020202020204" pitchFamily="34" charset="0"/>
              </a:rPr>
              <a:t>Boay</a:t>
            </a:r>
            <a:r>
              <a:rPr lang="en-US" sz="1000" dirty="0">
                <a:latin typeface="Century Gothic" panose="020B0502020202020204" pitchFamily="34" charset="0"/>
              </a:rPr>
              <a:t> </a:t>
            </a:r>
            <a:r>
              <a:rPr lang="en-US" sz="1000" dirty="0" err="1">
                <a:latin typeface="Century Gothic" panose="020B0502020202020204" pitchFamily="34" charset="0"/>
              </a:rPr>
              <a:t>Huay</a:t>
            </a:r>
            <a:r>
              <a:rPr lang="en-US" sz="1000" dirty="0">
                <a:latin typeface="Century Gothic" panose="020B0502020202020204" pitchFamily="34" charset="0"/>
              </a:rPr>
              <a:t> (Session 1976/1977 and 1977/78)</a:t>
            </a:r>
          </a:p>
          <a:p>
            <a:pPr marL="0" indent="0" algn="just">
              <a:spcBef>
                <a:spcPts val="0"/>
              </a:spcBef>
              <a:buNone/>
            </a:pPr>
            <a:r>
              <a:rPr lang="en-US" sz="1000" b="1" dirty="0">
                <a:latin typeface="Century Gothic" panose="020B0502020202020204" pitchFamily="34" charset="0"/>
              </a:rPr>
              <a:t>2. Deputy Chairman:</a:t>
            </a:r>
          </a:p>
          <a:p>
            <a:pPr algn="just">
              <a:spcBef>
                <a:spcPts val="0"/>
              </a:spcBef>
            </a:pPr>
            <a:r>
              <a:rPr lang="en-US" sz="1000" dirty="0">
                <a:latin typeface="Century Gothic" panose="020B0502020202020204" pitchFamily="34" charset="0"/>
              </a:rPr>
              <a:t>Ir. </a:t>
            </a:r>
            <a:r>
              <a:rPr lang="en-US" sz="1000" dirty="0" err="1">
                <a:latin typeface="Century Gothic" panose="020B0502020202020204" pitchFamily="34" charset="0"/>
              </a:rPr>
              <a:t>Razali</a:t>
            </a:r>
            <a:r>
              <a:rPr lang="en-US" sz="1000" dirty="0">
                <a:latin typeface="Century Gothic" panose="020B0502020202020204" pitchFamily="34" charset="0"/>
              </a:rPr>
              <a:t> bin </a:t>
            </a:r>
            <a:r>
              <a:rPr lang="en-US" sz="1000" dirty="0" err="1">
                <a:latin typeface="Century Gothic" panose="020B0502020202020204" pitchFamily="34" charset="0"/>
              </a:rPr>
              <a:t>Bidin</a:t>
            </a:r>
            <a:r>
              <a:rPr lang="en-US" sz="1000" dirty="0">
                <a:latin typeface="Century Gothic" panose="020B0502020202020204" pitchFamily="34" charset="0"/>
              </a:rPr>
              <a:t> (Session 1973/74 and 1975/76)</a:t>
            </a:r>
          </a:p>
          <a:p>
            <a:pPr marL="0" indent="0" algn="just">
              <a:spcBef>
                <a:spcPts val="0"/>
              </a:spcBef>
              <a:buNone/>
            </a:pPr>
            <a:r>
              <a:rPr lang="en-US" sz="1000" b="1" dirty="0">
                <a:latin typeface="Century Gothic" panose="020B0502020202020204" pitchFamily="34" charset="0"/>
              </a:rPr>
              <a:t>3. Committee Members:</a:t>
            </a:r>
          </a:p>
          <a:p>
            <a:pPr algn="just">
              <a:spcBef>
                <a:spcPts val="0"/>
              </a:spcBef>
            </a:pPr>
            <a:r>
              <a:rPr lang="de-DE" sz="1000" dirty="0">
                <a:latin typeface="Century Gothic" panose="020B0502020202020204" pitchFamily="34" charset="0"/>
              </a:rPr>
              <a:t>Ir. Hj. Abd. Wahab bin Hassan (Session 1973/74)</a:t>
            </a:r>
          </a:p>
          <a:p>
            <a:pPr algn="just">
              <a:spcBef>
                <a:spcPts val="0"/>
              </a:spcBef>
            </a:pPr>
            <a:r>
              <a:rPr lang="en-US" sz="1000" dirty="0">
                <a:latin typeface="Century Gothic" panose="020B0502020202020204" pitchFamily="34" charset="0"/>
              </a:rPr>
              <a:t>Ir. J.G. Daniel (Session 1973/74)</a:t>
            </a:r>
          </a:p>
          <a:p>
            <a:pPr algn="just">
              <a:spcBef>
                <a:spcPts val="0"/>
              </a:spcBef>
            </a:pPr>
            <a:r>
              <a:rPr lang="en-US" sz="1000" dirty="0">
                <a:latin typeface="Century Gothic" panose="020B0502020202020204" pitchFamily="34" charset="0"/>
              </a:rPr>
              <a:t>Ir. Lee </a:t>
            </a:r>
            <a:r>
              <a:rPr lang="en-US" sz="1000" dirty="0" err="1">
                <a:latin typeface="Century Gothic" panose="020B0502020202020204" pitchFamily="34" charset="0"/>
              </a:rPr>
              <a:t>Boay</a:t>
            </a:r>
            <a:r>
              <a:rPr lang="en-US" sz="1000" dirty="0">
                <a:latin typeface="Century Gothic" panose="020B0502020202020204" pitchFamily="34" charset="0"/>
              </a:rPr>
              <a:t> </a:t>
            </a:r>
            <a:r>
              <a:rPr lang="en-US" sz="1000" dirty="0" err="1">
                <a:latin typeface="Century Gothic" panose="020B0502020202020204" pitchFamily="34" charset="0"/>
              </a:rPr>
              <a:t>Huay</a:t>
            </a:r>
            <a:r>
              <a:rPr lang="en-US" sz="1000" dirty="0">
                <a:latin typeface="Century Gothic" panose="020B0502020202020204" pitchFamily="34" charset="0"/>
              </a:rPr>
              <a:t> (Session 1973/74 to 1975/76)</a:t>
            </a:r>
          </a:p>
          <a:p>
            <a:pPr algn="just">
              <a:spcBef>
                <a:spcPts val="0"/>
              </a:spcBef>
            </a:pPr>
            <a:r>
              <a:rPr lang="en-US" sz="1000" dirty="0">
                <a:latin typeface="Century Gothic" panose="020B0502020202020204" pitchFamily="34" charset="0"/>
              </a:rPr>
              <a:t>Ir. Yuen Kai </a:t>
            </a:r>
            <a:r>
              <a:rPr lang="en-US" sz="1000" dirty="0" err="1">
                <a:latin typeface="Century Gothic" panose="020B0502020202020204" pitchFamily="34" charset="0"/>
              </a:rPr>
              <a:t>Meng</a:t>
            </a:r>
            <a:r>
              <a:rPr lang="en-US" sz="1000" dirty="0">
                <a:latin typeface="Century Gothic" panose="020B0502020202020204" pitchFamily="34" charset="0"/>
              </a:rPr>
              <a:t> (Session 1973/74 and 1974/75)</a:t>
            </a:r>
          </a:p>
          <a:p>
            <a:pPr algn="just">
              <a:spcBef>
                <a:spcPts val="0"/>
              </a:spcBef>
            </a:pPr>
            <a:r>
              <a:rPr lang="en-US" sz="1000" dirty="0">
                <a:latin typeface="Century Gothic" panose="020B0502020202020204" pitchFamily="34" charset="0"/>
              </a:rPr>
              <a:t>Ir. Tan Ghee Soon, Eddie (Session 1974/75)</a:t>
            </a:r>
          </a:p>
          <a:p>
            <a:pPr algn="just">
              <a:spcBef>
                <a:spcPts val="0"/>
              </a:spcBef>
            </a:pPr>
            <a:r>
              <a:rPr lang="en-US" sz="1000" dirty="0">
                <a:latin typeface="Century Gothic" panose="020B0502020202020204" pitchFamily="34" charset="0"/>
              </a:rPr>
              <a:t>Ir. Pang Leong </a:t>
            </a:r>
            <a:r>
              <a:rPr lang="en-US" sz="1000" dirty="0" err="1">
                <a:latin typeface="Century Gothic" panose="020B0502020202020204" pitchFamily="34" charset="0"/>
              </a:rPr>
              <a:t>Hoon</a:t>
            </a:r>
            <a:r>
              <a:rPr lang="en-US" sz="1000" dirty="0">
                <a:latin typeface="Century Gothic" panose="020B0502020202020204" pitchFamily="34" charset="0"/>
              </a:rPr>
              <a:t> (Session 1974/75 and 1976/77)</a:t>
            </a:r>
          </a:p>
          <a:p>
            <a:pPr algn="just">
              <a:spcBef>
                <a:spcPts val="0"/>
              </a:spcBef>
            </a:pPr>
            <a:r>
              <a:rPr lang="sv-SE" sz="1000" dirty="0">
                <a:latin typeface="Century Gothic" panose="020B0502020202020204" pitchFamily="34" charset="0"/>
              </a:rPr>
              <a:t>Ir. C.P. Karunakaran (Session 1975/76)</a:t>
            </a:r>
          </a:p>
          <a:p>
            <a:pPr algn="just">
              <a:spcBef>
                <a:spcPts val="0"/>
              </a:spcBef>
            </a:pPr>
            <a:r>
              <a:rPr lang="de-DE" sz="1000" dirty="0">
                <a:latin typeface="Century Gothic" panose="020B0502020202020204" pitchFamily="34" charset="0"/>
              </a:rPr>
              <a:t>Ir. Tajul Arus bin Noh (Session </a:t>
            </a:r>
            <a:r>
              <a:rPr lang="de-DE" sz="1000" dirty="0" smtClean="0">
                <a:latin typeface="Century Gothic" panose="020B0502020202020204" pitchFamily="34" charset="0"/>
              </a:rPr>
              <a:t>1976/77)</a:t>
            </a:r>
            <a:r>
              <a:rPr lang="en-US" sz="1000" dirty="0" smtClean="0">
                <a:latin typeface="Century Gothic" panose="020B0502020202020204" pitchFamily="34" charset="0"/>
              </a:rPr>
              <a:t> </a:t>
            </a:r>
            <a:endParaRPr lang="en-US" sz="1000" dirty="0">
              <a:latin typeface="Century Gothic" panose="020B0502020202020204" pitchFamily="34" charset="0"/>
            </a:endParaRPr>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4183" t="35643" r="16584" b="26072"/>
          <a:stretch/>
        </p:blipFill>
        <p:spPr bwMode="auto">
          <a:xfrm>
            <a:off x="4107753" y="3048000"/>
            <a:ext cx="2674047" cy="1668969"/>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TextBox 7"/>
          <p:cNvSpPr txBox="1"/>
          <p:nvPr/>
        </p:nvSpPr>
        <p:spPr>
          <a:xfrm>
            <a:off x="4377485" y="4767590"/>
            <a:ext cx="1885092" cy="261610"/>
          </a:xfrm>
          <a:prstGeom prst="rect">
            <a:avLst/>
          </a:prstGeom>
          <a:noFill/>
        </p:spPr>
        <p:txBody>
          <a:bodyPr wrap="square" rtlCol="0">
            <a:spAutoFit/>
          </a:bodyPr>
          <a:lstStyle/>
          <a:p>
            <a:pPr algn="ctr"/>
            <a:r>
              <a:rPr lang="en-US" sz="1100" b="1" dirty="0" err="1" smtClean="0">
                <a:latin typeface="Century Gothic" panose="020B0502020202020204" pitchFamily="34" charset="0"/>
              </a:rPr>
              <a:t>Bangunan</a:t>
            </a:r>
            <a:r>
              <a:rPr lang="en-US" sz="1100" b="1" dirty="0" smtClean="0">
                <a:latin typeface="Century Gothic" panose="020B0502020202020204" pitchFamily="34" charset="0"/>
              </a:rPr>
              <a:t> </a:t>
            </a:r>
            <a:r>
              <a:rPr lang="en-US" sz="1100" b="1" dirty="0" err="1" smtClean="0">
                <a:latin typeface="Century Gothic" panose="020B0502020202020204" pitchFamily="34" charset="0"/>
              </a:rPr>
              <a:t>Ingenieur</a:t>
            </a:r>
            <a:endParaRPr lang="en-US" sz="1100" b="1" dirty="0">
              <a:latin typeface="Century Gothic" panose="020B0502020202020204" pitchFamily="34" charset="0"/>
            </a:endParaRPr>
          </a:p>
        </p:txBody>
      </p:sp>
      <p:pic>
        <p:nvPicPr>
          <p:cNvPr id="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4132" t="33771" r="23888" b="25636"/>
          <a:stretch/>
        </p:blipFill>
        <p:spPr bwMode="auto">
          <a:xfrm>
            <a:off x="6262577" y="4617901"/>
            <a:ext cx="2626172" cy="1791695"/>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 name="TextBox 9"/>
          <p:cNvSpPr txBox="1"/>
          <p:nvPr/>
        </p:nvSpPr>
        <p:spPr>
          <a:xfrm>
            <a:off x="6908913" y="6526224"/>
            <a:ext cx="1333500" cy="261610"/>
          </a:xfrm>
          <a:prstGeom prst="rect">
            <a:avLst/>
          </a:prstGeom>
          <a:noFill/>
        </p:spPr>
        <p:txBody>
          <a:bodyPr wrap="square" rtlCol="0">
            <a:spAutoFit/>
          </a:bodyPr>
          <a:lstStyle/>
          <a:p>
            <a:pPr algn="ctr"/>
            <a:r>
              <a:rPr lang="en-US" sz="1100" b="1" dirty="0" err="1" smtClean="0">
                <a:latin typeface="Century Gothic" panose="020B0502020202020204" pitchFamily="34" charset="0"/>
              </a:rPr>
              <a:t>Wisma</a:t>
            </a:r>
            <a:r>
              <a:rPr lang="en-US" sz="1100" b="1" dirty="0" smtClean="0">
                <a:latin typeface="Century Gothic" panose="020B0502020202020204" pitchFamily="34" charset="0"/>
              </a:rPr>
              <a:t> IEM</a:t>
            </a:r>
            <a:endParaRPr lang="en-US" sz="1100" b="1" dirty="0">
              <a:latin typeface="Century Gothic" panose="020B0502020202020204" pitchFamily="34" charset="0"/>
            </a:endParaRPr>
          </a:p>
        </p:txBody>
      </p:sp>
      <p:sp>
        <p:nvSpPr>
          <p:cNvPr id="11" name="Content Placeholder 2"/>
          <p:cNvSpPr txBox="1">
            <a:spLocks/>
          </p:cNvSpPr>
          <p:nvPr/>
        </p:nvSpPr>
        <p:spPr>
          <a:xfrm>
            <a:off x="304800" y="5029200"/>
            <a:ext cx="5334000" cy="162782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spcBef>
                <a:spcPts val="0"/>
              </a:spcBef>
              <a:buFont typeface="Arial" panose="020B0604020202020204" pitchFamily="34" charset="0"/>
              <a:buNone/>
            </a:pPr>
            <a:endParaRPr lang="en-US" sz="1000" dirty="0" smtClean="0">
              <a:latin typeface="Century Gothic" panose="020B0502020202020204" pitchFamily="34" charset="0"/>
            </a:endParaRPr>
          </a:p>
          <a:p>
            <a:pPr marL="0" indent="0" algn="just">
              <a:spcBef>
                <a:spcPts val="0"/>
              </a:spcBef>
              <a:buFont typeface="Arial" panose="020B0604020202020204" pitchFamily="34" charset="0"/>
              <a:buNone/>
            </a:pPr>
            <a:r>
              <a:rPr lang="en-US" sz="1000" dirty="0" smtClean="0">
                <a:latin typeface="Century Gothic" panose="020B0502020202020204" pitchFamily="34" charset="0"/>
              </a:rPr>
              <a:t>The Institution is very grateful to the above Committee Members for their dedicated services and valuable time spent to ensure the construction work proceeded well, even during extremely trying times. Under proper supervision and directions, </a:t>
            </a:r>
            <a:r>
              <a:rPr lang="en-US" sz="1000" dirty="0" err="1" smtClean="0">
                <a:latin typeface="Century Gothic" panose="020B0502020202020204" pitchFamily="34" charset="0"/>
              </a:rPr>
              <a:t>Bangunan</a:t>
            </a:r>
            <a:r>
              <a:rPr lang="en-US" sz="1000" dirty="0" smtClean="0">
                <a:latin typeface="Century Gothic" panose="020B0502020202020204" pitchFamily="34" charset="0"/>
              </a:rPr>
              <a:t> </a:t>
            </a:r>
            <a:r>
              <a:rPr lang="en-US" sz="1000" dirty="0" err="1" smtClean="0">
                <a:latin typeface="Century Gothic" panose="020B0502020202020204" pitchFamily="34" charset="0"/>
              </a:rPr>
              <a:t>Ingenieur</a:t>
            </a:r>
            <a:r>
              <a:rPr lang="en-US" sz="1000" dirty="0" smtClean="0">
                <a:latin typeface="Century Gothic" panose="020B0502020202020204" pitchFamily="34" charset="0"/>
              </a:rPr>
              <a:t> was successfully completed. </a:t>
            </a:r>
            <a:endParaRPr lang="en-US" sz="1000" dirty="0">
              <a:latin typeface="Century Gothic" panose="020B0502020202020204" pitchFamily="34" charset="0"/>
            </a:endParaRPr>
          </a:p>
        </p:txBody>
      </p:sp>
    </p:spTree>
    <p:extLst>
      <p:ext uri="{BB962C8B-B14F-4D97-AF65-F5344CB8AC3E}">
        <p14:creationId xmlns:p14="http://schemas.microsoft.com/office/powerpoint/2010/main" val="19985745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6000" r="-6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152400"/>
            <a:ext cx="8229600" cy="762000"/>
          </a:xfrm>
        </p:spPr>
        <p:txBody>
          <a:bodyPr>
            <a:noAutofit/>
          </a:bodyPr>
          <a:lstStyle/>
          <a:p>
            <a:r>
              <a:rPr lang="en-US" sz="3200" dirty="0">
                <a:latin typeface="Berlin Sans FB" panose="020E0602020502020306" pitchFamily="34" charset="0"/>
              </a:rPr>
              <a:t>BANGUNAN </a:t>
            </a:r>
            <a:r>
              <a:rPr lang="en-US" sz="3200" dirty="0" smtClean="0">
                <a:latin typeface="Berlin Sans FB" panose="020E0602020502020306" pitchFamily="34" charset="0"/>
              </a:rPr>
              <a:t>INGENIEUR (THE </a:t>
            </a:r>
            <a:r>
              <a:rPr lang="en-US" sz="3200" dirty="0">
                <a:latin typeface="Berlin Sans FB" panose="020E0602020502020306" pitchFamily="34" charset="0"/>
              </a:rPr>
              <a:t>IEM BUILDING)</a:t>
            </a:r>
          </a:p>
        </p:txBody>
      </p:sp>
      <p:sp>
        <p:nvSpPr>
          <p:cNvPr id="6" name="Content Placeholder 2"/>
          <p:cNvSpPr>
            <a:spLocks noGrp="1"/>
          </p:cNvSpPr>
          <p:nvPr>
            <p:ph idx="1"/>
          </p:nvPr>
        </p:nvSpPr>
        <p:spPr>
          <a:xfrm>
            <a:off x="304800" y="762000"/>
            <a:ext cx="8458200" cy="5791200"/>
          </a:xfrm>
        </p:spPr>
        <p:txBody>
          <a:bodyPr>
            <a:noAutofit/>
          </a:bodyPr>
          <a:lstStyle/>
          <a:p>
            <a:pPr marL="0" indent="0" algn="just">
              <a:spcBef>
                <a:spcPts val="0"/>
              </a:spcBef>
              <a:buNone/>
            </a:pPr>
            <a:r>
              <a:rPr lang="en-US" sz="1000" dirty="0" smtClean="0">
                <a:latin typeface="Century Gothic" panose="020B0502020202020204" pitchFamily="34" charset="0"/>
              </a:rPr>
              <a:t>The </a:t>
            </a:r>
            <a:r>
              <a:rPr lang="en-US" sz="1000" dirty="0">
                <a:latin typeface="Century Gothic" panose="020B0502020202020204" pitchFamily="34" charset="0"/>
              </a:rPr>
              <a:t>Building is now 38 years old and is still standing strong as a testimony of good engineering design, construction and proper supervision! A job well done! From the 17th and 18th Annual Report Balance Sheets as at the 31st December 1975 and 31st December 1976, the following figures were given on the cost of </a:t>
            </a:r>
            <a:r>
              <a:rPr lang="en-US" sz="1000" dirty="0" err="1">
                <a:latin typeface="Century Gothic" panose="020B0502020202020204" pitchFamily="34" charset="0"/>
              </a:rPr>
              <a:t>Bangunan</a:t>
            </a:r>
            <a:r>
              <a:rPr lang="en-US" sz="1000" dirty="0">
                <a:latin typeface="Century Gothic" panose="020B0502020202020204" pitchFamily="34" charset="0"/>
              </a:rPr>
              <a:t> </a:t>
            </a:r>
            <a:r>
              <a:rPr lang="en-US" sz="1000" dirty="0" err="1">
                <a:latin typeface="Century Gothic" panose="020B0502020202020204" pitchFamily="34" charset="0"/>
              </a:rPr>
              <a:t>Ingenieur</a:t>
            </a:r>
            <a:r>
              <a:rPr lang="en-US" sz="1000" dirty="0" smtClean="0">
                <a:latin typeface="Century Gothic" panose="020B0502020202020204" pitchFamily="34" charset="0"/>
              </a:rPr>
              <a:t>:</a:t>
            </a:r>
          </a:p>
          <a:p>
            <a:pPr marL="0" indent="0" algn="just">
              <a:spcBef>
                <a:spcPts val="0"/>
              </a:spcBef>
              <a:buNone/>
            </a:pPr>
            <a:endParaRPr lang="en-US" sz="1000" b="1" dirty="0" smtClean="0">
              <a:latin typeface="Century Gothic" panose="020B0502020202020204" pitchFamily="34" charset="0"/>
            </a:endParaRPr>
          </a:p>
          <a:p>
            <a:pPr marL="0" indent="0" algn="just">
              <a:spcBef>
                <a:spcPts val="0"/>
              </a:spcBef>
              <a:buNone/>
            </a:pPr>
            <a:endParaRPr lang="en-US" sz="1000" b="1" dirty="0">
              <a:latin typeface="Century Gothic" panose="020B0502020202020204" pitchFamily="34" charset="0"/>
            </a:endParaRPr>
          </a:p>
          <a:p>
            <a:pPr marL="0" indent="0" algn="just">
              <a:spcBef>
                <a:spcPts val="0"/>
              </a:spcBef>
              <a:buNone/>
            </a:pPr>
            <a:endParaRPr lang="en-US" sz="1000" b="1" dirty="0" smtClean="0">
              <a:latin typeface="Century Gothic" panose="020B0502020202020204" pitchFamily="34" charset="0"/>
            </a:endParaRPr>
          </a:p>
          <a:p>
            <a:pPr marL="0" indent="0" algn="just">
              <a:spcBef>
                <a:spcPts val="0"/>
              </a:spcBef>
              <a:buNone/>
            </a:pPr>
            <a:endParaRPr lang="en-US" sz="1000" b="1" dirty="0">
              <a:latin typeface="Century Gothic" panose="020B0502020202020204" pitchFamily="34" charset="0"/>
            </a:endParaRPr>
          </a:p>
          <a:p>
            <a:pPr marL="0" indent="0" algn="just">
              <a:spcBef>
                <a:spcPts val="0"/>
              </a:spcBef>
              <a:buNone/>
            </a:pPr>
            <a:endParaRPr lang="en-US" sz="1000" b="1" dirty="0" smtClean="0">
              <a:latin typeface="Century Gothic" panose="020B0502020202020204" pitchFamily="34" charset="0"/>
            </a:endParaRPr>
          </a:p>
          <a:p>
            <a:pPr marL="0" indent="0" algn="just">
              <a:spcBef>
                <a:spcPts val="0"/>
              </a:spcBef>
              <a:buNone/>
            </a:pPr>
            <a:endParaRPr lang="en-US" sz="1000" b="1" dirty="0">
              <a:latin typeface="Century Gothic" panose="020B0502020202020204" pitchFamily="34" charset="0"/>
            </a:endParaRPr>
          </a:p>
          <a:p>
            <a:pPr marL="0" indent="0" algn="just">
              <a:spcBef>
                <a:spcPts val="0"/>
              </a:spcBef>
              <a:buNone/>
            </a:pPr>
            <a:endParaRPr lang="en-US" sz="1000" b="1" dirty="0" smtClean="0">
              <a:latin typeface="Century Gothic" panose="020B0502020202020204" pitchFamily="34" charset="0"/>
            </a:endParaRPr>
          </a:p>
          <a:p>
            <a:pPr marL="0" indent="0" algn="just">
              <a:spcBef>
                <a:spcPts val="0"/>
              </a:spcBef>
              <a:buNone/>
            </a:pPr>
            <a:endParaRPr lang="en-US" sz="1000" b="1" dirty="0" smtClean="0">
              <a:latin typeface="Century Gothic" panose="020B0502020202020204" pitchFamily="34" charset="0"/>
            </a:endParaRPr>
          </a:p>
          <a:p>
            <a:pPr marL="0" indent="0" algn="just">
              <a:spcBef>
                <a:spcPts val="0"/>
              </a:spcBef>
              <a:buNone/>
            </a:pPr>
            <a:endParaRPr lang="en-US" sz="1050" b="1" dirty="0" smtClean="0">
              <a:latin typeface="Century Gothic" panose="020B0502020202020204" pitchFamily="34" charset="0"/>
            </a:endParaRPr>
          </a:p>
          <a:p>
            <a:pPr marL="0" indent="0" algn="just">
              <a:spcBef>
                <a:spcPts val="0"/>
              </a:spcBef>
              <a:buNone/>
            </a:pPr>
            <a:r>
              <a:rPr lang="en-US" sz="1050" b="1" dirty="0" smtClean="0">
                <a:latin typeface="Century Gothic" panose="020B0502020202020204" pitchFamily="34" charset="0"/>
              </a:rPr>
              <a:t>OFFICIAL </a:t>
            </a:r>
            <a:r>
              <a:rPr lang="en-US" sz="1050" b="1" dirty="0">
                <a:latin typeface="Century Gothic" panose="020B0502020202020204" pitchFamily="34" charset="0"/>
              </a:rPr>
              <a:t>OPENING</a:t>
            </a:r>
          </a:p>
          <a:p>
            <a:pPr marL="0" indent="0" algn="just">
              <a:spcBef>
                <a:spcPts val="0"/>
              </a:spcBef>
              <a:buNone/>
            </a:pPr>
            <a:endParaRPr lang="en-US" sz="1000" b="1" dirty="0">
              <a:latin typeface="Century Gothic" panose="020B0502020202020204" pitchFamily="34" charset="0"/>
            </a:endParaRPr>
          </a:p>
          <a:p>
            <a:pPr marL="0" indent="0" algn="just">
              <a:spcBef>
                <a:spcPts val="0"/>
              </a:spcBef>
              <a:buNone/>
            </a:pPr>
            <a:r>
              <a:rPr lang="en-US" sz="1000" dirty="0">
                <a:latin typeface="Century Gothic" panose="020B0502020202020204" pitchFamily="34" charset="0"/>
              </a:rPr>
              <a:t> With the completion of </a:t>
            </a:r>
            <a:r>
              <a:rPr lang="en-US" sz="1000" dirty="0" err="1">
                <a:latin typeface="Century Gothic" panose="020B0502020202020204" pitchFamily="34" charset="0"/>
              </a:rPr>
              <a:t>Bangunan</a:t>
            </a:r>
            <a:r>
              <a:rPr lang="en-US" sz="1000" dirty="0">
                <a:latin typeface="Century Gothic" panose="020B0502020202020204" pitchFamily="34" charset="0"/>
              </a:rPr>
              <a:t> </a:t>
            </a:r>
            <a:r>
              <a:rPr lang="en-US" sz="1000" dirty="0" err="1">
                <a:latin typeface="Century Gothic" panose="020B0502020202020204" pitchFamily="34" charset="0"/>
              </a:rPr>
              <a:t>Ingenieur</a:t>
            </a:r>
            <a:r>
              <a:rPr lang="en-US" sz="1000" dirty="0">
                <a:latin typeface="Century Gothic" panose="020B0502020202020204" pitchFamily="34" charset="0"/>
              </a:rPr>
              <a:t>, arrangements were made for the official ceremony to commemorate the occasion. The date was 14th April 1977 and the venue was in front of the Building. The welcome address was made by our President, Mr. Chan </a:t>
            </a:r>
            <a:r>
              <a:rPr lang="en-US" sz="1000" dirty="0" err="1">
                <a:latin typeface="Century Gothic" panose="020B0502020202020204" pitchFamily="34" charset="0"/>
              </a:rPr>
              <a:t>Kee</a:t>
            </a:r>
            <a:r>
              <a:rPr lang="en-US" sz="1000" dirty="0">
                <a:latin typeface="Century Gothic" panose="020B0502020202020204" pitchFamily="34" charset="0"/>
              </a:rPr>
              <a:t> </a:t>
            </a:r>
            <a:r>
              <a:rPr lang="en-US" sz="1000" dirty="0" err="1">
                <a:latin typeface="Century Gothic" panose="020B0502020202020204" pitchFamily="34" charset="0"/>
              </a:rPr>
              <a:t>Pok</a:t>
            </a:r>
            <a:r>
              <a:rPr lang="en-US" sz="1000" dirty="0">
                <a:latin typeface="Century Gothic" panose="020B0502020202020204" pitchFamily="34" charset="0"/>
              </a:rPr>
              <a:t>. The guest of </a:t>
            </a:r>
            <a:r>
              <a:rPr lang="en-US" sz="1000" dirty="0" err="1">
                <a:latin typeface="Century Gothic" panose="020B0502020202020204" pitchFamily="34" charset="0"/>
              </a:rPr>
              <a:t>honour</a:t>
            </a:r>
            <a:r>
              <a:rPr lang="en-US" sz="1000" dirty="0">
                <a:latin typeface="Century Gothic" panose="020B0502020202020204" pitchFamily="34" charset="0"/>
              </a:rPr>
              <a:t> was </a:t>
            </a:r>
            <a:r>
              <a:rPr lang="en-US" sz="1000" dirty="0" err="1">
                <a:latin typeface="Century Gothic" panose="020B0502020202020204" pitchFamily="34" charset="0"/>
              </a:rPr>
              <a:t>Dr</a:t>
            </a:r>
            <a:r>
              <a:rPr lang="en-US" sz="1000" dirty="0">
                <a:latin typeface="Century Gothic" panose="020B0502020202020204" pitchFamily="34" charset="0"/>
              </a:rPr>
              <a:t> Mahathir Mohamad, the then Deputy Prime Minister, Malaysia. (Text of the speeches can be found in IEM Bulletin Vol. 1977 No. 4 April 1977). </a:t>
            </a:r>
          </a:p>
          <a:p>
            <a:pPr marL="0" indent="0" algn="just">
              <a:spcBef>
                <a:spcPts val="0"/>
              </a:spcBef>
              <a:buNone/>
            </a:pPr>
            <a:r>
              <a:rPr lang="en-US" sz="1000" dirty="0">
                <a:latin typeface="Century Gothic" panose="020B0502020202020204" pitchFamily="34" charset="0"/>
              </a:rPr>
              <a:t>Over 250 members and guests attended the ceremony held in front of </a:t>
            </a:r>
            <a:r>
              <a:rPr lang="en-US" sz="1000" dirty="0" err="1">
                <a:latin typeface="Century Gothic" panose="020B0502020202020204" pitchFamily="34" charset="0"/>
              </a:rPr>
              <a:t>Bangunan</a:t>
            </a:r>
            <a:r>
              <a:rPr lang="en-US" sz="1000" dirty="0">
                <a:latin typeface="Century Gothic" panose="020B0502020202020204" pitchFamily="34" charset="0"/>
              </a:rPr>
              <a:t> </a:t>
            </a:r>
            <a:r>
              <a:rPr lang="en-US" sz="1000" dirty="0" err="1">
                <a:latin typeface="Century Gothic" panose="020B0502020202020204" pitchFamily="34" charset="0"/>
              </a:rPr>
              <a:t>Ingenieur</a:t>
            </a:r>
            <a:r>
              <a:rPr lang="en-US" sz="1000" dirty="0">
                <a:latin typeface="Century Gothic" panose="020B0502020202020204" pitchFamily="34" charset="0"/>
              </a:rPr>
              <a:t>.</a:t>
            </a:r>
          </a:p>
          <a:p>
            <a:pPr marL="0" indent="0" algn="just">
              <a:spcBef>
                <a:spcPts val="0"/>
              </a:spcBef>
              <a:buNone/>
            </a:pPr>
            <a:endParaRPr lang="en-US" sz="1000" b="1" dirty="0">
              <a:latin typeface="Century Gothic" panose="020B0502020202020204" pitchFamily="34" charset="0"/>
            </a:endParaRPr>
          </a:p>
          <a:p>
            <a:pPr marL="0" indent="0" algn="just">
              <a:spcBef>
                <a:spcPts val="0"/>
              </a:spcBef>
              <a:buNone/>
            </a:pPr>
            <a:r>
              <a:rPr lang="en-US" sz="1050" b="1" dirty="0">
                <a:latin typeface="Century Gothic" panose="020B0502020202020204" pitchFamily="34" charset="0"/>
              </a:rPr>
              <a:t>WHAT’S NEXT</a:t>
            </a:r>
          </a:p>
          <a:p>
            <a:pPr marL="0" indent="0" algn="just">
              <a:spcBef>
                <a:spcPts val="0"/>
              </a:spcBef>
              <a:buNone/>
            </a:pPr>
            <a:endParaRPr lang="en-US" sz="1000" b="1" dirty="0">
              <a:latin typeface="Century Gothic" panose="020B0502020202020204" pitchFamily="34" charset="0"/>
            </a:endParaRPr>
          </a:p>
          <a:p>
            <a:pPr marL="0" indent="0" algn="just">
              <a:spcBef>
                <a:spcPts val="0"/>
              </a:spcBef>
              <a:buNone/>
            </a:pPr>
            <a:r>
              <a:rPr lang="en-US" sz="1000" dirty="0">
                <a:latin typeface="Century Gothic" panose="020B0502020202020204" pitchFamily="34" charset="0"/>
              </a:rPr>
              <a:t>In the Annual Report at the 17th AGM held on 23 April 1976, it was reported that the Building was completed and ready for occupation in May. The IEM Building was named </a:t>
            </a:r>
            <a:r>
              <a:rPr lang="en-US" sz="1000" dirty="0" err="1">
                <a:latin typeface="Century Gothic" panose="020B0502020202020204" pitchFamily="34" charset="0"/>
              </a:rPr>
              <a:t>Bangunan</a:t>
            </a:r>
            <a:r>
              <a:rPr lang="en-US" sz="1000" dirty="0">
                <a:latin typeface="Century Gothic" panose="020B0502020202020204" pitchFamily="34" charset="0"/>
              </a:rPr>
              <a:t> </a:t>
            </a:r>
            <a:r>
              <a:rPr lang="en-US" sz="1000" dirty="0" err="1">
                <a:latin typeface="Century Gothic" panose="020B0502020202020204" pitchFamily="34" charset="0"/>
              </a:rPr>
              <a:t>Ingenieur</a:t>
            </a:r>
            <a:r>
              <a:rPr lang="en-US" sz="1000" dirty="0">
                <a:latin typeface="Century Gothic" panose="020B0502020202020204" pitchFamily="34" charset="0"/>
              </a:rPr>
              <a:t>. The IEM Secretariat moved in on 28 May 1976. Apart from the space occupied by Secretariat staff, the rest of the floor spaces were rented out. Our first tenants were as below:</a:t>
            </a:r>
          </a:p>
          <a:p>
            <a:pPr marL="0" indent="0" algn="just">
              <a:spcBef>
                <a:spcPts val="0"/>
              </a:spcBef>
              <a:buNone/>
            </a:pPr>
            <a:r>
              <a:rPr lang="en-US" sz="1000" b="1" dirty="0">
                <a:latin typeface="Century Gothic" panose="020B0502020202020204" pitchFamily="34" charset="0"/>
              </a:rPr>
              <a:t>First Floor: </a:t>
            </a:r>
            <a:r>
              <a:rPr lang="en-US" sz="1000" dirty="0" err="1">
                <a:latin typeface="Century Gothic" panose="020B0502020202020204" pitchFamily="34" charset="0"/>
              </a:rPr>
              <a:t>JabatanTalikom</a:t>
            </a:r>
            <a:r>
              <a:rPr lang="en-US" sz="1000" dirty="0">
                <a:latin typeface="Century Gothic" panose="020B0502020202020204" pitchFamily="34" charset="0"/>
              </a:rPr>
              <a:t> (</a:t>
            </a:r>
            <a:r>
              <a:rPr lang="en-US" sz="1000" dirty="0" err="1">
                <a:latin typeface="Century Gothic" panose="020B0502020202020204" pitchFamily="34" charset="0"/>
              </a:rPr>
              <a:t>Bahagian</a:t>
            </a:r>
            <a:r>
              <a:rPr lang="en-US" sz="1000" dirty="0">
                <a:latin typeface="Century Gothic" panose="020B0502020202020204" pitchFamily="34" charset="0"/>
              </a:rPr>
              <a:t> </a:t>
            </a:r>
            <a:r>
              <a:rPr lang="en-US" sz="1000" dirty="0" err="1">
                <a:latin typeface="Century Gothic" panose="020B0502020202020204" pitchFamily="34" charset="0"/>
              </a:rPr>
              <a:t>Permohonan</a:t>
            </a:r>
            <a:r>
              <a:rPr lang="en-US" sz="1000" dirty="0">
                <a:latin typeface="Century Gothic" panose="020B0502020202020204" pitchFamily="34" charset="0"/>
              </a:rPr>
              <a:t>)</a:t>
            </a:r>
          </a:p>
          <a:p>
            <a:pPr marL="0" indent="0" algn="just">
              <a:spcBef>
                <a:spcPts val="0"/>
              </a:spcBef>
              <a:buNone/>
            </a:pPr>
            <a:r>
              <a:rPr lang="en-US" sz="1000" b="1" dirty="0">
                <a:latin typeface="Century Gothic" panose="020B0502020202020204" pitchFamily="34" charset="0"/>
              </a:rPr>
              <a:t>Ground Floor: </a:t>
            </a:r>
            <a:r>
              <a:rPr lang="en-US" sz="1000" dirty="0">
                <a:latin typeface="Century Gothic" panose="020B0502020202020204" pitchFamily="34" charset="0"/>
              </a:rPr>
              <a:t>Development and Commercial Bank</a:t>
            </a:r>
          </a:p>
          <a:p>
            <a:pPr marL="0" indent="0" algn="just">
              <a:spcBef>
                <a:spcPts val="0"/>
              </a:spcBef>
              <a:buNone/>
            </a:pPr>
            <a:r>
              <a:rPr lang="en-US" sz="1000" b="1" dirty="0">
                <a:latin typeface="Century Gothic" panose="020B0502020202020204" pitchFamily="34" charset="0"/>
              </a:rPr>
              <a:t>Basement:</a:t>
            </a:r>
          </a:p>
          <a:p>
            <a:pPr marL="0" indent="0" algn="just">
              <a:spcBef>
                <a:spcPts val="0"/>
              </a:spcBef>
              <a:buNone/>
            </a:pPr>
            <a:r>
              <a:rPr lang="en-US" sz="1000" dirty="0" err="1">
                <a:latin typeface="Century Gothic" panose="020B0502020202020204" pitchFamily="34" charset="0"/>
              </a:rPr>
              <a:t>i</a:t>
            </a:r>
            <a:r>
              <a:rPr lang="en-US" sz="1000" dirty="0">
                <a:latin typeface="Century Gothic" panose="020B0502020202020204" pitchFamily="34" charset="0"/>
              </a:rPr>
              <a:t>. M/s Oh &amp; Associates</a:t>
            </a:r>
          </a:p>
          <a:p>
            <a:pPr marL="0" indent="0" algn="just">
              <a:spcBef>
                <a:spcPts val="0"/>
              </a:spcBef>
              <a:buNone/>
            </a:pPr>
            <a:r>
              <a:rPr lang="en-US" sz="1000" dirty="0">
                <a:latin typeface="Century Gothic" panose="020B0502020202020204" pitchFamily="34" charset="0"/>
              </a:rPr>
              <a:t>ii. M/s C.H William, </a:t>
            </a:r>
            <a:r>
              <a:rPr lang="en-US" sz="1000" dirty="0" err="1">
                <a:latin typeface="Century Gothic" panose="020B0502020202020204" pitchFamily="34" charset="0"/>
              </a:rPr>
              <a:t>Talhar</a:t>
            </a:r>
            <a:r>
              <a:rPr lang="en-US" sz="1000" dirty="0">
                <a:latin typeface="Century Gothic" panose="020B0502020202020204" pitchFamily="34" charset="0"/>
              </a:rPr>
              <a:t> &amp; Wong </a:t>
            </a:r>
            <a:r>
              <a:rPr lang="en-US" sz="1000" dirty="0" err="1">
                <a:latin typeface="Century Gothic" panose="020B0502020202020204" pitchFamily="34" charset="0"/>
              </a:rPr>
              <a:t>Sdn</a:t>
            </a:r>
            <a:r>
              <a:rPr lang="en-US" sz="1000" dirty="0">
                <a:latin typeface="Century Gothic" panose="020B0502020202020204" pitchFamily="34" charset="0"/>
              </a:rPr>
              <a:t>. Bhd.</a:t>
            </a:r>
          </a:p>
          <a:p>
            <a:pPr marL="0" indent="0" algn="just">
              <a:spcBef>
                <a:spcPts val="0"/>
              </a:spcBef>
              <a:buNone/>
            </a:pPr>
            <a:r>
              <a:rPr lang="en-US" sz="1000" dirty="0">
                <a:latin typeface="Century Gothic" panose="020B0502020202020204" pitchFamily="34" charset="0"/>
              </a:rPr>
              <a:t>iii. M/s Drew </a:t>
            </a:r>
            <a:r>
              <a:rPr lang="en-US" sz="1000" dirty="0" err="1">
                <a:latin typeface="Century Gothic" panose="020B0502020202020204" pitchFamily="34" charset="0"/>
              </a:rPr>
              <a:t>Ameroid</a:t>
            </a:r>
            <a:r>
              <a:rPr lang="en-US" sz="1000" dirty="0">
                <a:latin typeface="Century Gothic" panose="020B0502020202020204" pitchFamily="34" charset="0"/>
              </a:rPr>
              <a:t> </a:t>
            </a:r>
            <a:r>
              <a:rPr lang="en-US" sz="1000" dirty="0" err="1">
                <a:latin typeface="Century Gothic" panose="020B0502020202020204" pitchFamily="34" charset="0"/>
              </a:rPr>
              <a:t>Sdn</a:t>
            </a:r>
            <a:r>
              <a:rPr lang="en-US" sz="1000" dirty="0">
                <a:latin typeface="Century Gothic" panose="020B0502020202020204" pitchFamily="34" charset="0"/>
              </a:rPr>
              <a:t>. Bhd.</a:t>
            </a:r>
          </a:p>
          <a:p>
            <a:pPr marL="0" indent="0" algn="just">
              <a:spcBef>
                <a:spcPts val="0"/>
              </a:spcBef>
              <a:buNone/>
            </a:pPr>
            <a:r>
              <a:rPr lang="en-US" sz="1000" dirty="0">
                <a:latin typeface="Century Gothic" panose="020B0502020202020204" pitchFamily="34" charset="0"/>
              </a:rPr>
              <a:t>iv. M/s Mayo, Fong &amp; Yong Dental Surgeons</a:t>
            </a:r>
          </a:p>
          <a:p>
            <a:pPr marL="0" indent="0" algn="just">
              <a:spcBef>
                <a:spcPts val="0"/>
              </a:spcBef>
              <a:buNone/>
            </a:pPr>
            <a:endParaRPr lang="en-US" sz="1000" dirty="0">
              <a:latin typeface="Century Gothic" panose="020B0502020202020204" pitchFamily="34" charset="0"/>
            </a:endParaRPr>
          </a:p>
          <a:p>
            <a:pPr marL="0" indent="0" algn="just">
              <a:spcBef>
                <a:spcPts val="0"/>
              </a:spcBef>
              <a:buNone/>
            </a:pPr>
            <a:r>
              <a:rPr lang="en-US" sz="1000" dirty="0">
                <a:latin typeface="Century Gothic" panose="020B0502020202020204" pitchFamily="34" charset="0"/>
              </a:rPr>
              <a:t>When </a:t>
            </a:r>
            <a:r>
              <a:rPr lang="en-US" sz="1000" dirty="0" err="1">
                <a:latin typeface="Century Gothic" panose="020B0502020202020204" pitchFamily="34" charset="0"/>
              </a:rPr>
              <a:t>Bangunan</a:t>
            </a:r>
            <a:r>
              <a:rPr lang="en-US" sz="1000" dirty="0">
                <a:latin typeface="Century Gothic" panose="020B0502020202020204" pitchFamily="34" charset="0"/>
              </a:rPr>
              <a:t> </a:t>
            </a:r>
            <a:r>
              <a:rPr lang="en-US" sz="1000" dirty="0" err="1">
                <a:latin typeface="Century Gothic" panose="020B0502020202020204" pitchFamily="34" charset="0"/>
              </a:rPr>
              <a:t>Ingenieur</a:t>
            </a:r>
            <a:r>
              <a:rPr lang="en-US" sz="1000" dirty="0">
                <a:latin typeface="Century Gothic" panose="020B0502020202020204" pitchFamily="34" charset="0"/>
              </a:rPr>
              <a:t> was completed in 1976, there were 1,804 IEM members and only 10 staff members. Today, IEM membership stands at 28,616 and there are 39 staff members. IEM activities have also increased over the years. As space was the main factor that was holding back the development of IEM, this warranted the need to consider office expansion and/or finding a new place. The Council and its members, after long deliberation, decided to purchase the building across the road in 2007 and it was named WISMA IEM!</a:t>
            </a:r>
          </a:p>
          <a:p>
            <a:pPr marL="0" indent="0" algn="just">
              <a:spcBef>
                <a:spcPts val="0"/>
              </a:spcBef>
              <a:buNone/>
            </a:pPr>
            <a:endParaRPr lang="en-US" sz="1000" dirty="0" smtClean="0">
              <a:latin typeface="Century Gothic" panose="020B0502020202020204" pitchFamily="34" charset="0"/>
            </a:endParaRPr>
          </a:p>
          <a:p>
            <a:pPr marL="0" indent="0" algn="just">
              <a:spcBef>
                <a:spcPts val="0"/>
              </a:spcBef>
              <a:buNone/>
            </a:pPr>
            <a:endParaRPr lang="en-US" sz="1000" dirty="0">
              <a:latin typeface="Century Gothic" panose="020B0502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760648052"/>
              </p:ext>
            </p:extLst>
          </p:nvPr>
        </p:nvGraphicFramePr>
        <p:xfrm>
          <a:off x="2171700" y="1371600"/>
          <a:ext cx="4800600" cy="1082040"/>
        </p:xfrm>
        <a:graphic>
          <a:graphicData uri="http://schemas.openxmlformats.org/drawingml/2006/table">
            <a:tbl>
              <a:tblPr lastRow="1" bandRow="1">
                <a:tableStyleId>{6E25E649-3F16-4E02-A733-19D2CDBF48F0}</a:tableStyleId>
              </a:tblPr>
              <a:tblGrid>
                <a:gridCol w="3581400"/>
                <a:gridCol w="1219200"/>
              </a:tblGrid>
              <a:tr h="167640">
                <a:tc>
                  <a:txBody>
                    <a:bodyPr/>
                    <a:lstStyle/>
                    <a:p>
                      <a:r>
                        <a:rPr lang="en-US" sz="1000" dirty="0" smtClean="0">
                          <a:latin typeface="Century Gothic" panose="020B0502020202020204" pitchFamily="34" charset="0"/>
                        </a:rPr>
                        <a:t>Land</a:t>
                      </a:r>
                      <a:endParaRPr lang="en-US" sz="1000" dirty="0">
                        <a:latin typeface="Century Gothic" panose="020B0502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Century Gothic" panose="020B0502020202020204" pitchFamily="34" charset="0"/>
                        </a:rPr>
                        <a:t>RM 20,485.50</a:t>
                      </a:r>
                    </a:p>
                  </a:txBody>
                  <a:tcPr/>
                </a:tc>
              </a:tr>
              <a:tr h="289560">
                <a:tc>
                  <a:txBody>
                    <a:bodyPr/>
                    <a:lstStyle/>
                    <a:p>
                      <a:r>
                        <a:rPr lang="en-US" sz="1000" dirty="0" smtClean="0">
                          <a:latin typeface="Century Gothic" panose="020B0502020202020204" pitchFamily="34" charset="0"/>
                        </a:rPr>
                        <a:t>Building Contract (Ng </a:t>
                      </a:r>
                      <a:r>
                        <a:rPr lang="en-US" sz="1000" dirty="0" err="1" smtClean="0">
                          <a:latin typeface="Century Gothic" panose="020B0502020202020204" pitchFamily="34" charset="0"/>
                        </a:rPr>
                        <a:t>Chye</a:t>
                      </a:r>
                      <a:r>
                        <a:rPr lang="en-US" sz="1000" dirty="0" smtClean="0">
                          <a:latin typeface="Century Gothic" panose="020B0502020202020204" pitchFamily="34" charset="0"/>
                        </a:rPr>
                        <a:t> </a:t>
                      </a:r>
                      <a:r>
                        <a:rPr lang="en-US" sz="1000" dirty="0" err="1" smtClean="0">
                          <a:latin typeface="Century Gothic" panose="020B0502020202020204" pitchFamily="34" charset="0"/>
                        </a:rPr>
                        <a:t>Heng</a:t>
                      </a:r>
                      <a:r>
                        <a:rPr lang="en-US" sz="1000" dirty="0" smtClean="0">
                          <a:latin typeface="Century Gothic" panose="020B0502020202020204" pitchFamily="34" charset="0"/>
                        </a:rPr>
                        <a:t>)</a:t>
                      </a:r>
                      <a:endParaRPr lang="en-US" sz="1000" dirty="0">
                        <a:latin typeface="Century Gothic" panose="020B0502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Century Gothic" panose="020B0502020202020204" pitchFamily="34" charset="0"/>
                        </a:rPr>
                        <a:t>RM 325,169.28</a:t>
                      </a:r>
                    </a:p>
                  </a:txBody>
                  <a:tcPr/>
                </a:tc>
              </a:tr>
              <a:tr h="304800">
                <a:tc>
                  <a:txBody>
                    <a:bodyPr/>
                    <a:lstStyle/>
                    <a:p>
                      <a:r>
                        <a:rPr lang="en-US" sz="1000" dirty="0" smtClean="0">
                          <a:latin typeface="Century Gothic" panose="020B0502020202020204" pitchFamily="34" charset="0"/>
                        </a:rPr>
                        <a:t>PC items (air conditioning system, electrical, lift, </a:t>
                      </a:r>
                      <a:r>
                        <a:rPr lang="en-US" sz="1000" dirty="0" err="1" smtClean="0">
                          <a:latin typeface="Century Gothic" panose="020B0502020202020204" pitchFamily="34" charset="0"/>
                        </a:rPr>
                        <a:t>etc</a:t>
                      </a:r>
                      <a:r>
                        <a:rPr lang="en-US" sz="1000" dirty="0" smtClean="0">
                          <a:latin typeface="Century Gothic" panose="020B0502020202020204" pitchFamily="34" charset="0"/>
                        </a:rPr>
                        <a:t>)</a:t>
                      </a:r>
                      <a:endParaRPr lang="en-US" sz="1000" dirty="0">
                        <a:latin typeface="Century Gothic" panose="020B0502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Century Gothic" panose="020B0502020202020204" pitchFamily="34" charset="0"/>
                        </a:rPr>
                        <a:t>RM 346,610.72</a:t>
                      </a:r>
                    </a:p>
                  </a:txBody>
                  <a:tcPr/>
                </a:tc>
              </a:tr>
              <a:tr h="228600">
                <a:tc>
                  <a:txBody>
                    <a:bodyPr/>
                    <a:lstStyle/>
                    <a:p>
                      <a:r>
                        <a:rPr lang="en-US" sz="1000" dirty="0" smtClean="0">
                          <a:latin typeface="Century Gothic" panose="020B0502020202020204" pitchFamily="34" charset="0"/>
                        </a:rPr>
                        <a:t>TOTAL</a:t>
                      </a:r>
                      <a:endParaRPr lang="en-US" sz="1000" dirty="0">
                        <a:solidFill>
                          <a:schemeClr val="tx1"/>
                        </a:solidFill>
                        <a:latin typeface="Century Gothic" panose="020B0502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Century Gothic" panose="020B0502020202020204" pitchFamily="34" charset="0"/>
                        </a:rPr>
                        <a:t>RM 692,265.50</a:t>
                      </a:r>
                      <a:endParaRPr lang="en-US" sz="1000" b="1" dirty="0" smtClean="0">
                        <a:solidFill>
                          <a:schemeClr val="tx1"/>
                        </a:solidFill>
                        <a:latin typeface="Century Gothic" panose="020B0502020202020204" pitchFamily="34" charset="0"/>
                      </a:endParaRPr>
                    </a:p>
                  </a:txBody>
                  <a:tcPr/>
                </a:tc>
              </a:tr>
            </a:tbl>
          </a:graphicData>
        </a:graphic>
      </p:graphicFrame>
    </p:spTree>
    <p:extLst>
      <p:ext uri="{BB962C8B-B14F-4D97-AF65-F5344CB8AC3E}">
        <p14:creationId xmlns:p14="http://schemas.microsoft.com/office/powerpoint/2010/main" val="7237864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t="-5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200" dirty="0" smtClean="0">
                <a:latin typeface="Berlin Sans FB" panose="020E0602020502020306" pitchFamily="34" charset="0"/>
              </a:rPr>
              <a:t>IEM PAST PRESIDENTS</a:t>
            </a:r>
            <a:endParaRPr lang="en-US" sz="3200" dirty="0">
              <a:latin typeface="Berlin Sans FB" panose="020E0602020502020306"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82691061"/>
              </p:ext>
            </p:extLst>
          </p:nvPr>
        </p:nvGraphicFramePr>
        <p:xfrm>
          <a:off x="1143000" y="685800"/>
          <a:ext cx="6858000" cy="6095992"/>
        </p:xfrm>
        <a:graphic>
          <a:graphicData uri="http://schemas.openxmlformats.org/drawingml/2006/table">
            <a:tbl>
              <a:tblPr>
                <a:tableStyleId>{5C22544A-7EE6-4342-B048-85BDC9FD1C3A}</a:tableStyleId>
              </a:tblPr>
              <a:tblGrid>
                <a:gridCol w="761999"/>
                <a:gridCol w="4305301"/>
                <a:gridCol w="1790700"/>
              </a:tblGrid>
              <a:tr h="184980">
                <a:tc>
                  <a:txBody>
                    <a:bodyPr/>
                    <a:lstStyle/>
                    <a:p>
                      <a:pPr algn="ctr" fontAlgn="ctr"/>
                      <a:r>
                        <a:rPr lang="en-US" sz="1000" b="1" i="0" u="none" strike="noStrike" dirty="0" smtClean="0">
                          <a:solidFill>
                            <a:srgbClr val="231F20"/>
                          </a:solidFill>
                          <a:effectLst/>
                          <a:latin typeface="Century Gothic" panose="020B0502020202020204" pitchFamily="34" charset="0"/>
                        </a:rPr>
                        <a:t>No.</a:t>
                      </a:r>
                      <a:endParaRPr lang="en-US" sz="1000" b="1" i="0" u="none" strike="noStrike" dirty="0">
                        <a:solidFill>
                          <a:srgbClr val="231F20"/>
                        </a:solidFill>
                        <a:effectLst/>
                        <a:latin typeface="Century Gothic" panose="020B0502020202020204" pitchFamily="34" charset="0"/>
                      </a:endParaRPr>
                    </a:p>
                  </a:txBody>
                  <a:tcPr marL="66558" marR="7395" marT="7395" marB="0" anchor="ctr">
                    <a:solidFill>
                      <a:schemeClr val="bg2">
                        <a:lumMod val="75000"/>
                      </a:schemeClr>
                    </a:solidFill>
                  </a:tcPr>
                </a:tc>
                <a:tc>
                  <a:txBody>
                    <a:bodyPr/>
                    <a:lstStyle/>
                    <a:p>
                      <a:pPr lvl="0" algn="l" fontAlgn="ctr"/>
                      <a:r>
                        <a:rPr lang="en-US" sz="1000" b="1" i="0" u="none" strike="noStrike" dirty="0" smtClean="0">
                          <a:solidFill>
                            <a:srgbClr val="231F20"/>
                          </a:solidFill>
                          <a:effectLst/>
                          <a:latin typeface="Century Gothic" panose="020B0502020202020204" pitchFamily="34" charset="0"/>
                        </a:rPr>
                        <a:t>Name</a:t>
                      </a:r>
                      <a:endParaRPr lang="en-US" sz="1000" b="1" i="0" u="none" strike="noStrike" dirty="0">
                        <a:solidFill>
                          <a:srgbClr val="231F20"/>
                        </a:solidFill>
                        <a:effectLst/>
                        <a:latin typeface="Century Gothic" panose="020B0502020202020204" pitchFamily="34" charset="0"/>
                      </a:endParaRPr>
                    </a:p>
                  </a:txBody>
                  <a:tcPr marL="7395" marR="7395" marT="7395" marB="0" anchor="ctr">
                    <a:solidFill>
                      <a:schemeClr val="bg2">
                        <a:lumMod val="75000"/>
                      </a:schemeClr>
                    </a:solidFill>
                  </a:tcPr>
                </a:tc>
                <a:tc>
                  <a:txBody>
                    <a:bodyPr/>
                    <a:lstStyle/>
                    <a:p>
                      <a:pPr algn="ctr" fontAlgn="ctr"/>
                      <a:r>
                        <a:rPr lang="en-US" sz="1000" b="1" i="0" u="none" strike="noStrike" dirty="0" smtClean="0">
                          <a:solidFill>
                            <a:srgbClr val="231F20"/>
                          </a:solidFill>
                          <a:effectLst/>
                          <a:latin typeface="Century Gothic" panose="020B0502020202020204" pitchFamily="34" charset="0"/>
                        </a:rPr>
                        <a:t>Session</a:t>
                      </a:r>
                      <a:endParaRPr lang="en-US" sz="1000" b="1" i="0" u="none" strike="noStrike" dirty="0">
                        <a:solidFill>
                          <a:srgbClr val="231F20"/>
                        </a:solidFill>
                        <a:effectLst/>
                        <a:latin typeface="Century Gothic" panose="020B0502020202020204" pitchFamily="34" charset="0"/>
                      </a:endParaRPr>
                    </a:p>
                  </a:txBody>
                  <a:tcPr marL="7395" marR="7395" marT="7395" marB="0" anchor="ctr">
                    <a:solidFill>
                      <a:schemeClr val="bg2">
                        <a:lumMod val="75000"/>
                      </a:schemeClr>
                    </a:solidFill>
                  </a:tcPr>
                </a:tc>
              </a:tr>
              <a:tr h="184980">
                <a:tc>
                  <a:txBody>
                    <a:bodyPr/>
                    <a:lstStyle/>
                    <a:p>
                      <a:pPr algn="ctr" fontAlgn="ctr"/>
                      <a:r>
                        <a:rPr lang="en-US" sz="1000" b="0" u="none" strike="noStrike" dirty="0">
                          <a:effectLst/>
                          <a:latin typeface="Century Gothic" panose="020B0502020202020204" pitchFamily="34" charset="0"/>
                        </a:rPr>
                        <a:t>1</a:t>
                      </a:r>
                      <a:endParaRPr lang="en-US" sz="1000" b="0" i="0" u="none" strike="noStrike" dirty="0">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err="1">
                          <a:effectLst/>
                          <a:latin typeface="Century Gothic" panose="020B0502020202020204" pitchFamily="34" charset="0"/>
                        </a:rPr>
                        <a:t>Allahyarham</a:t>
                      </a:r>
                      <a:r>
                        <a:rPr lang="en-US" sz="1000" b="0" u="none" strike="noStrike" dirty="0">
                          <a:effectLst/>
                          <a:latin typeface="Century Gothic" panose="020B0502020202020204" pitchFamily="34" charset="0"/>
                        </a:rPr>
                        <a:t> Tan Sri Ir. (</a:t>
                      </a:r>
                      <a:r>
                        <a:rPr lang="en-US" sz="1000" b="0" u="none" strike="noStrike" dirty="0" err="1">
                          <a:effectLst/>
                          <a:latin typeface="Century Gothic" panose="020B0502020202020204" pitchFamily="34" charset="0"/>
                        </a:rPr>
                        <a:t>Dr</a:t>
                      </a:r>
                      <a:r>
                        <a:rPr lang="en-US" sz="1000" b="0" u="none" strike="noStrike" dirty="0">
                          <a:effectLst/>
                          <a:latin typeface="Century Gothic" panose="020B0502020202020204" pitchFamily="34" charset="0"/>
                        </a:rPr>
                        <a:t>) Haji </a:t>
                      </a:r>
                      <a:r>
                        <a:rPr lang="en-US" sz="1000" b="0" u="none" strike="noStrike" dirty="0" err="1">
                          <a:effectLst/>
                          <a:latin typeface="Century Gothic" panose="020B0502020202020204" pitchFamily="34" charset="0"/>
                        </a:rPr>
                        <a:t>Yusoff</a:t>
                      </a:r>
                      <a:r>
                        <a:rPr lang="en-US" sz="1000" b="0" u="none" strike="noStrike" dirty="0">
                          <a:effectLst/>
                          <a:latin typeface="Century Gothic" panose="020B0502020202020204" pitchFamily="34" charset="0"/>
                        </a:rPr>
                        <a:t> Bin Haji Ibrahim</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dirty="0">
                          <a:effectLst/>
                          <a:latin typeface="Century Gothic" panose="020B0502020202020204" pitchFamily="34" charset="0"/>
                        </a:rPr>
                        <a:t>1959/62</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u="none" strike="noStrike" dirty="0">
                          <a:effectLst/>
                          <a:latin typeface="Century Gothic" panose="020B0502020202020204" pitchFamily="34" charset="0"/>
                        </a:rPr>
                        <a:t>2</a:t>
                      </a:r>
                      <a:endParaRPr lang="en-US" sz="1000" b="0" i="0" u="none" strike="noStrike" dirty="0">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err="1">
                          <a:effectLst/>
                          <a:latin typeface="Century Gothic" panose="020B0502020202020204" pitchFamily="34" charset="0"/>
                        </a:rPr>
                        <a:t>Allahyarham</a:t>
                      </a:r>
                      <a:r>
                        <a:rPr lang="en-US" sz="1000" b="0" u="none" strike="noStrike" dirty="0">
                          <a:effectLst/>
                          <a:latin typeface="Century Gothic" panose="020B0502020202020204" pitchFamily="34" charset="0"/>
                        </a:rPr>
                        <a:t> Raja Tan Sri Ir. Zainal Bin Raja </a:t>
                      </a:r>
                      <a:r>
                        <a:rPr lang="en-US" sz="1000" b="0" u="none" strike="noStrike" dirty="0" err="1">
                          <a:effectLst/>
                          <a:latin typeface="Century Gothic" panose="020B0502020202020204" pitchFamily="34" charset="0"/>
                        </a:rPr>
                        <a:t>Sulaiman</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a:effectLst/>
                          <a:latin typeface="Century Gothic" panose="020B0502020202020204" pitchFamily="34" charset="0"/>
                        </a:rPr>
                        <a:t>1962/64</a:t>
                      </a:r>
                      <a:endParaRPr lang="en-US" sz="1000" b="0" i="0" u="none" strike="noStrike">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u="none" strike="noStrike">
                          <a:effectLst/>
                          <a:latin typeface="Century Gothic" panose="020B0502020202020204" pitchFamily="34" charset="0"/>
                        </a:rPr>
                        <a:t>3</a:t>
                      </a:r>
                      <a:endParaRPr lang="en-US" sz="1000" b="0" i="0" u="none" strike="noStrike">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a:effectLst/>
                          <a:latin typeface="Century Gothic" panose="020B0502020202020204" pitchFamily="34" charset="0"/>
                        </a:rPr>
                        <a:t>Late Ir. </a:t>
                      </a:r>
                      <a:r>
                        <a:rPr lang="en-US" sz="1000" b="0" u="none" strike="noStrike" dirty="0" err="1">
                          <a:effectLst/>
                          <a:latin typeface="Century Gothic" panose="020B0502020202020204" pitchFamily="34" charset="0"/>
                        </a:rPr>
                        <a:t>Thean</a:t>
                      </a:r>
                      <a:r>
                        <a:rPr lang="en-US" sz="1000" b="0" u="none" strike="noStrike" dirty="0">
                          <a:effectLst/>
                          <a:latin typeface="Century Gothic" panose="020B0502020202020204" pitchFamily="34" charset="0"/>
                        </a:rPr>
                        <a:t> Lip Thong</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a:effectLst/>
                          <a:latin typeface="Century Gothic" panose="020B0502020202020204" pitchFamily="34" charset="0"/>
                        </a:rPr>
                        <a:t>1964/66</a:t>
                      </a:r>
                      <a:endParaRPr lang="en-US" sz="1000" b="0" i="0" u="none" strike="noStrike">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u="none" strike="noStrike" dirty="0">
                          <a:effectLst/>
                          <a:latin typeface="Century Gothic" panose="020B0502020202020204" pitchFamily="34" charset="0"/>
                        </a:rPr>
                        <a:t>4</a:t>
                      </a:r>
                      <a:endParaRPr lang="en-US" sz="1000" b="0" i="0" u="none" strike="noStrike" dirty="0">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a:effectLst/>
                          <a:latin typeface="Century Gothic" panose="020B0502020202020204" pitchFamily="34" charset="0"/>
                        </a:rPr>
                        <a:t>Late Tan Sri Datuk Ir. Prof. Chin Fung </a:t>
                      </a:r>
                      <a:r>
                        <a:rPr lang="en-US" sz="1000" b="0" u="none" strike="noStrike" dirty="0" err="1">
                          <a:effectLst/>
                          <a:latin typeface="Century Gothic" panose="020B0502020202020204" pitchFamily="34" charset="0"/>
                        </a:rPr>
                        <a:t>Kee</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a:effectLst/>
                          <a:latin typeface="Century Gothic" panose="020B0502020202020204" pitchFamily="34" charset="0"/>
                        </a:rPr>
                        <a:t>1966/68</a:t>
                      </a:r>
                      <a:endParaRPr lang="en-US" sz="1000" b="0" i="0" u="none" strike="noStrike">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u="none" strike="noStrike" dirty="0">
                          <a:effectLst/>
                          <a:latin typeface="Century Gothic" panose="020B0502020202020204" pitchFamily="34" charset="0"/>
                        </a:rPr>
                        <a:t>5</a:t>
                      </a:r>
                      <a:endParaRPr lang="en-US" sz="1000" b="0" i="0" u="none" strike="noStrike" dirty="0">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a:effectLst/>
                          <a:latin typeface="Century Gothic" panose="020B0502020202020204" pitchFamily="34" charset="0"/>
                        </a:rPr>
                        <a:t>Late Ir. Ow Yang Hong </a:t>
                      </a:r>
                      <a:r>
                        <a:rPr lang="en-US" sz="1000" b="0" u="none" strike="noStrike" dirty="0" err="1">
                          <a:effectLst/>
                          <a:latin typeface="Century Gothic" panose="020B0502020202020204" pitchFamily="34" charset="0"/>
                        </a:rPr>
                        <a:t>Chiew</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a:effectLst/>
                          <a:latin typeface="Century Gothic" panose="020B0502020202020204" pitchFamily="34" charset="0"/>
                        </a:rPr>
                        <a:t>1968/69</a:t>
                      </a:r>
                      <a:endParaRPr lang="en-US" sz="1000" b="0" i="0" u="none" strike="noStrike">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u="none" strike="noStrike">
                          <a:effectLst/>
                          <a:latin typeface="Century Gothic" panose="020B0502020202020204" pitchFamily="34" charset="0"/>
                        </a:rPr>
                        <a:t>6</a:t>
                      </a:r>
                      <a:endParaRPr lang="en-US" sz="1000" b="0" i="0" u="none" strike="noStrike">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a:effectLst/>
                          <a:latin typeface="Century Gothic" panose="020B0502020202020204" pitchFamily="34" charset="0"/>
                        </a:rPr>
                        <a:t>Late Ir. Chan Peng </a:t>
                      </a:r>
                      <a:r>
                        <a:rPr lang="en-US" sz="1000" b="0" u="none" strike="noStrike" dirty="0" err="1">
                          <a:effectLst/>
                          <a:latin typeface="Century Gothic" panose="020B0502020202020204" pitchFamily="34" charset="0"/>
                        </a:rPr>
                        <a:t>Khuen</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a:effectLst/>
                          <a:latin typeface="Century Gothic" panose="020B0502020202020204" pitchFamily="34" charset="0"/>
                        </a:rPr>
                        <a:t>1969/70</a:t>
                      </a:r>
                      <a:endParaRPr lang="en-US" sz="1000" b="0" i="0" u="none" strike="noStrike">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u="none" strike="noStrike">
                          <a:effectLst/>
                          <a:latin typeface="Century Gothic" panose="020B0502020202020204" pitchFamily="34" charset="0"/>
                        </a:rPr>
                        <a:t>7</a:t>
                      </a:r>
                      <a:endParaRPr lang="en-US" sz="1000" b="0" i="0" u="none" strike="noStrike">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a:effectLst/>
                          <a:latin typeface="Century Gothic" panose="020B0502020202020204" pitchFamily="34" charset="0"/>
                        </a:rPr>
                        <a:t>Y. </a:t>
                      </a:r>
                      <a:r>
                        <a:rPr lang="en-US" sz="1000" b="0" u="none" strike="noStrike" dirty="0" err="1">
                          <a:effectLst/>
                          <a:latin typeface="Century Gothic" panose="020B0502020202020204" pitchFamily="34" charset="0"/>
                        </a:rPr>
                        <a:t>Bhg</a:t>
                      </a:r>
                      <a:r>
                        <a:rPr lang="en-US" sz="1000" b="0" u="none" strike="noStrike" dirty="0">
                          <a:effectLst/>
                          <a:latin typeface="Century Gothic" panose="020B0502020202020204" pitchFamily="34" charset="0"/>
                        </a:rPr>
                        <a:t>. Tan Sri </a:t>
                      </a:r>
                      <a:r>
                        <a:rPr lang="en-US" sz="1000" b="0" u="none" strike="noStrike" dirty="0" err="1">
                          <a:effectLst/>
                          <a:latin typeface="Century Gothic" panose="020B0502020202020204" pitchFamily="34" charset="0"/>
                        </a:rPr>
                        <a:t>Dato</a:t>
                      </a:r>
                      <a:r>
                        <a:rPr lang="en-US" sz="1000" b="0" u="none" strike="noStrike" dirty="0">
                          <a:effectLst/>
                          <a:latin typeface="Century Gothic" panose="020B0502020202020204" pitchFamily="34" charset="0"/>
                        </a:rPr>
                        <a:t>’ Ir. (</a:t>
                      </a:r>
                      <a:r>
                        <a:rPr lang="en-US" sz="1000" b="0" u="none" strike="noStrike" dirty="0" err="1">
                          <a:effectLst/>
                          <a:latin typeface="Century Gothic" panose="020B0502020202020204" pitchFamily="34" charset="0"/>
                        </a:rPr>
                        <a:t>Dr</a:t>
                      </a:r>
                      <a:r>
                        <a:rPr lang="en-US" sz="1000" b="0" u="none" strike="noStrike" dirty="0">
                          <a:effectLst/>
                          <a:latin typeface="Century Gothic" panose="020B0502020202020204" pitchFamily="34" charset="0"/>
                        </a:rPr>
                        <a:t>) Abu </a:t>
                      </a:r>
                      <a:r>
                        <a:rPr lang="en-US" sz="1000" b="0" u="none" strike="noStrike" dirty="0" err="1">
                          <a:effectLst/>
                          <a:latin typeface="Century Gothic" panose="020B0502020202020204" pitchFamily="34" charset="0"/>
                        </a:rPr>
                        <a:t>Zarim</a:t>
                      </a:r>
                      <a:r>
                        <a:rPr lang="en-US" sz="1000" b="0" u="none" strike="noStrike" dirty="0">
                          <a:effectLst/>
                          <a:latin typeface="Century Gothic" panose="020B0502020202020204" pitchFamily="34" charset="0"/>
                        </a:rPr>
                        <a:t> Bin Haji Omar</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dirty="0">
                          <a:effectLst/>
                          <a:latin typeface="Century Gothic" panose="020B0502020202020204" pitchFamily="34" charset="0"/>
                        </a:rPr>
                        <a:t>1970/72</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u="none" strike="noStrike" dirty="0">
                          <a:effectLst/>
                          <a:latin typeface="Century Gothic" panose="020B0502020202020204" pitchFamily="34" charset="0"/>
                        </a:rPr>
                        <a:t>8</a:t>
                      </a:r>
                      <a:endParaRPr lang="en-US" sz="1000" b="0" i="0" u="none" strike="noStrike" dirty="0">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a:effectLst/>
                          <a:latin typeface="Century Gothic" panose="020B0502020202020204" pitchFamily="34" charset="0"/>
                        </a:rPr>
                        <a:t>Late Y. </a:t>
                      </a:r>
                      <a:r>
                        <a:rPr lang="en-US" sz="1000" b="0" u="none" strike="noStrike" dirty="0" err="1">
                          <a:effectLst/>
                          <a:latin typeface="Century Gothic" panose="020B0502020202020204" pitchFamily="34" charset="0"/>
                        </a:rPr>
                        <a:t>Bhg</a:t>
                      </a:r>
                      <a:r>
                        <a:rPr lang="en-US" sz="1000" b="0" u="none" strike="noStrike" dirty="0">
                          <a:effectLst/>
                          <a:latin typeface="Century Gothic" panose="020B0502020202020204" pitchFamily="34" charset="0"/>
                        </a:rPr>
                        <a:t>. Academician Tan Sri Ir. (</a:t>
                      </a:r>
                      <a:r>
                        <a:rPr lang="en-US" sz="1000" b="0" u="none" strike="noStrike" dirty="0" err="1">
                          <a:effectLst/>
                          <a:latin typeface="Century Gothic" panose="020B0502020202020204" pitchFamily="34" charset="0"/>
                        </a:rPr>
                        <a:t>Dr</a:t>
                      </a:r>
                      <a:r>
                        <a:rPr lang="en-US" sz="1000" b="0" u="none" strike="noStrike" dirty="0">
                          <a:effectLst/>
                          <a:latin typeface="Century Gothic" panose="020B0502020202020204" pitchFamily="34" charset="0"/>
                        </a:rPr>
                        <a:t>) J. G. Daniel</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a:effectLst/>
                          <a:latin typeface="Century Gothic" panose="020B0502020202020204" pitchFamily="34" charset="0"/>
                        </a:rPr>
                        <a:t>1972/74</a:t>
                      </a:r>
                      <a:endParaRPr lang="en-US" sz="1000" b="0" i="0" u="none" strike="noStrike">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u="none" strike="noStrike">
                          <a:effectLst/>
                          <a:latin typeface="Century Gothic" panose="020B0502020202020204" pitchFamily="34" charset="0"/>
                        </a:rPr>
                        <a:t>9</a:t>
                      </a:r>
                      <a:endParaRPr lang="en-US" sz="1000" b="0" i="0" u="none" strike="noStrike">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err="1">
                          <a:effectLst/>
                          <a:latin typeface="Century Gothic" panose="020B0502020202020204" pitchFamily="34" charset="0"/>
                        </a:rPr>
                        <a:t>Allahyarham</a:t>
                      </a:r>
                      <a:r>
                        <a:rPr lang="en-US" sz="1000" b="0" u="none" strike="noStrike" dirty="0">
                          <a:effectLst/>
                          <a:latin typeface="Century Gothic" panose="020B0502020202020204" pitchFamily="34" charset="0"/>
                        </a:rPr>
                        <a:t> Tan Sri Datuk Ir. Haji </a:t>
                      </a:r>
                      <a:r>
                        <a:rPr lang="en-US" sz="1000" b="0" u="none" strike="noStrike" dirty="0" err="1">
                          <a:effectLst/>
                          <a:latin typeface="Century Gothic" panose="020B0502020202020204" pitchFamily="34" charset="0"/>
                        </a:rPr>
                        <a:t>Halaluddin</a:t>
                      </a:r>
                      <a:r>
                        <a:rPr lang="en-US" sz="1000" b="0" u="none" strike="noStrike" dirty="0">
                          <a:effectLst/>
                          <a:latin typeface="Century Gothic" panose="020B0502020202020204" pitchFamily="34" charset="0"/>
                        </a:rPr>
                        <a:t> Bin Mohd. </a:t>
                      </a:r>
                      <a:r>
                        <a:rPr lang="en-US" sz="1000" b="0" u="none" strike="noStrike" dirty="0" err="1">
                          <a:effectLst/>
                          <a:latin typeface="Century Gothic" panose="020B0502020202020204" pitchFamily="34" charset="0"/>
                        </a:rPr>
                        <a:t>Ishak</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a:effectLst/>
                          <a:latin typeface="Century Gothic" panose="020B0502020202020204" pitchFamily="34" charset="0"/>
                        </a:rPr>
                        <a:t>1974/75</a:t>
                      </a:r>
                      <a:endParaRPr lang="en-US" sz="1000" b="0" i="0" u="none" strike="noStrike">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u="none" strike="noStrike">
                          <a:effectLst/>
                          <a:latin typeface="Century Gothic" panose="020B0502020202020204" pitchFamily="34" charset="0"/>
                        </a:rPr>
                        <a:t>10</a:t>
                      </a:r>
                      <a:endParaRPr lang="en-US" sz="1000" b="0" i="0" u="none" strike="noStrike">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a:effectLst/>
                          <a:latin typeface="Century Gothic" panose="020B0502020202020204" pitchFamily="34" charset="0"/>
                        </a:rPr>
                        <a:t>Late Ir. Chan </a:t>
                      </a:r>
                      <a:r>
                        <a:rPr lang="en-US" sz="1000" b="0" u="none" strike="noStrike" dirty="0" err="1">
                          <a:effectLst/>
                          <a:latin typeface="Century Gothic" panose="020B0502020202020204" pitchFamily="34" charset="0"/>
                        </a:rPr>
                        <a:t>Khee</a:t>
                      </a:r>
                      <a:r>
                        <a:rPr lang="en-US" sz="1000" b="0" u="none" strike="noStrike" dirty="0">
                          <a:effectLst/>
                          <a:latin typeface="Century Gothic" panose="020B0502020202020204" pitchFamily="34" charset="0"/>
                        </a:rPr>
                        <a:t> </a:t>
                      </a:r>
                      <a:r>
                        <a:rPr lang="en-US" sz="1000" b="0" u="none" strike="noStrike" dirty="0" err="1">
                          <a:effectLst/>
                          <a:latin typeface="Century Gothic" panose="020B0502020202020204" pitchFamily="34" charset="0"/>
                        </a:rPr>
                        <a:t>Pok</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a:effectLst/>
                          <a:latin typeface="Century Gothic" panose="020B0502020202020204" pitchFamily="34" charset="0"/>
                        </a:rPr>
                        <a:t>1975/77</a:t>
                      </a:r>
                      <a:endParaRPr lang="en-US" sz="1000" b="0" i="0" u="none" strike="noStrike">
                        <a:solidFill>
                          <a:srgbClr val="231F20"/>
                        </a:solidFill>
                        <a:effectLst/>
                        <a:latin typeface="Century Gothic" panose="020B0502020202020204" pitchFamily="34" charset="0"/>
                      </a:endParaRPr>
                    </a:p>
                  </a:txBody>
                  <a:tcPr marL="7395" marR="7395" marT="7395" marB="0" anchor="ctr">
                    <a:solidFill>
                      <a:schemeClr val="bg2"/>
                    </a:solidFill>
                  </a:tcPr>
                </a:tc>
              </a:tr>
              <a:tr h="176632">
                <a:tc>
                  <a:txBody>
                    <a:bodyPr/>
                    <a:lstStyle/>
                    <a:p>
                      <a:pPr algn="ctr" fontAlgn="ctr"/>
                      <a:r>
                        <a:rPr lang="en-US" sz="1000" b="0" u="none" strike="noStrike">
                          <a:effectLst/>
                          <a:latin typeface="Century Gothic" panose="020B0502020202020204" pitchFamily="34" charset="0"/>
                        </a:rPr>
                        <a:t>11</a:t>
                      </a:r>
                      <a:endParaRPr lang="en-US" sz="1000" b="0" i="0" u="none" strike="noStrike">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err="1">
                          <a:effectLst/>
                          <a:latin typeface="Century Gothic" panose="020B0502020202020204" pitchFamily="34" charset="0"/>
                        </a:rPr>
                        <a:t>Allahyarham</a:t>
                      </a:r>
                      <a:r>
                        <a:rPr lang="en-US" sz="1000" b="0" u="none" strike="noStrike" dirty="0">
                          <a:effectLst/>
                          <a:latin typeface="Century Gothic" panose="020B0502020202020204" pitchFamily="34" charset="0"/>
                        </a:rPr>
                        <a:t> Tan Sri Datuk Ir. </a:t>
                      </a:r>
                      <a:r>
                        <a:rPr lang="en-US" sz="1000" b="0" u="none" strike="noStrike" dirty="0" err="1">
                          <a:effectLst/>
                          <a:latin typeface="Century Gothic" panose="020B0502020202020204" pitchFamily="34" charset="0"/>
                        </a:rPr>
                        <a:t>Mahfoz</a:t>
                      </a:r>
                      <a:r>
                        <a:rPr lang="en-US" sz="1000" b="0" u="none" strike="noStrike" dirty="0">
                          <a:effectLst/>
                          <a:latin typeface="Century Gothic" panose="020B0502020202020204" pitchFamily="34" charset="0"/>
                        </a:rPr>
                        <a:t> Bin Khalid</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dirty="0">
                          <a:effectLst/>
                          <a:latin typeface="Century Gothic" panose="020B0502020202020204" pitchFamily="34" charset="0"/>
                        </a:rPr>
                        <a:t>April - December 1977</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u="none" strike="noStrike">
                          <a:effectLst/>
                          <a:latin typeface="Century Gothic" panose="020B0502020202020204" pitchFamily="34" charset="0"/>
                        </a:rPr>
                        <a:t>12</a:t>
                      </a:r>
                      <a:endParaRPr lang="en-US" sz="1000" b="0" i="0" u="none" strike="noStrike">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err="1">
                          <a:effectLst/>
                          <a:latin typeface="Century Gothic" panose="020B0502020202020204" pitchFamily="34" charset="0"/>
                        </a:rPr>
                        <a:t>Allahyarham</a:t>
                      </a:r>
                      <a:r>
                        <a:rPr lang="en-US" sz="1000" b="0" u="none" strike="noStrike" dirty="0">
                          <a:effectLst/>
                          <a:latin typeface="Century Gothic" panose="020B0502020202020204" pitchFamily="34" charset="0"/>
                        </a:rPr>
                        <a:t> Ir. Tuan Haji Mohd. </a:t>
                      </a:r>
                      <a:r>
                        <a:rPr lang="en-US" sz="1000" b="0" u="none" strike="noStrike" dirty="0" err="1">
                          <a:effectLst/>
                          <a:latin typeface="Century Gothic" panose="020B0502020202020204" pitchFamily="34" charset="0"/>
                        </a:rPr>
                        <a:t>Razali</a:t>
                      </a:r>
                      <a:r>
                        <a:rPr lang="en-US" sz="1000" b="0" u="none" strike="noStrike" dirty="0">
                          <a:effectLst/>
                          <a:latin typeface="Century Gothic" panose="020B0502020202020204" pitchFamily="34" charset="0"/>
                        </a:rPr>
                        <a:t> Bin </a:t>
                      </a:r>
                      <a:r>
                        <a:rPr lang="en-US" sz="1000" b="0" u="none" strike="noStrike" dirty="0" err="1">
                          <a:effectLst/>
                          <a:latin typeface="Century Gothic" panose="020B0502020202020204" pitchFamily="34" charset="0"/>
                        </a:rPr>
                        <a:t>Bidin</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a:effectLst/>
                          <a:latin typeface="Century Gothic" panose="020B0502020202020204" pitchFamily="34" charset="0"/>
                        </a:rPr>
                        <a:t>1977/79</a:t>
                      </a:r>
                      <a:endParaRPr lang="en-US" sz="1000" b="0" i="0" u="none" strike="noStrike">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u="none" strike="noStrike" dirty="0">
                          <a:effectLst/>
                          <a:latin typeface="Century Gothic" panose="020B0502020202020204" pitchFamily="34" charset="0"/>
                        </a:rPr>
                        <a:t>13</a:t>
                      </a:r>
                      <a:endParaRPr lang="en-US" sz="1000" b="0" i="0" u="none" strike="noStrike" dirty="0">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a:effectLst/>
                          <a:latin typeface="Century Gothic" panose="020B0502020202020204" pitchFamily="34" charset="0"/>
                        </a:rPr>
                        <a:t>Late Ir. Wong Kin Hong</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dirty="0">
                          <a:effectLst/>
                          <a:latin typeface="Century Gothic" panose="020B0502020202020204" pitchFamily="34" charset="0"/>
                        </a:rPr>
                        <a:t>1979/81</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1" u="none" strike="noStrike" dirty="0">
                          <a:effectLst/>
                          <a:latin typeface="Century Gothic" panose="020B0502020202020204" pitchFamily="34" charset="0"/>
                        </a:rPr>
                        <a:t>14</a:t>
                      </a:r>
                      <a:endParaRPr lang="en-US" sz="1000" b="1" i="0" u="none" strike="noStrike" dirty="0">
                        <a:solidFill>
                          <a:srgbClr val="231F20"/>
                        </a:solidFill>
                        <a:effectLst/>
                        <a:latin typeface="Century Gothic" panose="020B0502020202020204" pitchFamily="34" charset="0"/>
                      </a:endParaRPr>
                    </a:p>
                  </a:txBody>
                  <a:tcPr marL="66558" marR="7395" marT="7395" marB="0" anchor="ctr">
                    <a:solidFill>
                      <a:schemeClr val="accent2">
                        <a:lumMod val="60000"/>
                        <a:lumOff val="40000"/>
                      </a:schemeClr>
                    </a:solidFill>
                  </a:tcPr>
                </a:tc>
                <a:tc>
                  <a:txBody>
                    <a:bodyPr/>
                    <a:lstStyle/>
                    <a:p>
                      <a:pPr lvl="0" algn="l" fontAlgn="ctr"/>
                      <a:r>
                        <a:rPr lang="en-US" sz="1000" b="1" u="none" strike="noStrike" dirty="0">
                          <a:effectLst/>
                          <a:latin typeface="Century Gothic" panose="020B0502020202020204" pitchFamily="34" charset="0"/>
                        </a:rPr>
                        <a:t>Ir. </a:t>
                      </a:r>
                      <a:r>
                        <a:rPr lang="en-US" sz="1000" b="1" u="none" strike="noStrike" dirty="0" err="1">
                          <a:effectLst/>
                          <a:latin typeface="Century Gothic" panose="020B0502020202020204" pitchFamily="34" charset="0"/>
                        </a:rPr>
                        <a:t>Chiam</a:t>
                      </a:r>
                      <a:r>
                        <a:rPr lang="en-US" sz="1000" b="1" u="none" strike="noStrike" dirty="0">
                          <a:effectLst/>
                          <a:latin typeface="Century Gothic" panose="020B0502020202020204" pitchFamily="34" charset="0"/>
                        </a:rPr>
                        <a:t> </a:t>
                      </a:r>
                      <a:r>
                        <a:rPr lang="en-US" sz="1000" b="1" u="none" strike="noStrike" dirty="0" err="1">
                          <a:effectLst/>
                          <a:latin typeface="Century Gothic" panose="020B0502020202020204" pitchFamily="34" charset="0"/>
                        </a:rPr>
                        <a:t>Teong</a:t>
                      </a:r>
                      <a:r>
                        <a:rPr lang="en-US" sz="1000" b="1" u="none" strike="noStrike" dirty="0">
                          <a:effectLst/>
                          <a:latin typeface="Century Gothic" panose="020B0502020202020204" pitchFamily="34" charset="0"/>
                        </a:rPr>
                        <a:t> Tee</a:t>
                      </a:r>
                      <a:endParaRPr lang="en-US" sz="1000" b="1" i="0" u="none" strike="noStrike" dirty="0">
                        <a:solidFill>
                          <a:srgbClr val="231F20"/>
                        </a:solidFill>
                        <a:effectLst/>
                        <a:latin typeface="Century Gothic" panose="020B0502020202020204" pitchFamily="34" charset="0"/>
                      </a:endParaRPr>
                    </a:p>
                  </a:txBody>
                  <a:tcPr marL="7395" marR="7395" marT="7395" marB="0" anchor="ctr">
                    <a:solidFill>
                      <a:schemeClr val="accent2">
                        <a:lumMod val="60000"/>
                        <a:lumOff val="40000"/>
                      </a:schemeClr>
                    </a:solidFill>
                  </a:tcPr>
                </a:tc>
                <a:tc>
                  <a:txBody>
                    <a:bodyPr/>
                    <a:lstStyle/>
                    <a:p>
                      <a:pPr algn="ctr" fontAlgn="ctr"/>
                      <a:r>
                        <a:rPr lang="en-US" sz="1000" b="1" u="none" strike="noStrike" dirty="0">
                          <a:effectLst/>
                          <a:latin typeface="Century Gothic" panose="020B0502020202020204" pitchFamily="34" charset="0"/>
                        </a:rPr>
                        <a:t>1981/82</a:t>
                      </a:r>
                      <a:endParaRPr lang="en-US" sz="1000" b="1" i="0" u="none" strike="noStrike" dirty="0">
                        <a:solidFill>
                          <a:srgbClr val="231F20"/>
                        </a:solidFill>
                        <a:effectLst/>
                        <a:latin typeface="Century Gothic" panose="020B0502020202020204" pitchFamily="34" charset="0"/>
                      </a:endParaRPr>
                    </a:p>
                  </a:txBody>
                  <a:tcPr marL="7395" marR="7395" marT="7395" marB="0" anchor="ctr">
                    <a:solidFill>
                      <a:schemeClr val="accent2">
                        <a:lumMod val="60000"/>
                        <a:lumOff val="40000"/>
                      </a:schemeClr>
                    </a:solidFill>
                  </a:tcPr>
                </a:tc>
              </a:tr>
              <a:tr h="184980">
                <a:tc>
                  <a:txBody>
                    <a:bodyPr/>
                    <a:lstStyle/>
                    <a:p>
                      <a:pPr algn="ctr" fontAlgn="ctr"/>
                      <a:r>
                        <a:rPr lang="en-US" sz="1000" b="0" u="none" strike="noStrike">
                          <a:effectLst/>
                          <a:latin typeface="Century Gothic" panose="020B0502020202020204" pitchFamily="34" charset="0"/>
                        </a:rPr>
                        <a:t>15</a:t>
                      </a:r>
                      <a:endParaRPr lang="en-US" sz="1000" b="0" i="0" u="none" strike="noStrike">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err="1">
                          <a:effectLst/>
                          <a:latin typeface="Century Gothic" panose="020B0502020202020204" pitchFamily="34" charset="0"/>
                        </a:rPr>
                        <a:t>Allahyarham</a:t>
                      </a:r>
                      <a:r>
                        <a:rPr lang="en-US" sz="1000" b="0" u="none" strike="noStrike" dirty="0">
                          <a:effectLst/>
                          <a:latin typeface="Century Gothic" panose="020B0502020202020204" pitchFamily="34" charset="0"/>
                        </a:rPr>
                        <a:t> Tan Sri Datuk Ir. Haji Mohd Hassan Bin Abdul </a:t>
                      </a:r>
                      <a:r>
                        <a:rPr lang="en-US" sz="1000" b="0" u="none" strike="noStrike" dirty="0" err="1">
                          <a:effectLst/>
                          <a:latin typeface="Century Gothic" panose="020B0502020202020204" pitchFamily="34" charset="0"/>
                        </a:rPr>
                        <a:t>Wahab</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dirty="0">
                          <a:effectLst/>
                          <a:latin typeface="Century Gothic" panose="020B0502020202020204" pitchFamily="34" charset="0"/>
                        </a:rPr>
                        <a:t>1982/84</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u="none" strike="noStrike" dirty="0">
                          <a:effectLst/>
                          <a:latin typeface="Century Gothic" panose="020B0502020202020204" pitchFamily="34" charset="0"/>
                        </a:rPr>
                        <a:t>16</a:t>
                      </a:r>
                      <a:endParaRPr lang="en-US" sz="1000" b="0" i="0" u="none" strike="noStrike" dirty="0">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a:effectLst/>
                          <a:latin typeface="Century Gothic" panose="020B0502020202020204" pitchFamily="34" charset="0"/>
                        </a:rPr>
                        <a:t>Y. </a:t>
                      </a:r>
                      <a:r>
                        <a:rPr lang="en-US" sz="1000" b="0" u="none" strike="noStrike" dirty="0" err="1">
                          <a:effectLst/>
                          <a:latin typeface="Century Gothic" panose="020B0502020202020204" pitchFamily="34" charset="0"/>
                        </a:rPr>
                        <a:t>Bhg</a:t>
                      </a:r>
                      <a:r>
                        <a:rPr lang="en-US" sz="1000" b="0" u="none" strike="noStrike" dirty="0">
                          <a:effectLst/>
                          <a:latin typeface="Century Gothic" panose="020B0502020202020204" pitchFamily="34" charset="0"/>
                        </a:rPr>
                        <a:t>. </a:t>
                      </a:r>
                      <a:r>
                        <a:rPr lang="en-US" sz="1000" b="0" u="none" strike="noStrike" dirty="0" err="1">
                          <a:effectLst/>
                          <a:latin typeface="Century Gothic" panose="020B0502020202020204" pitchFamily="34" charset="0"/>
                        </a:rPr>
                        <a:t>Dato</a:t>
                      </a:r>
                      <a:r>
                        <a:rPr lang="en-US" sz="1000" b="0" u="none" strike="noStrike" dirty="0">
                          <a:effectLst/>
                          <a:latin typeface="Century Gothic" panose="020B0502020202020204" pitchFamily="34" charset="0"/>
                        </a:rPr>
                        <a:t>’ Ir. Pang Leong </a:t>
                      </a:r>
                      <a:r>
                        <a:rPr lang="en-US" sz="1000" b="0" u="none" strike="noStrike" dirty="0" err="1">
                          <a:effectLst/>
                          <a:latin typeface="Century Gothic" panose="020B0502020202020204" pitchFamily="34" charset="0"/>
                        </a:rPr>
                        <a:t>Hoon</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dirty="0">
                          <a:effectLst/>
                          <a:latin typeface="Century Gothic" panose="020B0502020202020204" pitchFamily="34" charset="0"/>
                        </a:rPr>
                        <a:t>1984/86</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u="none" strike="noStrike">
                          <a:effectLst/>
                          <a:latin typeface="Century Gothic" panose="020B0502020202020204" pitchFamily="34" charset="0"/>
                        </a:rPr>
                        <a:t>17</a:t>
                      </a:r>
                      <a:endParaRPr lang="en-US" sz="1000" b="0" i="0" u="none" strike="noStrike">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a:effectLst/>
                          <a:latin typeface="Century Gothic" panose="020B0502020202020204" pitchFamily="34" charset="0"/>
                        </a:rPr>
                        <a:t>Ir. Tuan Haji Abdul Rahman </a:t>
                      </a:r>
                      <a:r>
                        <a:rPr lang="en-US" sz="1000" b="0" u="none" strike="noStrike" dirty="0" err="1">
                          <a:effectLst/>
                          <a:latin typeface="Century Gothic" panose="020B0502020202020204" pitchFamily="34" charset="0"/>
                        </a:rPr>
                        <a:t>Yaacob</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a:effectLst/>
                          <a:latin typeface="Century Gothic" panose="020B0502020202020204" pitchFamily="34" charset="0"/>
                        </a:rPr>
                        <a:t>1986/88</a:t>
                      </a:r>
                      <a:endParaRPr lang="en-US" sz="1000" b="0" i="0" u="none" strike="noStrike">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u="none" strike="noStrike" dirty="0">
                          <a:effectLst/>
                          <a:latin typeface="Century Gothic" panose="020B0502020202020204" pitchFamily="34" charset="0"/>
                        </a:rPr>
                        <a:t>18</a:t>
                      </a:r>
                      <a:endParaRPr lang="en-US" sz="1000" b="0" i="0" u="none" strike="noStrike" dirty="0">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a:effectLst/>
                          <a:latin typeface="Century Gothic" panose="020B0502020202020204" pitchFamily="34" charset="0"/>
                        </a:rPr>
                        <a:t>Y. </a:t>
                      </a:r>
                      <a:r>
                        <a:rPr lang="en-US" sz="1000" b="0" u="none" strike="noStrike" dirty="0" err="1">
                          <a:effectLst/>
                          <a:latin typeface="Century Gothic" panose="020B0502020202020204" pitchFamily="34" charset="0"/>
                        </a:rPr>
                        <a:t>Bhg</a:t>
                      </a:r>
                      <a:r>
                        <a:rPr lang="en-US" sz="1000" b="0" u="none" strike="noStrike" dirty="0">
                          <a:effectLst/>
                          <a:latin typeface="Century Gothic" panose="020B0502020202020204" pitchFamily="34" charset="0"/>
                        </a:rPr>
                        <a:t>. Academician </a:t>
                      </a:r>
                      <a:r>
                        <a:rPr lang="en-US" sz="1000" b="0" u="none" strike="noStrike" dirty="0" err="1">
                          <a:effectLst/>
                          <a:latin typeface="Century Gothic" panose="020B0502020202020204" pitchFamily="34" charset="0"/>
                        </a:rPr>
                        <a:t>Dato</a:t>
                      </a:r>
                      <a:r>
                        <a:rPr lang="en-US" sz="1000" b="0" u="none" strike="noStrike" dirty="0">
                          <a:effectLst/>
                          <a:latin typeface="Century Gothic" panose="020B0502020202020204" pitchFamily="34" charset="0"/>
                        </a:rPr>
                        <a:t>’ Ir. Lee Yee Cheong</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dirty="0">
                          <a:effectLst/>
                          <a:latin typeface="Century Gothic" panose="020B0502020202020204" pitchFamily="34" charset="0"/>
                        </a:rPr>
                        <a:t>1988/90</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u="none" strike="noStrike">
                          <a:effectLst/>
                          <a:latin typeface="Century Gothic" panose="020B0502020202020204" pitchFamily="34" charset="0"/>
                        </a:rPr>
                        <a:t>19</a:t>
                      </a:r>
                      <a:endParaRPr lang="en-US" sz="1000" b="0" i="0" u="none" strike="noStrike">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err="1">
                          <a:effectLst/>
                          <a:latin typeface="Century Gothic" panose="020B0502020202020204" pitchFamily="34" charset="0"/>
                        </a:rPr>
                        <a:t>Allahyarham</a:t>
                      </a:r>
                      <a:r>
                        <a:rPr lang="en-US" sz="1000" b="0" u="none" strike="noStrike" dirty="0">
                          <a:effectLst/>
                          <a:latin typeface="Century Gothic" panose="020B0502020202020204" pitchFamily="34" charset="0"/>
                        </a:rPr>
                        <a:t> </a:t>
                      </a:r>
                      <a:r>
                        <a:rPr lang="en-US" sz="1000" b="0" u="none" strike="noStrike" dirty="0" err="1">
                          <a:effectLst/>
                          <a:latin typeface="Century Gothic" panose="020B0502020202020204" pitchFamily="34" charset="0"/>
                        </a:rPr>
                        <a:t>Dato</a:t>
                      </a:r>
                      <a:r>
                        <a:rPr lang="en-US" sz="1000" b="0" u="none" strike="noStrike" dirty="0">
                          <a:effectLst/>
                          <a:latin typeface="Century Gothic" panose="020B0502020202020204" pitchFamily="34" charset="0"/>
                        </a:rPr>
                        <a:t>’ Ir. Mustafa Bin Ahmad</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dirty="0">
                          <a:effectLst/>
                          <a:latin typeface="Century Gothic" panose="020B0502020202020204" pitchFamily="34" charset="0"/>
                        </a:rPr>
                        <a:t>1990/92</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u="none" strike="noStrike">
                          <a:effectLst/>
                          <a:latin typeface="Century Gothic" panose="020B0502020202020204" pitchFamily="34" charset="0"/>
                        </a:rPr>
                        <a:t>20</a:t>
                      </a:r>
                      <a:endParaRPr lang="en-US" sz="1000" b="0" i="0" u="none" strike="noStrike">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a:effectLst/>
                          <a:latin typeface="Century Gothic" panose="020B0502020202020204" pitchFamily="34" charset="0"/>
                        </a:rPr>
                        <a:t>Ir. Chong Pick </a:t>
                      </a:r>
                      <a:r>
                        <a:rPr lang="en-US" sz="1000" b="0" u="none" strike="noStrike" dirty="0" err="1">
                          <a:effectLst/>
                          <a:latin typeface="Century Gothic" panose="020B0502020202020204" pitchFamily="34" charset="0"/>
                        </a:rPr>
                        <a:t>Eng</a:t>
                      </a:r>
                      <a:r>
                        <a:rPr lang="en-US" sz="1000" b="0" u="none" strike="noStrike" dirty="0">
                          <a:effectLst/>
                          <a:latin typeface="Century Gothic" panose="020B0502020202020204" pitchFamily="34" charset="0"/>
                        </a:rPr>
                        <a:t> (P.E. Chong)</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a:effectLst/>
                          <a:latin typeface="Century Gothic" panose="020B0502020202020204" pitchFamily="34" charset="0"/>
                        </a:rPr>
                        <a:t>1992/93</a:t>
                      </a:r>
                      <a:endParaRPr lang="en-US" sz="1000" b="0" i="0" u="none" strike="noStrike">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u="none" strike="noStrike" dirty="0">
                          <a:effectLst/>
                          <a:latin typeface="Century Gothic" panose="020B0502020202020204" pitchFamily="34" charset="0"/>
                        </a:rPr>
                        <a:t>21</a:t>
                      </a:r>
                      <a:endParaRPr lang="en-US" sz="1000" b="0" i="0" u="none" strike="noStrike" dirty="0">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a:effectLst/>
                          <a:latin typeface="Century Gothic" panose="020B0502020202020204" pitchFamily="34" charset="0"/>
                        </a:rPr>
                        <a:t>Y. </a:t>
                      </a:r>
                      <a:r>
                        <a:rPr lang="en-US" sz="1000" b="0" u="none" strike="noStrike" dirty="0" err="1">
                          <a:effectLst/>
                          <a:latin typeface="Century Gothic" panose="020B0502020202020204" pitchFamily="34" charset="0"/>
                        </a:rPr>
                        <a:t>Bhg</a:t>
                      </a:r>
                      <a:r>
                        <a:rPr lang="en-US" sz="1000" b="0" u="none" strike="noStrike" dirty="0">
                          <a:effectLst/>
                          <a:latin typeface="Century Gothic" panose="020B0502020202020204" pitchFamily="34" charset="0"/>
                        </a:rPr>
                        <a:t>. </a:t>
                      </a:r>
                      <a:r>
                        <a:rPr lang="en-US" sz="1000" b="0" u="none" strike="noStrike" dirty="0" err="1">
                          <a:effectLst/>
                          <a:latin typeface="Century Gothic" panose="020B0502020202020204" pitchFamily="34" charset="0"/>
                        </a:rPr>
                        <a:t>Dato</a:t>
                      </a:r>
                      <a:r>
                        <a:rPr lang="en-US" sz="1000" b="0" u="none" strike="noStrike" dirty="0">
                          <a:effectLst/>
                          <a:latin typeface="Century Gothic" panose="020B0502020202020204" pitchFamily="34" charset="0"/>
                        </a:rPr>
                        <a:t>’ Ir. Abdul Rashid Bin Ahmad</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dirty="0">
                          <a:effectLst/>
                          <a:latin typeface="Century Gothic" panose="020B0502020202020204" pitchFamily="34" charset="0"/>
                        </a:rPr>
                        <a:t>1993/95</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u="none" strike="noStrike">
                          <a:effectLst/>
                          <a:latin typeface="Century Gothic" panose="020B0502020202020204" pitchFamily="34" charset="0"/>
                        </a:rPr>
                        <a:t>22</a:t>
                      </a:r>
                      <a:endParaRPr lang="en-US" sz="1000" b="0" i="0" u="none" strike="noStrike">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a:effectLst/>
                          <a:latin typeface="Century Gothic" panose="020B0502020202020204" pitchFamily="34" charset="0"/>
                        </a:rPr>
                        <a:t>Ir. </a:t>
                      </a:r>
                      <a:r>
                        <a:rPr lang="en-US" sz="1000" b="0" u="none" strike="noStrike" dirty="0" err="1">
                          <a:effectLst/>
                          <a:latin typeface="Century Gothic" panose="020B0502020202020204" pitchFamily="34" charset="0"/>
                        </a:rPr>
                        <a:t>Dr</a:t>
                      </a:r>
                      <a:r>
                        <a:rPr lang="en-US" sz="1000" b="0" u="none" strike="noStrike" dirty="0">
                          <a:effectLst/>
                          <a:latin typeface="Century Gothic" panose="020B0502020202020204" pitchFamily="34" charset="0"/>
                        </a:rPr>
                        <a:t> Ting Wen Hui</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dirty="0">
                          <a:effectLst/>
                          <a:latin typeface="Century Gothic" panose="020B0502020202020204" pitchFamily="34" charset="0"/>
                        </a:rPr>
                        <a:t>1995/97</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u="none" strike="noStrike" dirty="0">
                          <a:effectLst/>
                          <a:latin typeface="Century Gothic" panose="020B0502020202020204" pitchFamily="34" charset="0"/>
                        </a:rPr>
                        <a:t>23</a:t>
                      </a:r>
                      <a:endParaRPr lang="en-US" sz="1000" b="0" i="0" u="none" strike="noStrike" dirty="0">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a:effectLst/>
                          <a:latin typeface="Century Gothic" panose="020B0502020202020204" pitchFamily="34" charset="0"/>
                        </a:rPr>
                        <a:t>Ir. Tuan Haji Mohd. </a:t>
                      </a:r>
                      <a:r>
                        <a:rPr lang="en-US" sz="1000" b="0" u="none" strike="noStrike" dirty="0" err="1">
                          <a:effectLst/>
                          <a:latin typeface="Century Gothic" panose="020B0502020202020204" pitchFamily="34" charset="0"/>
                        </a:rPr>
                        <a:t>Mazlan</a:t>
                      </a:r>
                      <a:r>
                        <a:rPr lang="en-US" sz="1000" b="0" u="none" strike="noStrike" dirty="0">
                          <a:effectLst/>
                          <a:latin typeface="Century Gothic" panose="020B0502020202020204" pitchFamily="34" charset="0"/>
                        </a:rPr>
                        <a:t> Bin Ismail </a:t>
                      </a:r>
                      <a:r>
                        <a:rPr lang="en-US" sz="1000" b="0" u="none" strike="noStrike" dirty="0" err="1">
                          <a:effectLst/>
                          <a:latin typeface="Century Gothic" panose="020B0502020202020204" pitchFamily="34" charset="0"/>
                        </a:rPr>
                        <a:t>Merican</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dirty="0">
                          <a:effectLst/>
                          <a:latin typeface="Century Gothic" panose="020B0502020202020204" pitchFamily="34" charset="0"/>
                        </a:rPr>
                        <a:t>1997/99</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u="none" strike="noStrike">
                          <a:effectLst/>
                          <a:latin typeface="Century Gothic" panose="020B0502020202020204" pitchFamily="34" charset="0"/>
                        </a:rPr>
                        <a:t>24</a:t>
                      </a:r>
                      <a:endParaRPr lang="en-US" sz="1000" b="0" i="0" u="none" strike="noStrike">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a:effectLst/>
                          <a:latin typeface="Century Gothic" panose="020B0502020202020204" pitchFamily="34" charset="0"/>
                        </a:rPr>
                        <a:t>Y. </a:t>
                      </a:r>
                      <a:r>
                        <a:rPr lang="en-US" sz="1000" b="0" u="none" strike="noStrike" dirty="0" err="1">
                          <a:effectLst/>
                          <a:latin typeface="Century Gothic" panose="020B0502020202020204" pitchFamily="34" charset="0"/>
                        </a:rPr>
                        <a:t>Bhg</a:t>
                      </a:r>
                      <a:r>
                        <a:rPr lang="en-US" sz="1000" b="0" u="none" strike="noStrike" dirty="0">
                          <a:effectLst/>
                          <a:latin typeface="Century Gothic" panose="020B0502020202020204" pitchFamily="34" charset="0"/>
                        </a:rPr>
                        <a:t>. Academician Datuk Ir. (</a:t>
                      </a:r>
                      <a:r>
                        <a:rPr lang="en-US" sz="1000" b="0" u="none" strike="noStrike" dirty="0" err="1">
                          <a:effectLst/>
                          <a:latin typeface="Century Gothic" panose="020B0502020202020204" pitchFamily="34" charset="0"/>
                        </a:rPr>
                        <a:t>Dr</a:t>
                      </a:r>
                      <a:r>
                        <a:rPr lang="en-US" sz="1000" b="0" u="none" strike="noStrike" dirty="0">
                          <a:effectLst/>
                          <a:latin typeface="Century Gothic" panose="020B0502020202020204" pitchFamily="34" charset="0"/>
                        </a:rPr>
                        <a:t>) Haji Ahmad </a:t>
                      </a:r>
                      <a:r>
                        <a:rPr lang="en-US" sz="1000" b="0" u="none" strike="noStrike" dirty="0" err="1">
                          <a:effectLst/>
                          <a:latin typeface="Century Gothic" panose="020B0502020202020204" pitchFamily="34" charset="0"/>
                        </a:rPr>
                        <a:t>Zaidee</a:t>
                      </a:r>
                      <a:r>
                        <a:rPr lang="en-US" sz="1000" b="0" u="none" strike="noStrike" dirty="0">
                          <a:effectLst/>
                          <a:latin typeface="Century Gothic" panose="020B0502020202020204" pitchFamily="34" charset="0"/>
                        </a:rPr>
                        <a:t> Bin </a:t>
                      </a:r>
                      <a:r>
                        <a:rPr lang="en-US" sz="1000" b="0" u="none" strike="noStrike" dirty="0" err="1">
                          <a:effectLst/>
                          <a:latin typeface="Century Gothic" panose="020B0502020202020204" pitchFamily="34" charset="0"/>
                        </a:rPr>
                        <a:t>Laidin</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dirty="0">
                          <a:effectLst/>
                          <a:latin typeface="Century Gothic" panose="020B0502020202020204" pitchFamily="34" charset="0"/>
                        </a:rPr>
                        <a:t>1999/01</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u="none" strike="noStrike" dirty="0">
                          <a:effectLst/>
                          <a:latin typeface="Century Gothic" panose="020B0502020202020204" pitchFamily="34" charset="0"/>
                        </a:rPr>
                        <a:t>25</a:t>
                      </a:r>
                      <a:endParaRPr lang="en-US" sz="1000" b="0" i="0" u="none" strike="noStrike" dirty="0">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a:effectLst/>
                          <a:latin typeface="Century Gothic" panose="020B0502020202020204" pitchFamily="34" charset="0"/>
                        </a:rPr>
                        <a:t>Ir. </a:t>
                      </a:r>
                      <a:r>
                        <a:rPr lang="en-US" sz="1000" b="0" u="none" strike="noStrike" dirty="0" err="1">
                          <a:effectLst/>
                          <a:latin typeface="Century Gothic" panose="020B0502020202020204" pitchFamily="34" charset="0"/>
                        </a:rPr>
                        <a:t>Dr</a:t>
                      </a:r>
                      <a:r>
                        <a:rPr lang="en-US" sz="1000" b="0" u="none" strike="noStrike" dirty="0">
                          <a:effectLst/>
                          <a:latin typeface="Century Gothic" panose="020B0502020202020204" pitchFamily="34" charset="0"/>
                        </a:rPr>
                        <a:t> </a:t>
                      </a:r>
                      <a:r>
                        <a:rPr lang="en-US" sz="1000" b="0" u="none" strike="noStrike" dirty="0" err="1">
                          <a:effectLst/>
                          <a:latin typeface="Century Gothic" panose="020B0502020202020204" pitchFamily="34" charset="0"/>
                        </a:rPr>
                        <a:t>Gue</a:t>
                      </a:r>
                      <a:r>
                        <a:rPr lang="en-US" sz="1000" b="0" u="none" strike="noStrike" dirty="0">
                          <a:effectLst/>
                          <a:latin typeface="Century Gothic" panose="020B0502020202020204" pitchFamily="34" charset="0"/>
                        </a:rPr>
                        <a:t> See Sew</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dirty="0">
                          <a:effectLst/>
                          <a:latin typeface="Century Gothic" panose="020B0502020202020204" pitchFamily="34" charset="0"/>
                        </a:rPr>
                        <a:t>2001/03</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u="none" strike="noStrike">
                          <a:effectLst/>
                          <a:latin typeface="Century Gothic" panose="020B0502020202020204" pitchFamily="34" charset="0"/>
                        </a:rPr>
                        <a:t>26</a:t>
                      </a:r>
                      <a:endParaRPr lang="en-US" sz="1000" b="0" i="0" u="none" strike="noStrike">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err="1">
                          <a:effectLst/>
                          <a:latin typeface="Century Gothic" panose="020B0502020202020204" pitchFamily="34" charset="0"/>
                        </a:rPr>
                        <a:t>Y.Bhg</a:t>
                      </a:r>
                      <a:r>
                        <a:rPr lang="en-US" sz="1000" b="0" u="none" strike="noStrike" dirty="0">
                          <a:effectLst/>
                          <a:latin typeface="Century Gothic" panose="020B0502020202020204" pitchFamily="34" charset="0"/>
                        </a:rPr>
                        <a:t> </a:t>
                      </a:r>
                      <a:r>
                        <a:rPr lang="en-US" sz="1000" b="0" u="none" strike="noStrike" dirty="0" err="1">
                          <a:effectLst/>
                          <a:latin typeface="Century Gothic" panose="020B0502020202020204" pitchFamily="34" charset="0"/>
                        </a:rPr>
                        <a:t>Dato</a:t>
                      </a:r>
                      <a:r>
                        <a:rPr lang="en-US" sz="1000" b="0" u="none" strike="noStrike" dirty="0">
                          <a:effectLst/>
                          <a:latin typeface="Century Gothic" panose="020B0502020202020204" pitchFamily="34" charset="0"/>
                        </a:rPr>
                        <a:t>’ Ir. Prof. </a:t>
                      </a:r>
                      <a:r>
                        <a:rPr lang="en-US" sz="1000" b="0" u="none" strike="noStrike" dirty="0" err="1">
                          <a:effectLst/>
                          <a:latin typeface="Century Gothic" panose="020B0502020202020204" pitchFamily="34" charset="0"/>
                        </a:rPr>
                        <a:t>Abang</a:t>
                      </a:r>
                      <a:r>
                        <a:rPr lang="en-US" sz="1000" b="0" u="none" strike="noStrike" dirty="0">
                          <a:effectLst/>
                          <a:latin typeface="Century Gothic" panose="020B0502020202020204" pitchFamily="34" charset="0"/>
                        </a:rPr>
                        <a:t> Abdullah Bin </a:t>
                      </a:r>
                      <a:r>
                        <a:rPr lang="en-US" sz="1000" b="0" u="none" strike="noStrike" dirty="0" err="1">
                          <a:effectLst/>
                          <a:latin typeface="Century Gothic" panose="020B0502020202020204" pitchFamily="34" charset="0"/>
                        </a:rPr>
                        <a:t>Abang</a:t>
                      </a:r>
                      <a:r>
                        <a:rPr lang="en-US" sz="1000" b="0" u="none" strike="noStrike" dirty="0">
                          <a:effectLst/>
                          <a:latin typeface="Century Gothic" panose="020B0502020202020204" pitchFamily="34" charset="0"/>
                        </a:rPr>
                        <a:t> Ali</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dirty="0">
                          <a:effectLst/>
                          <a:latin typeface="Century Gothic" panose="020B0502020202020204" pitchFamily="34" charset="0"/>
                        </a:rPr>
                        <a:t>2003/05</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u="none" strike="noStrike" dirty="0">
                          <a:effectLst/>
                          <a:latin typeface="Century Gothic" panose="020B0502020202020204" pitchFamily="34" charset="0"/>
                        </a:rPr>
                        <a:t>27</a:t>
                      </a:r>
                      <a:endParaRPr lang="en-US" sz="1000" b="0" i="0" u="none" strike="noStrike" dirty="0">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a:effectLst/>
                          <a:latin typeface="Century Gothic" panose="020B0502020202020204" pitchFamily="34" charset="0"/>
                        </a:rPr>
                        <a:t>Y. </a:t>
                      </a:r>
                      <a:r>
                        <a:rPr lang="en-US" sz="1000" b="0" u="none" strike="noStrike" dirty="0" err="1">
                          <a:effectLst/>
                          <a:latin typeface="Century Gothic" panose="020B0502020202020204" pitchFamily="34" charset="0"/>
                        </a:rPr>
                        <a:t>Bhg</a:t>
                      </a:r>
                      <a:r>
                        <a:rPr lang="en-US" sz="1000" b="0" u="none" strike="noStrike" dirty="0">
                          <a:effectLst/>
                          <a:latin typeface="Century Gothic" panose="020B0502020202020204" pitchFamily="34" charset="0"/>
                        </a:rPr>
                        <a:t>. Datuk Ir. Prof. </a:t>
                      </a:r>
                      <a:r>
                        <a:rPr lang="en-US" sz="1000" b="0" u="none" strike="noStrike" dirty="0" err="1">
                          <a:effectLst/>
                          <a:latin typeface="Century Gothic" panose="020B0502020202020204" pitchFamily="34" charset="0"/>
                        </a:rPr>
                        <a:t>Dr</a:t>
                      </a:r>
                      <a:r>
                        <a:rPr lang="en-US" sz="1000" b="0" u="none" strike="noStrike" dirty="0">
                          <a:effectLst/>
                          <a:latin typeface="Century Gothic" panose="020B0502020202020204" pitchFamily="34" charset="0"/>
                        </a:rPr>
                        <a:t> Ow Chee Sheng</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dirty="0">
                          <a:effectLst/>
                          <a:latin typeface="Century Gothic" panose="020B0502020202020204" pitchFamily="34" charset="0"/>
                        </a:rPr>
                        <a:t>2005/07</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u="none" strike="noStrike" dirty="0">
                          <a:effectLst/>
                          <a:latin typeface="Century Gothic" panose="020B0502020202020204" pitchFamily="34" charset="0"/>
                        </a:rPr>
                        <a:t>28</a:t>
                      </a:r>
                      <a:endParaRPr lang="en-US" sz="1000" b="0" i="0" u="none" strike="noStrike" dirty="0">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a:effectLst/>
                          <a:latin typeface="Century Gothic" panose="020B0502020202020204" pitchFamily="34" charset="0"/>
                        </a:rPr>
                        <a:t>Y. </a:t>
                      </a:r>
                      <a:r>
                        <a:rPr lang="en-US" sz="1000" b="0" u="none" strike="noStrike" dirty="0" err="1">
                          <a:effectLst/>
                          <a:latin typeface="Century Gothic" panose="020B0502020202020204" pitchFamily="34" charset="0"/>
                        </a:rPr>
                        <a:t>Bhg</a:t>
                      </a:r>
                      <a:r>
                        <a:rPr lang="en-US" sz="1000" b="0" u="none" strike="noStrike" dirty="0">
                          <a:effectLst/>
                          <a:latin typeface="Century Gothic" panose="020B0502020202020204" pitchFamily="34" charset="0"/>
                        </a:rPr>
                        <a:t>. </a:t>
                      </a:r>
                      <a:r>
                        <a:rPr lang="en-US" sz="1000" b="0" u="none" strike="noStrike" dirty="0" err="1">
                          <a:effectLst/>
                          <a:latin typeface="Century Gothic" panose="020B0502020202020204" pitchFamily="34" charset="0"/>
                        </a:rPr>
                        <a:t>Dato</a:t>
                      </a:r>
                      <a:r>
                        <a:rPr lang="en-US" sz="1000" b="0" u="none" strike="noStrike" dirty="0">
                          <a:effectLst/>
                          <a:latin typeface="Century Gothic" panose="020B0502020202020204" pitchFamily="34" charset="0"/>
                        </a:rPr>
                        <a:t>' </a:t>
                      </a:r>
                      <a:r>
                        <a:rPr lang="en-US" sz="1000" b="0" u="none" strike="noStrike" dirty="0" err="1">
                          <a:effectLst/>
                          <a:latin typeface="Century Gothic" panose="020B0502020202020204" pitchFamily="34" charset="0"/>
                        </a:rPr>
                        <a:t>Paduka</a:t>
                      </a:r>
                      <a:r>
                        <a:rPr lang="en-US" sz="1000" b="0" u="none" strike="noStrike" dirty="0">
                          <a:effectLst/>
                          <a:latin typeface="Century Gothic" panose="020B0502020202020204" pitchFamily="34" charset="0"/>
                        </a:rPr>
                        <a:t> Ir. Prof. (</a:t>
                      </a:r>
                      <a:r>
                        <a:rPr lang="en-US" sz="1000" b="0" u="none" strike="noStrike" dirty="0" err="1">
                          <a:effectLst/>
                          <a:latin typeface="Century Gothic" panose="020B0502020202020204" pitchFamily="34" charset="0"/>
                        </a:rPr>
                        <a:t>Dr</a:t>
                      </a:r>
                      <a:r>
                        <a:rPr lang="en-US" sz="1000" b="0" u="none" strike="noStrike" dirty="0">
                          <a:effectLst/>
                          <a:latin typeface="Century Gothic" panose="020B0502020202020204" pitchFamily="34" charset="0"/>
                        </a:rPr>
                        <a:t>) </a:t>
                      </a:r>
                      <a:r>
                        <a:rPr lang="en-US" sz="1000" b="0" u="none" strike="noStrike" dirty="0" err="1">
                          <a:effectLst/>
                          <a:latin typeface="Century Gothic" panose="020B0502020202020204" pitchFamily="34" charset="0"/>
                        </a:rPr>
                        <a:t>Keizrul</a:t>
                      </a:r>
                      <a:r>
                        <a:rPr lang="en-US" sz="1000" b="0" u="none" strike="noStrike" dirty="0">
                          <a:effectLst/>
                          <a:latin typeface="Century Gothic" panose="020B0502020202020204" pitchFamily="34" charset="0"/>
                        </a:rPr>
                        <a:t> Bin Abdullah</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dirty="0">
                          <a:effectLst/>
                          <a:latin typeface="Century Gothic" panose="020B0502020202020204" pitchFamily="34" charset="0"/>
                        </a:rPr>
                        <a:t>2008/09</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u="none" strike="noStrike" dirty="0">
                          <a:effectLst/>
                          <a:latin typeface="Century Gothic" panose="020B0502020202020204" pitchFamily="34" charset="0"/>
                        </a:rPr>
                        <a:t>29</a:t>
                      </a:r>
                      <a:endParaRPr lang="en-US" sz="1000" b="0" i="0" u="none" strike="noStrike" dirty="0">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err="1">
                          <a:effectLst/>
                          <a:latin typeface="Century Gothic" panose="020B0502020202020204" pitchFamily="34" charset="0"/>
                        </a:rPr>
                        <a:t>Y.Bhg</a:t>
                      </a:r>
                      <a:r>
                        <a:rPr lang="en-US" sz="1000" b="0" u="none" strike="noStrike" dirty="0">
                          <a:effectLst/>
                          <a:latin typeface="Century Gothic" panose="020B0502020202020204" pitchFamily="34" charset="0"/>
                        </a:rPr>
                        <a:t> Academician </a:t>
                      </a:r>
                      <a:r>
                        <a:rPr lang="en-US" sz="1000" b="0" u="none" strike="noStrike" dirty="0" err="1">
                          <a:effectLst/>
                          <a:latin typeface="Century Gothic" panose="020B0502020202020204" pitchFamily="34" charset="0"/>
                        </a:rPr>
                        <a:t>Dato</a:t>
                      </a:r>
                      <a:r>
                        <a:rPr lang="en-US" sz="1000" b="0" u="none" strike="noStrike" dirty="0">
                          <a:effectLst/>
                          <a:latin typeface="Century Gothic" panose="020B0502020202020204" pitchFamily="34" charset="0"/>
                        </a:rPr>
                        <a:t>’ Ir. </a:t>
                      </a:r>
                      <a:r>
                        <a:rPr lang="en-US" sz="1000" b="0" u="none" strike="noStrike" dirty="0" err="1">
                          <a:effectLst/>
                          <a:latin typeface="Century Gothic" panose="020B0502020202020204" pitchFamily="34" charset="0"/>
                        </a:rPr>
                        <a:t>Dr</a:t>
                      </a:r>
                      <a:r>
                        <a:rPr lang="en-US" sz="1000" b="0" u="none" strike="noStrike" dirty="0">
                          <a:effectLst/>
                          <a:latin typeface="Century Gothic" panose="020B0502020202020204" pitchFamily="34" charset="0"/>
                        </a:rPr>
                        <a:t> </a:t>
                      </a:r>
                      <a:r>
                        <a:rPr lang="en-US" sz="1000" b="0" u="none" strike="noStrike" dirty="0" err="1">
                          <a:effectLst/>
                          <a:latin typeface="Century Gothic" panose="020B0502020202020204" pitchFamily="34" charset="0"/>
                        </a:rPr>
                        <a:t>Chuah</a:t>
                      </a:r>
                      <a:r>
                        <a:rPr lang="en-US" sz="1000" b="0" u="none" strike="noStrike" dirty="0">
                          <a:effectLst/>
                          <a:latin typeface="Century Gothic" panose="020B0502020202020204" pitchFamily="34" charset="0"/>
                        </a:rPr>
                        <a:t> </a:t>
                      </a:r>
                      <a:r>
                        <a:rPr lang="en-US" sz="1000" b="0" u="none" strike="noStrike" dirty="0" err="1">
                          <a:effectLst/>
                          <a:latin typeface="Century Gothic" panose="020B0502020202020204" pitchFamily="34" charset="0"/>
                        </a:rPr>
                        <a:t>Hean</a:t>
                      </a:r>
                      <a:r>
                        <a:rPr lang="en-US" sz="1000" b="0" u="none" strike="noStrike" dirty="0">
                          <a:effectLst/>
                          <a:latin typeface="Century Gothic" panose="020B0502020202020204" pitchFamily="34" charset="0"/>
                        </a:rPr>
                        <a:t> </a:t>
                      </a:r>
                      <a:r>
                        <a:rPr lang="en-US" sz="1000" b="0" u="none" strike="noStrike" dirty="0" err="1">
                          <a:effectLst/>
                          <a:latin typeface="Century Gothic" panose="020B0502020202020204" pitchFamily="34" charset="0"/>
                        </a:rPr>
                        <a:t>Tiek</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dirty="0">
                          <a:effectLst/>
                          <a:latin typeface="Century Gothic" panose="020B0502020202020204" pitchFamily="34" charset="0"/>
                        </a:rPr>
                        <a:t>2009/11</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u="none" strike="noStrike" dirty="0">
                          <a:effectLst/>
                          <a:latin typeface="Century Gothic" panose="020B0502020202020204" pitchFamily="34" charset="0"/>
                        </a:rPr>
                        <a:t>30</a:t>
                      </a:r>
                      <a:endParaRPr lang="en-US" sz="1000" b="0" i="0" u="none" strike="noStrike" dirty="0">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u="none" strike="noStrike" dirty="0">
                          <a:effectLst/>
                          <a:latin typeface="Century Gothic" panose="020B0502020202020204" pitchFamily="34" charset="0"/>
                        </a:rPr>
                        <a:t>Ir. Vincent Chen Kim </a:t>
                      </a:r>
                      <a:r>
                        <a:rPr lang="en-US" sz="1000" b="0" u="none" strike="noStrike" dirty="0" err="1">
                          <a:effectLst/>
                          <a:latin typeface="Century Gothic" panose="020B0502020202020204" pitchFamily="34" charset="0"/>
                        </a:rPr>
                        <a:t>Kieong</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u="none" strike="noStrike" dirty="0">
                          <a:effectLst/>
                          <a:latin typeface="Century Gothic" panose="020B0502020202020204" pitchFamily="34" charset="0"/>
                        </a:rPr>
                        <a:t>2011/13</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i="0" u="none" strike="noStrike" dirty="0" smtClean="0">
                          <a:solidFill>
                            <a:srgbClr val="231F20"/>
                          </a:solidFill>
                          <a:effectLst/>
                          <a:latin typeface="Century Gothic" panose="020B0502020202020204" pitchFamily="34" charset="0"/>
                        </a:rPr>
                        <a:t>31</a:t>
                      </a:r>
                      <a:endParaRPr lang="en-US" sz="1000" b="0" i="0" u="none" strike="noStrike" dirty="0">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i="0" u="none" strike="noStrike" dirty="0" smtClean="0">
                          <a:solidFill>
                            <a:srgbClr val="231F20"/>
                          </a:solidFill>
                          <a:effectLst/>
                          <a:latin typeface="Century Gothic" panose="020B0502020202020204" pitchFamily="34" charset="0"/>
                        </a:rPr>
                        <a:t>Ir. Choo </a:t>
                      </a:r>
                      <a:r>
                        <a:rPr lang="en-US" sz="1000" b="0" i="0" u="none" strike="noStrike" dirty="0" err="1" smtClean="0">
                          <a:solidFill>
                            <a:srgbClr val="231F20"/>
                          </a:solidFill>
                          <a:effectLst/>
                          <a:latin typeface="Century Gothic" panose="020B0502020202020204" pitchFamily="34" charset="0"/>
                        </a:rPr>
                        <a:t>Kok</a:t>
                      </a:r>
                      <a:r>
                        <a:rPr lang="en-US" sz="1000" b="0" i="0" u="none" strike="noStrike" dirty="0" smtClean="0">
                          <a:solidFill>
                            <a:srgbClr val="231F20"/>
                          </a:solidFill>
                          <a:effectLst/>
                          <a:latin typeface="Century Gothic" panose="020B0502020202020204" pitchFamily="34" charset="0"/>
                        </a:rPr>
                        <a:t> </a:t>
                      </a:r>
                      <a:r>
                        <a:rPr lang="en-US" sz="1000" b="0" i="0" u="none" strike="noStrike" dirty="0" err="1" smtClean="0">
                          <a:solidFill>
                            <a:srgbClr val="231F20"/>
                          </a:solidFill>
                          <a:effectLst/>
                          <a:latin typeface="Century Gothic" panose="020B0502020202020204" pitchFamily="34" charset="0"/>
                        </a:rPr>
                        <a:t>Beng</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i="0" u="none" strike="noStrike" dirty="0" smtClean="0">
                          <a:solidFill>
                            <a:srgbClr val="231F20"/>
                          </a:solidFill>
                          <a:effectLst/>
                          <a:latin typeface="Century Gothic" panose="020B0502020202020204" pitchFamily="34" charset="0"/>
                        </a:rPr>
                        <a:t>2013/14</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r>
              <a:tr h="184980">
                <a:tc>
                  <a:txBody>
                    <a:bodyPr/>
                    <a:lstStyle/>
                    <a:p>
                      <a:pPr algn="ctr" fontAlgn="ctr"/>
                      <a:r>
                        <a:rPr lang="en-US" sz="1000" b="0" i="0" u="none" strike="noStrike" dirty="0" smtClean="0">
                          <a:solidFill>
                            <a:srgbClr val="231F20"/>
                          </a:solidFill>
                          <a:effectLst/>
                          <a:latin typeface="Century Gothic" panose="020B0502020202020204" pitchFamily="34" charset="0"/>
                        </a:rPr>
                        <a:t>32</a:t>
                      </a:r>
                      <a:endParaRPr lang="en-US" sz="1000" b="0" i="0" u="none" strike="noStrike" dirty="0">
                        <a:solidFill>
                          <a:srgbClr val="231F20"/>
                        </a:solidFill>
                        <a:effectLst/>
                        <a:latin typeface="Century Gothic" panose="020B0502020202020204" pitchFamily="34" charset="0"/>
                      </a:endParaRPr>
                    </a:p>
                  </a:txBody>
                  <a:tcPr marL="66558" marR="7395" marT="7395" marB="0" anchor="ctr">
                    <a:solidFill>
                      <a:schemeClr val="bg2"/>
                    </a:solidFill>
                  </a:tcPr>
                </a:tc>
                <a:tc>
                  <a:txBody>
                    <a:bodyPr/>
                    <a:lstStyle/>
                    <a:p>
                      <a:pPr lvl="0" algn="l" fontAlgn="ctr"/>
                      <a:r>
                        <a:rPr lang="en-US" sz="1000" b="0" i="0" u="none" strike="noStrike" dirty="0" err="1" smtClean="0">
                          <a:solidFill>
                            <a:srgbClr val="231F20"/>
                          </a:solidFill>
                          <a:effectLst/>
                          <a:latin typeface="Century Gothic" panose="020B0502020202020204" pitchFamily="34" charset="0"/>
                        </a:rPr>
                        <a:t>Y.Bhg</a:t>
                      </a:r>
                      <a:r>
                        <a:rPr lang="en-US" sz="1000" b="0" i="0" u="none" strike="noStrike" dirty="0" smtClean="0">
                          <a:solidFill>
                            <a:srgbClr val="231F20"/>
                          </a:solidFill>
                          <a:effectLst/>
                          <a:latin typeface="Century Gothic" panose="020B0502020202020204" pitchFamily="34" charset="0"/>
                        </a:rPr>
                        <a:t> </a:t>
                      </a:r>
                      <a:r>
                        <a:rPr lang="en-US" sz="1000" b="0" i="0" u="none" strike="noStrike" dirty="0" err="1" smtClean="0">
                          <a:solidFill>
                            <a:srgbClr val="231F20"/>
                          </a:solidFill>
                          <a:effectLst/>
                          <a:latin typeface="Century Gothic" panose="020B0502020202020204" pitchFamily="34" charset="0"/>
                        </a:rPr>
                        <a:t>Dato</a:t>
                      </a:r>
                      <a:r>
                        <a:rPr lang="en-US" sz="1000" b="0" i="0" u="none" strike="noStrike" dirty="0" smtClean="0">
                          <a:solidFill>
                            <a:srgbClr val="231F20"/>
                          </a:solidFill>
                          <a:effectLst/>
                          <a:latin typeface="Century Gothic" panose="020B0502020202020204" pitchFamily="34" charset="0"/>
                        </a:rPr>
                        <a:t> Ir. Lim Chow Hock</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c>
                  <a:txBody>
                    <a:bodyPr/>
                    <a:lstStyle/>
                    <a:p>
                      <a:pPr algn="ctr" fontAlgn="ctr"/>
                      <a:r>
                        <a:rPr lang="en-US" sz="1000" b="0" i="0" u="none" strike="noStrike" dirty="0" smtClean="0">
                          <a:solidFill>
                            <a:srgbClr val="231F20"/>
                          </a:solidFill>
                          <a:effectLst/>
                          <a:latin typeface="Century Gothic" panose="020B0502020202020204" pitchFamily="34" charset="0"/>
                        </a:rPr>
                        <a:t>2014 - Present</a:t>
                      </a:r>
                      <a:endParaRPr lang="en-US" sz="1000" b="0" i="0" u="none" strike="noStrike" dirty="0">
                        <a:solidFill>
                          <a:srgbClr val="231F20"/>
                        </a:solidFill>
                        <a:effectLst/>
                        <a:latin typeface="Century Gothic" panose="020B0502020202020204" pitchFamily="34" charset="0"/>
                      </a:endParaRPr>
                    </a:p>
                  </a:txBody>
                  <a:tcPr marL="7395" marR="7395" marT="7395" marB="0" anchor="ctr">
                    <a:solidFill>
                      <a:schemeClr val="bg2"/>
                    </a:solidFill>
                  </a:tcPr>
                </a:tc>
              </a:tr>
            </a:tbl>
          </a:graphicData>
        </a:graphic>
      </p:graphicFrame>
    </p:spTree>
    <p:extLst>
      <p:ext uri="{BB962C8B-B14F-4D97-AF65-F5344CB8AC3E}">
        <p14:creationId xmlns:p14="http://schemas.microsoft.com/office/powerpoint/2010/main" val="250716949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17601" y="1116979"/>
            <a:ext cx="3983000" cy="3577903"/>
          </a:xfrm>
          <a:prstGeom prst="rect">
            <a:avLst/>
          </a:prstGeom>
          <a:noFill/>
        </p:spPr>
        <p:txBody>
          <a:bodyPr wrap="square" rtlCol="0">
            <a:spAutoFit/>
          </a:bodyPr>
          <a:lstStyle/>
          <a:p>
            <a:pPr marL="342900" indent="-342900">
              <a:lnSpc>
                <a:spcPct val="150000"/>
              </a:lnSpc>
              <a:buFont typeface="Wingdings" panose="05000000000000000000" pitchFamily="2" charset="2"/>
              <a:buChar char="q"/>
            </a:pPr>
            <a:r>
              <a:rPr lang="en-US" sz="1400" b="1" dirty="0" smtClean="0">
                <a:latin typeface="Century Gothic" panose="020B0502020202020204" pitchFamily="34" charset="0"/>
              </a:rPr>
              <a:t>Mr. Harry </a:t>
            </a:r>
            <a:r>
              <a:rPr lang="en-US" sz="1400" b="1" dirty="0" err="1" smtClean="0">
                <a:latin typeface="Century Gothic" panose="020B0502020202020204" pitchFamily="34" charset="0"/>
              </a:rPr>
              <a:t>Chiam</a:t>
            </a:r>
            <a:endParaRPr lang="en-US" sz="1400" b="1" dirty="0" smtClean="0">
              <a:latin typeface="Century Gothic" panose="020B0502020202020204" pitchFamily="34" charset="0"/>
            </a:endParaRPr>
          </a:p>
          <a:p>
            <a:pPr marL="342900" indent="-342900">
              <a:lnSpc>
                <a:spcPct val="150000"/>
              </a:lnSpc>
              <a:buFont typeface="Wingdings" panose="05000000000000000000" pitchFamily="2" charset="2"/>
              <a:buChar char="q"/>
            </a:pPr>
            <a:r>
              <a:rPr lang="en-US" sz="1400" b="1" dirty="0" smtClean="0">
                <a:latin typeface="Century Gothic" panose="020B0502020202020204" pitchFamily="34" charset="0"/>
              </a:rPr>
              <a:t>GDS </a:t>
            </a:r>
            <a:r>
              <a:rPr lang="en-US" sz="1400" b="1" dirty="0" err="1" smtClean="0">
                <a:latin typeface="Century Gothic" panose="020B0502020202020204" pitchFamily="34" charset="0"/>
              </a:rPr>
              <a:t>Intruments</a:t>
            </a:r>
            <a:r>
              <a:rPr lang="en-US" sz="1400" b="1" dirty="0" smtClean="0">
                <a:latin typeface="Century Gothic" panose="020B0502020202020204" pitchFamily="34" charset="0"/>
              </a:rPr>
              <a:t> </a:t>
            </a:r>
            <a:r>
              <a:rPr lang="en-US" sz="1400" b="1" dirty="0" err="1" smtClean="0">
                <a:latin typeface="Century Gothic" panose="020B0502020202020204" pitchFamily="34" charset="0"/>
              </a:rPr>
              <a:t>Sdn</a:t>
            </a:r>
            <a:r>
              <a:rPr lang="en-US" sz="1400" b="1" dirty="0" smtClean="0">
                <a:latin typeface="Century Gothic" panose="020B0502020202020204" pitchFamily="34" charset="0"/>
              </a:rPr>
              <a:t> </a:t>
            </a:r>
            <a:r>
              <a:rPr lang="en-US" sz="1400" b="1" dirty="0" err="1" smtClean="0">
                <a:latin typeface="Century Gothic" panose="020B0502020202020204" pitchFamily="34" charset="0"/>
              </a:rPr>
              <a:t>Bhd</a:t>
            </a:r>
            <a:endParaRPr lang="en-US" sz="1400" b="1" dirty="0" smtClean="0">
              <a:latin typeface="Century Gothic" panose="020B0502020202020204" pitchFamily="34" charset="0"/>
            </a:endParaRPr>
          </a:p>
          <a:p>
            <a:pPr marL="342900" indent="-342900">
              <a:lnSpc>
                <a:spcPct val="150000"/>
              </a:lnSpc>
              <a:buFont typeface="Wingdings" panose="05000000000000000000" pitchFamily="2" charset="2"/>
              <a:buChar char="q"/>
            </a:pPr>
            <a:r>
              <a:rPr lang="en-US" sz="1400" b="1" dirty="0" smtClean="0">
                <a:latin typeface="Century Gothic" panose="020B0502020202020204" pitchFamily="34" charset="0"/>
              </a:rPr>
              <a:t>Dynamic Pile Testing </a:t>
            </a:r>
            <a:r>
              <a:rPr lang="en-US" sz="1400" b="1" dirty="0" err="1" smtClean="0">
                <a:latin typeface="Century Gothic" panose="020B0502020202020204" pitchFamily="34" charset="0"/>
              </a:rPr>
              <a:t>Sdn</a:t>
            </a:r>
            <a:r>
              <a:rPr lang="en-US" sz="1400" b="1" dirty="0" smtClean="0">
                <a:latin typeface="Century Gothic" panose="020B0502020202020204" pitchFamily="34" charset="0"/>
              </a:rPr>
              <a:t> </a:t>
            </a:r>
            <a:r>
              <a:rPr lang="en-US" sz="1400" b="1" dirty="0" err="1" smtClean="0">
                <a:latin typeface="Century Gothic" panose="020B0502020202020204" pitchFamily="34" charset="0"/>
              </a:rPr>
              <a:t>Bhd</a:t>
            </a:r>
            <a:endParaRPr lang="en-US" sz="1400" b="1" dirty="0" smtClean="0">
              <a:latin typeface="Century Gothic" panose="020B0502020202020204" pitchFamily="34" charset="0"/>
            </a:endParaRPr>
          </a:p>
          <a:p>
            <a:pPr marL="342900" indent="-342900">
              <a:lnSpc>
                <a:spcPct val="150000"/>
              </a:lnSpc>
              <a:buFont typeface="Wingdings" panose="05000000000000000000" pitchFamily="2" charset="2"/>
              <a:buChar char="q"/>
            </a:pPr>
            <a:r>
              <a:rPr lang="en-US" sz="1400" b="1" dirty="0" err="1" smtClean="0">
                <a:latin typeface="Century Gothic" panose="020B0502020202020204" pitchFamily="34" charset="0"/>
              </a:rPr>
              <a:t>Binaform</a:t>
            </a:r>
            <a:r>
              <a:rPr lang="en-US" sz="1400" b="1" dirty="0" smtClean="0">
                <a:latin typeface="Century Gothic" panose="020B0502020202020204" pitchFamily="34" charset="0"/>
              </a:rPr>
              <a:t> </a:t>
            </a:r>
            <a:r>
              <a:rPr lang="en-US" sz="1400" b="1" dirty="0" err="1" smtClean="0">
                <a:latin typeface="Century Gothic" panose="020B0502020202020204" pitchFamily="34" charset="0"/>
              </a:rPr>
              <a:t>Sdn</a:t>
            </a:r>
            <a:r>
              <a:rPr lang="en-US" sz="1400" b="1" dirty="0" smtClean="0">
                <a:latin typeface="Century Gothic" panose="020B0502020202020204" pitchFamily="34" charset="0"/>
              </a:rPr>
              <a:t> </a:t>
            </a:r>
            <a:r>
              <a:rPr lang="en-US" sz="1400" b="1" dirty="0" err="1" smtClean="0">
                <a:latin typeface="Century Gothic" panose="020B0502020202020204" pitchFamily="34" charset="0"/>
              </a:rPr>
              <a:t>Bhd</a:t>
            </a:r>
            <a:endParaRPr lang="en-US" sz="1400" b="1" dirty="0" smtClean="0">
              <a:latin typeface="Century Gothic" panose="020B0502020202020204" pitchFamily="34" charset="0"/>
            </a:endParaRPr>
          </a:p>
          <a:p>
            <a:pPr marL="342900" indent="-342900">
              <a:lnSpc>
                <a:spcPct val="150000"/>
              </a:lnSpc>
              <a:buFont typeface="Wingdings" panose="05000000000000000000" pitchFamily="2" charset="2"/>
              <a:buChar char="q"/>
            </a:pPr>
            <a:r>
              <a:rPr lang="en-US" sz="1400" b="1" dirty="0" smtClean="0">
                <a:latin typeface="Century Gothic" panose="020B0502020202020204" pitchFamily="34" charset="0"/>
              </a:rPr>
              <a:t>T &amp; T Pacific </a:t>
            </a:r>
            <a:r>
              <a:rPr lang="en-US" sz="1400" b="1" dirty="0" err="1" smtClean="0">
                <a:latin typeface="Century Gothic" panose="020B0502020202020204" pitchFamily="34" charset="0"/>
              </a:rPr>
              <a:t>Sdn</a:t>
            </a:r>
            <a:r>
              <a:rPr lang="en-US" sz="1400" b="1" dirty="0" smtClean="0">
                <a:latin typeface="Century Gothic" panose="020B0502020202020204" pitchFamily="34" charset="0"/>
              </a:rPr>
              <a:t> </a:t>
            </a:r>
            <a:r>
              <a:rPr lang="en-US" sz="1400" b="1" dirty="0" err="1" smtClean="0">
                <a:latin typeface="Century Gothic" panose="020B0502020202020204" pitchFamily="34" charset="0"/>
              </a:rPr>
              <a:t>Bhd</a:t>
            </a:r>
            <a:endParaRPr lang="en-US" sz="1400" b="1" dirty="0" smtClean="0">
              <a:latin typeface="Century Gothic" panose="020B0502020202020204" pitchFamily="34" charset="0"/>
            </a:endParaRPr>
          </a:p>
          <a:p>
            <a:pPr marL="342900" indent="-342900">
              <a:lnSpc>
                <a:spcPct val="150000"/>
              </a:lnSpc>
              <a:buFont typeface="Wingdings" panose="05000000000000000000" pitchFamily="2" charset="2"/>
              <a:buChar char="q"/>
            </a:pPr>
            <a:r>
              <a:rPr lang="en-US" sz="1400" b="1" dirty="0" smtClean="0">
                <a:latin typeface="Century Gothic" panose="020B0502020202020204" pitchFamily="34" charset="0"/>
              </a:rPr>
              <a:t>G-Pile System </a:t>
            </a:r>
            <a:r>
              <a:rPr lang="en-US" sz="1400" b="1" dirty="0" err="1" smtClean="0">
                <a:latin typeface="Century Gothic" panose="020B0502020202020204" pitchFamily="34" charset="0"/>
              </a:rPr>
              <a:t>Sdn</a:t>
            </a:r>
            <a:r>
              <a:rPr lang="en-US" sz="1400" b="1" dirty="0" smtClean="0">
                <a:latin typeface="Century Gothic" panose="020B0502020202020204" pitchFamily="34" charset="0"/>
              </a:rPr>
              <a:t> </a:t>
            </a:r>
            <a:r>
              <a:rPr lang="en-US" sz="1400" b="1" dirty="0" err="1" smtClean="0">
                <a:latin typeface="Century Gothic" panose="020B0502020202020204" pitchFamily="34" charset="0"/>
              </a:rPr>
              <a:t>Bhd</a:t>
            </a:r>
            <a:endParaRPr lang="en-US" sz="1400" b="1" dirty="0" smtClean="0">
              <a:latin typeface="Century Gothic" panose="020B0502020202020204" pitchFamily="34" charset="0"/>
            </a:endParaRPr>
          </a:p>
          <a:p>
            <a:pPr marL="342900" indent="-342900">
              <a:lnSpc>
                <a:spcPct val="150000"/>
              </a:lnSpc>
              <a:buFont typeface="Wingdings" panose="05000000000000000000" pitchFamily="2" charset="2"/>
              <a:buChar char="q"/>
            </a:pPr>
            <a:r>
              <a:rPr lang="en-US" sz="1400" b="1" dirty="0">
                <a:latin typeface="Century Gothic" panose="020B0502020202020204" pitchFamily="34" charset="0"/>
              </a:rPr>
              <a:t>G-Pile System </a:t>
            </a:r>
            <a:r>
              <a:rPr lang="en-US" sz="1400" b="1" dirty="0" err="1">
                <a:latin typeface="Century Gothic" panose="020B0502020202020204" pitchFamily="34" charset="0"/>
              </a:rPr>
              <a:t>Sdn</a:t>
            </a:r>
            <a:r>
              <a:rPr lang="en-US" sz="1400" b="1" dirty="0">
                <a:latin typeface="Century Gothic" panose="020B0502020202020204" pitchFamily="34" charset="0"/>
              </a:rPr>
              <a:t> </a:t>
            </a:r>
            <a:r>
              <a:rPr lang="en-US" sz="1400" b="1" dirty="0" err="1">
                <a:latin typeface="Century Gothic" panose="020B0502020202020204" pitchFamily="34" charset="0"/>
              </a:rPr>
              <a:t>Bhd</a:t>
            </a:r>
            <a:endParaRPr lang="en-US" sz="1400" b="1" dirty="0">
              <a:latin typeface="Century Gothic" panose="020B0502020202020204" pitchFamily="34" charset="0"/>
            </a:endParaRPr>
          </a:p>
          <a:p>
            <a:pPr marL="342900" indent="-342900">
              <a:lnSpc>
                <a:spcPct val="150000"/>
              </a:lnSpc>
              <a:buFont typeface="Wingdings" panose="05000000000000000000" pitchFamily="2" charset="2"/>
              <a:buChar char="q"/>
            </a:pPr>
            <a:r>
              <a:rPr lang="en-US" sz="1400" b="1" dirty="0" err="1" smtClean="0">
                <a:latin typeface="Century Gothic" panose="020B0502020202020204" pitchFamily="34" charset="0"/>
              </a:rPr>
              <a:t>Jurutera</a:t>
            </a:r>
            <a:r>
              <a:rPr lang="en-US" sz="1400" b="1" dirty="0" smtClean="0">
                <a:latin typeface="Century Gothic" panose="020B0502020202020204" pitchFamily="34" charset="0"/>
              </a:rPr>
              <a:t> </a:t>
            </a:r>
            <a:r>
              <a:rPr lang="en-US" sz="1400" b="1" dirty="0" err="1" smtClean="0">
                <a:latin typeface="Century Gothic" panose="020B0502020202020204" pitchFamily="34" charset="0"/>
              </a:rPr>
              <a:t>Perunding</a:t>
            </a:r>
            <a:r>
              <a:rPr lang="en-US" sz="1400" b="1" dirty="0" smtClean="0">
                <a:latin typeface="Century Gothic" panose="020B0502020202020204" pitchFamily="34" charset="0"/>
              </a:rPr>
              <a:t> </a:t>
            </a:r>
            <a:r>
              <a:rPr lang="en-US" sz="1400" b="1" dirty="0" err="1" smtClean="0">
                <a:latin typeface="Century Gothic" panose="020B0502020202020204" pitchFamily="34" charset="0"/>
              </a:rPr>
              <a:t>Primareka</a:t>
            </a:r>
            <a:r>
              <a:rPr lang="en-US" sz="1400" b="1" dirty="0" smtClean="0">
                <a:latin typeface="Century Gothic" panose="020B0502020202020204" pitchFamily="34" charset="0"/>
              </a:rPr>
              <a:t> </a:t>
            </a:r>
            <a:r>
              <a:rPr lang="en-US" sz="1400" b="1" dirty="0" err="1" smtClean="0">
                <a:latin typeface="Century Gothic" panose="020B0502020202020204" pitchFamily="34" charset="0"/>
              </a:rPr>
              <a:t>Sdn</a:t>
            </a:r>
            <a:r>
              <a:rPr lang="en-US" sz="1400" b="1" dirty="0" smtClean="0">
                <a:latin typeface="Century Gothic" panose="020B0502020202020204" pitchFamily="34" charset="0"/>
              </a:rPr>
              <a:t> </a:t>
            </a:r>
            <a:r>
              <a:rPr lang="en-US" sz="1400" b="1" dirty="0" err="1" smtClean="0">
                <a:latin typeface="Century Gothic" panose="020B0502020202020204" pitchFamily="34" charset="0"/>
              </a:rPr>
              <a:t>Bhd</a:t>
            </a:r>
            <a:endParaRPr lang="en-US" sz="1400" b="1" dirty="0" smtClean="0">
              <a:latin typeface="Century Gothic" panose="020B0502020202020204" pitchFamily="34" charset="0"/>
            </a:endParaRPr>
          </a:p>
          <a:p>
            <a:pPr marL="342900" indent="-342900">
              <a:lnSpc>
                <a:spcPct val="150000"/>
              </a:lnSpc>
              <a:buFont typeface="Wingdings" panose="05000000000000000000" pitchFamily="2" charset="2"/>
              <a:buChar char="q"/>
            </a:pPr>
            <a:r>
              <a:rPr lang="en-US" sz="1400" b="1" dirty="0" err="1" smtClean="0">
                <a:latin typeface="Century Gothic" panose="020B0502020202020204" pitchFamily="34" charset="0"/>
              </a:rPr>
              <a:t>Econpile</a:t>
            </a:r>
            <a:r>
              <a:rPr lang="en-US" sz="1400" b="1" dirty="0" smtClean="0">
                <a:latin typeface="Century Gothic" panose="020B0502020202020204" pitchFamily="34" charset="0"/>
              </a:rPr>
              <a:t> (M) </a:t>
            </a:r>
            <a:r>
              <a:rPr lang="en-US" sz="1400" b="1" dirty="0" err="1" smtClean="0">
                <a:latin typeface="Century Gothic" panose="020B0502020202020204" pitchFamily="34" charset="0"/>
              </a:rPr>
              <a:t>Sdn</a:t>
            </a:r>
            <a:r>
              <a:rPr lang="en-US" sz="1400" b="1" dirty="0" smtClean="0">
                <a:latin typeface="Century Gothic" panose="020B0502020202020204" pitchFamily="34" charset="0"/>
              </a:rPr>
              <a:t> </a:t>
            </a:r>
            <a:r>
              <a:rPr lang="en-US" sz="1400" b="1" dirty="0" err="1" smtClean="0">
                <a:latin typeface="Century Gothic" panose="020B0502020202020204" pitchFamily="34" charset="0"/>
              </a:rPr>
              <a:t>Bhd</a:t>
            </a:r>
            <a:endParaRPr lang="en-US" sz="1400" b="1" dirty="0" smtClean="0">
              <a:latin typeface="Century Gothic" panose="020B0502020202020204" pitchFamily="34" charset="0"/>
            </a:endParaRPr>
          </a:p>
          <a:p>
            <a:pPr marL="342900" indent="-342900">
              <a:lnSpc>
                <a:spcPct val="150000"/>
              </a:lnSpc>
              <a:buFont typeface="Wingdings" panose="05000000000000000000" pitchFamily="2" charset="2"/>
              <a:buChar char="q"/>
            </a:pPr>
            <a:r>
              <a:rPr lang="en-US" sz="1400" b="1" dirty="0" err="1" smtClean="0">
                <a:latin typeface="Century Gothic" panose="020B0502020202020204" pitchFamily="34" charset="0"/>
              </a:rPr>
              <a:t>Dr</a:t>
            </a:r>
            <a:r>
              <a:rPr lang="en-US" sz="1400" b="1" dirty="0" smtClean="0">
                <a:latin typeface="Century Gothic" panose="020B0502020202020204" pitchFamily="34" charset="0"/>
              </a:rPr>
              <a:t> YG Tan </a:t>
            </a:r>
            <a:r>
              <a:rPr lang="en-US" sz="1400" b="1" dirty="0" err="1" smtClean="0">
                <a:latin typeface="Century Gothic" panose="020B0502020202020204" pitchFamily="34" charset="0"/>
              </a:rPr>
              <a:t>Jurutera</a:t>
            </a:r>
            <a:r>
              <a:rPr lang="en-US" sz="1400" b="1" dirty="0" smtClean="0">
                <a:latin typeface="Century Gothic" panose="020B0502020202020204" pitchFamily="34" charset="0"/>
              </a:rPr>
              <a:t> </a:t>
            </a:r>
            <a:r>
              <a:rPr lang="en-US" sz="1400" b="1" dirty="0" err="1" smtClean="0">
                <a:latin typeface="Century Gothic" panose="020B0502020202020204" pitchFamily="34" charset="0"/>
              </a:rPr>
              <a:t>Perunding</a:t>
            </a:r>
            <a:r>
              <a:rPr lang="en-US" sz="1400" b="1" dirty="0" smtClean="0">
                <a:latin typeface="Century Gothic" panose="020B0502020202020204" pitchFamily="34" charset="0"/>
              </a:rPr>
              <a:t> </a:t>
            </a:r>
            <a:r>
              <a:rPr lang="en-US" sz="1400" b="1" dirty="0" err="1" smtClean="0">
                <a:latin typeface="Century Gothic" panose="020B0502020202020204" pitchFamily="34" charset="0"/>
              </a:rPr>
              <a:t>Sdn</a:t>
            </a:r>
            <a:r>
              <a:rPr lang="en-US" sz="1400" b="1" dirty="0" smtClean="0">
                <a:latin typeface="Century Gothic" panose="020B0502020202020204" pitchFamily="34" charset="0"/>
              </a:rPr>
              <a:t> </a:t>
            </a:r>
            <a:r>
              <a:rPr lang="en-US" sz="1400" b="1" dirty="0" err="1" smtClean="0">
                <a:latin typeface="Century Gothic" panose="020B0502020202020204" pitchFamily="34" charset="0"/>
              </a:rPr>
              <a:t>Bhd</a:t>
            </a:r>
            <a:endParaRPr lang="en-US" sz="1400" b="1" dirty="0" smtClean="0">
              <a:latin typeface="Century Gothic" panose="020B0502020202020204" pitchFamily="34" charset="0"/>
            </a:endParaRPr>
          </a:p>
          <a:p>
            <a:pPr marL="342900" indent="-342900">
              <a:lnSpc>
                <a:spcPct val="150000"/>
              </a:lnSpc>
              <a:buFont typeface="Wingdings" panose="05000000000000000000" pitchFamily="2" charset="2"/>
              <a:buChar char="q"/>
            </a:pPr>
            <a:endParaRPr lang="en-US" sz="1100" dirty="0" smtClean="0"/>
          </a:p>
        </p:txBody>
      </p:sp>
      <p:sp>
        <p:nvSpPr>
          <p:cNvPr id="9" name="Title 1"/>
          <p:cNvSpPr txBox="1">
            <a:spLocks/>
          </p:cNvSpPr>
          <p:nvPr/>
        </p:nvSpPr>
        <p:spPr>
          <a:xfrm>
            <a:off x="457200" y="350839"/>
            <a:ext cx="8229600" cy="5635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Berlin Sans FB" panose="020E0602020502020306" pitchFamily="34" charset="0"/>
              </a:rPr>
              <a:t>LIST OF PREMIER TABLE</a:t>
            </a:r>
            <a:endParaRPr lang="en-US" sz="3200" dirty="0">
              <a:latin typeface="Berlin Sans FB" panose="020E0602020502020306" pitchFamily="34" charset="0"/>
            </a:endParaRPr>
          </a:p>
        </p:txBody>
      </p:sp>
      <p:pic>
        <p:nvPicPr>
          <p:cNvPr id="15365" name="Picture 5" descr="http://www.primareka.com/img/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9640" y="4126970"/>
            <a:ext cx="2791607" cy="902230"/>
          </a:xfrm>
          <a:prstGeom prst="rect">
            <a:avLst/>
          </a:prstGeom>
          <a:solidFill>
            <a:srgbClr val="FFFFFF"/>
          </a:solidFill>
        </p:spPr>
      </p:pic>
      <p:pic>
        <p:nvPicPr>
          <p:cNvPr id="15368" name="Picture 8" descr="Image result for dr yg tan jurutera perunding sdn bh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1" y="5410200"/>
            <a:ext cx="3048000" cy="7167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p:nvPr/>
        </p:nvPicPr>
        <p:blipFill rotWithShape="1">
          <a:blip r:embed="rId6" cstate="print">
            <a:extLst>
              <a:ext uri="{28A0092B-C50C-407E-A947-70E740481C1C}">
                <a14:useLocalDpi xmlns:a14="http://schemas.microsoft.com/office/drawing/2010/main" val="0"/>
              </a:ext>
            </a:extLst>
          </a:blip>
          <a:srcRect l="51431" t="86666" r="12626"/>
          <a:stretch/>
        </p:blipFill>
        <p:spPr>
          <a:xfrm>
            <a:off x="6705600" y="5387593"/>
            <a:ext cx="1770874" cy="762000"/>
          </a:xfrm>
          <a:prstGeom prst="rect">
            <a:avLst/>
          </a:prstGeom>
        </p:spPr>
      </p:pic>
      <p:pic>
        <p:nvPicPr>
          <p:cNvPr id="13" name="Picture 12"/>
          <p:cNvPicPr/>
          <p:nvPr/>
        </p:nvPicPr>
        <p:blipFill rotWithShape="1">
          <a:blip r:embed="rId7" cstate="print">
            <a:extLst>
              <a:ext uri="{28A0092B-C50C-407E-A947-70E740481C1C}">
                <a14:useLocalDpi xmlns:a14="http://schemas.microsoft.com/office/drawing/2010/main" val="0"/>
              </a:ext>
            </a:extLst>
          </a:blip>
          <a:srcRect t="1" r="75177" b="74710"/>
          <a:stretch/>
        </p:blipFill>
        <p:spPr>
          <a:xfrm>
            <a:off x="5638800" y="2577486"/>
            <a:ext cx="1066800" cy="1150060"/>
          </a:xfrm>
          <a:prstGeom prst="rect">
            <a:avLst/>
          </a:prstGeom>
        </p:spPr>
      </p:pic>
      <p:pic>
        <p:nvPicPr>
          <p:cNvPr id="15" name="Content Placeholder 3"/>
          <p:cNvPicPr>
            <a:picLocks noGrp="1"/>
          </p:cNvPicPr>
          <p:nvPr>
            <p:ph idx="1"/>
          </p:nvPr>
        </p:nvPicPr>
        <p:blipFill rotWithShape="1">
          <a:blip r:embed="rId6" cstate="print">
            <a:extLst>
              <a:ext uri="{28A0092B-C50C-407E-A947-70E740481C1C}">
                <a14:useLocalDpi xmlns:a14="http://schemas.microsoft.com/office/drawing/2010/main" val="0"/>
              </a:ext>
            </a:extLst>
          </a:blip>
          <a:srcRect l="30835" t="41395" b="46279"/>
          <a:stretch/>
        </p:blipFill>
        <p:spPr>
          <a:xfrm>
            <a:off x="3733800" y="5410199"/>
            <a:ext cx="2590800" cy="716787"/>
          </a:xfrm>
          <a:prstGeom prst="rect">
            <a:avLst/>
          </a:prstGeom>
        </p:spPr>
      </p:pic>
      <p:pic>
        <p:nvPicPr>
          <p:cNvPr id="16" name="Picture 15">
            <a:extLst>
              <a:ext uri="{FF2B5EF4-FFF2-40B4-BE49-F238E27FC236}">
                <a16:creationId xmlns="" xmlns:a16="http://schemas.microsoft.com/office/drawing/2014/main" id="{E4B475FA-95DD-454C-B58B-30CC985D25CD}"/>
              </a:ext>
            </a:extLst>
          </p:cNvPr>
          <p:cNvPicPr/>
          <p:nvPr/>
        </p:nvPicPr>
        <p:blipFill>
          <a:blip r:embed="rId8">
            <a:extLst>
              <a:ext uri="{28A0092B-C50C-407E-A947-70E740481C1C}">
                <a14:useLocalDpi xmlns:a14="http://schemas.microsoft.com/office/drawing/2010/main" val="0"/>
              </a:ext>
            </a:extLst>
          </a:blip>
          <a:srcRect r="85451"/>
          <a:stretch>
            <a:fillRect/>
          </a:stretch>
        </p:blipFill>
        <p:spPr bwMode="auto">
          <a:xfrm>
            <a:off x="5638800" y="1295400"/>
            <a:ext cx="1077099" cy="1150059"/>
          </a:xfrm>
          <a:prstGeom prst="rect">
            <a:avLst/>
          </a:prstGeom>
          <a:noFill/>
          <a:ln>
            <a:noFill/>
          </a:ln>
          <a:extLst/>
        </p:spPr>
      </p:pic>
      <p:pic>
        <p:nvPicPr>
          <p:cNvPr id="17" name="Picture 16">
            <a:extLst>
              <a:ext uri="{FF2B5EF4-FFF2-40B4-BE49-F238E27FC236}">
                <a16:creationId xmlns="" xmlns:a16="http://schemas.microsoft.com/office/drawing/2014/main" id="{96B441BA-3642-4C61-AA27-68464D94FE82}"/>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7179751" y="1337030"/>
            <a:ext cx="1261496" cy="1066800"/>
          </a:xfrm>
          <a:prstGeom prst="rect">
            <a:avLst/>
          </a:prstGeom>
        </p:spPr>
      </p:pic>
      <p:pic>
        <p:nvPicPr>
          <p:cNvPr id="18" name="Picture 17"/>
          <p:cNvPicPr/>
          <p:nvPr/>
        </p:nvPicPr>
        <p:blipFill rotWithShape="1">
          <a:blip r:embed="rId6" cstate="print">
            <a:extLst>
              <a:ext uri="{28A0092B-C50C-407E-A947-70E740481C1C}">
                <a14:useLocalDpi xmlns:a14="http://schemas.microsoft.com/office/drawing/2010/main" val="0"/>
              </a:ext>
            </a:extLst>
          </a:blip>
          <a:srcRect l="1155" t="40007" r="73742" b="42727"/>
          <a:stretch/>
        </p:blipFill>
        <p:spPr>
          <a:xfrm>
            <a:off x="7167561" y="2577487"/>
            <a:ext cx="1285876" cy="1150059"/>
          </a:xfrm>
          <a:prstGeom prst="rect">
            <a:avLst/>
          </a:prstGeom>
        </p:spPr>
      </p:pic>
    </p:spTree>
    <p:extLst>
      <p:ext uri="{BB962C8B-B14F-4D97-AF65-F5344CB8AC3E}">
        <p14:creationId xmlns:p14="http://schemas.microsoft.com/office/powerpoint/2010/main" val="37941018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817600" y="1143000"/>
            <a:ext cx="7508801" cy="3493264"/>
          </a:xfrm>
          <a:prstGeom prst="rect">
            <a:avLst/>
          </a:prstGeom>
          <a:noFill/>
        </p:spPr>
        <p:txBody>
          <a:bodyPr wrap="square" rtlCol="0">
            <a:spAutoFit/>
          </a:bodyPr>
          <a:lstStyle/>
          <a:p>
            <a:pPr marL="342900" indent="-342900">
              <a:buFont typeface="Wingdings" panose="05000000000000000000" pitchFamily="2" charset="2"/>
              <a:buChar char="q"/>
            </a:pPr>
            <a:r>
              <a:rPr lang="en-US" sz="1400" b="1" dirty="0">
                <a:latin typeface="Century Gothic" panose="020B0502020202020204" pitchFamily="34" charset="0"/>
              </a:rPr>
              <a:t>Mechanical Engineering Technical Division  </a:t>
            </a:r>
            <a:r>
              <a:rPr lang="en-US" sz="1400" b="1" dirty="0" smtClean="0">
                <a:latin typeface="Century Gothic" panose="020B0502020202020204" pitchFamily="34" charset="0"/>
              </a:rPr>
              <a:t>(METD), IEM</a:t>
            </a:r>
            <a:endParaRPr lang="en-US" sz="1400" b="1" dirty="0">
              <a:latin typeface="Century Gothic" panose="020B0502020202020204" pitchFamily="34" charset="0"/>
            </a:endParaRPr>
          </a:p>
          <a:p>
            <a:pPr marL="342900" indent="-342900">
              <a:buFont typeface="Wingdings" panose="05000000000000000000" pitchFamily="2" charset="2"/>
              <a:buChar char="q"/>
            </a:pPr>
            <a:r>
              <a:rPr lang="en-US" sz="1400" b="1" dirty="0" smtClean="0">
                <a:latin typeface="Century Gothic" panose="020B0502020202020204" pitchFamily="34" charset="0"/>
              </a:rPr>
              <a:t>The </a:t>
            </a:r>
            <a:r>
              <a:rPr lang="en-US" sz="1400" b="1" dirty="0">
                <a:latin typeface="Century Gothic" panose="020B0502020202020204" pitchFamily="34" charset="0"/>
              </a:rPr>
              <a:t>Consulting Engineering Special Interest </a:t>
            </a:r>
            <a:r>
              <a:rPr lang="en-US" sz="1400" b="1" dirty="0" smtClean="0">
                <a:latin typeface="Century Gothic" panose="020B0502020202020204" pitchFamily="34" charset="0"/>
              </a:rPr>
              <a:t>Group (CESIG), IEM</a:t>
            </a:r>
            <a:endParaRPr lang="en-US" sz="1400" b="1" dirty="0">
              <a:latin typeface="Century Gothic" panose="020B0502020202020204" pitchFamily="34" charset="0"/>
            </a:endParaRPr>
          </a:p>
          <a:p>
            <a:pPr marL="342900" indent="-342900">
              <a:buFont typeface="Wingdings" panose="05000000000000000000" pitchFamily="2" charset="2"/>
              <a:buChar char="q"/>
            </a:pPr>
            <a:r>
              <a:rPr lang="en-US" sz="1400" b="1" dirty="0" smtClean="0">
                <a:latin typeface="Century Gothic" panose="020B0502020202020204" pitchFamily="34" charset="0"/>
              </a:rPr>
              <a:t>Professional Practice Committee (PPC), IEM</a:t>
            </a:r>
            <a:endParaRPr lang="en-US" sz="1400" b="1" dirty="0">
              <a:latin typeface="Century Gothic" panose="020B0502020202020204" pitchFamily="34" charset="0"/>
            </a:endParaRPr>
          </a:p>
          <a:p>
            <a:pPr marL="342900" indent="-342900">
              <a:buFont typeface="Wingdings" panose="05000000000000000000" pitchFamily="2" charset="2"/>
              <a:buChar char="q"/>
            </a:pPr>
            <a:r>
              <a:rPr lang="en-US" sz="1400" b="1" dirty="0" smtClean="0">
                <a:latin typeface="Century Gothic" panose="020B0502020202020204" pitchFamily="34" charset="0"/>
              </a:rPr>
              <a:t>Mega </a:t>
            </a:r>
            <a:r>
              <a:rPr lang="en-US" sz="1400" b="1" dirty="0" err="1" smtClean="0">
                <a:latin typeface="Century Gothic" panose="020B0502020202020204" pitchFamily="34" charset="0"/>
              </a:rPr>
              <a:t>Geosolutions</a:t>
            </a:r>
            <a:r>
              <a:rPr lang="en-US" sz="1400" b="1" dirty="0" smtClean="0">
                <a:latin typeface="Century Gothic" panose="020B0502020202020204" pitchFamily="34" charset="0"/>
              </a:rPr>
              <a:t> </a:t>
            </a:r>
            <a:r>
              <a:rPr lang="en-US" sz="1400" b="1" dirty="0" err="1">
                <a:latin typeface="Century Gothic" panose="020B0502020202020204" pitchFamily="34" charset="0"/>
              </a:rPr>
              <a:t>Sdn</a:t>
            </a:r>
            <a:r>
              <a:rPr lang="en-US" sz="1400" b="1" dirty="0">
                <a:latin typeface="Century Gothic" panose="020B0502020202020204" pitchFamily="34" charset="0"/>
              </a:rPr>
              <a:t> </a:t>
            </a:r>
            <a:r>
              <a:rPr lang="en-US" sz="1400" b="1" dirty="0" err="1">
                <a:latin typeface="Century Gothic" panose="020B0502020202020204" pitchFamily="34" charset="0"/>
              </a:rPr>
              <a:t>Bhd</a:t>
            </a:r>
            <a:endParaRPr lang="en-US" sz="1400" b="1" dirty="0">
              <a:latin typeface="Century Gothic" panose="020B0502020202020204" pitchFamily="34" charset="0"/>
            </a:endParaRPr>
          </a:p>
          <a:p>
            <a:pPr marL="342900" indent="-342900">
              <a:buFont typeface="Wingdings" panose="05000000000000000000" pitchFamily="2" charset="2"/>
              <a:buChar char="q"/>
            </a:pPr>
            <a:r>
              <a:rPr lang="en-US" sz="1400" b="1" dirty="0" err="1" smtClean="0">
                <a:latin typeface="Century Gothic" panose="020B0502020202020204" pitchFamily="34" charset="0"/>
              </a:rPr>
              <a:t>Nestcon</a:t>
            </a:r>
            <a:r>
              <a:rPr lang="en-US" sz="1400" b="1" dirty="0" smtClean="0">
                <a:latin typeface="Century Gothic" panose="020B0502020202020204" pitchFamily="34" charset="0"/>
              </a:rPr>
              <a:t> Infra </a:t>
            </a:r>
            <a:r>
              <a:rPr lang="en-US" sz="1400" b="1" dirty="0" err="1" smtClean="0">
                <a:latin typeface="Century Gothic" panose="020B0502020202020204" pitchFamily="34" charset="0"/>
              </a:rPr>
              <a:t>Sdn</a:t>
            </a:r>
            <a:r>
              <a:rPr lang="en-US" sz="1400" b="1" dirty="0" smtClean="0">
                <a:latin typeface="Century Gothic" panose="020B0502020202020204" pitchFamily="34" charset="0"/>
              </a:rPr>
              <a:t> </a:t>
            </a:r>
            <a:r>
              <a:rPr lang="en-US" sz="1400" b="1" dirty="0" err="1">
                <a:latin typeface="Century Gothic" panose="020B0502020202020204" pitchFamily="34" charset="0"/>
              </a:rPr>
              <a:t>Bhd</a:t>
            </a:r>
            <a:endParaRPr lang="en-US" sz="1400" b="1" dirty="0">
              <a:latin typeface="Century Gothic" panose="020B0502020202020204" pitchFamily="34" charset="0"/>
            </a:endParaRPr>
          </a:p>
          <a:p>
            <a:pPr marL="342900" indent="-342900">
              <a:buFont typeface="Wingdings" panose="05000000000000000000" pitchFamily="2" charset="2"/>
              <a:buChar char="q"/>
            </a:pPr>
            <a:r>
              <a:rPr lang="en-US" sz="1400" b="1" dirty="0">
                <a:latin typeface="Century Gothic" panose="020B0502020202020204" pitchFamily="34" charset="0"/>
              </a:rPr>
              <a:t>WD </a:t>
            </a:r>
            <a:r>
              <a:rPr lang="en-US" sz="1400" b="1" dirty="0" smtClean="0">
                <a:latin typeface="Century Gothic" panose="020B0502020202020204" pitchFamily="34" charset="0"/>
              </a:rPr>
              <a:t>Infra </a:t>
            </a:r>
            <a:r>
              <a:rPr lang="en-US" sz="1400" b="1" dirty="0" err="1" smtClean="0">
                <a:latin typeface="Century Gothic" panose="020B0502020202020204" pitchFamily="34" charset="0"/>
              </a:rPr>
              <a:t>Sdn</a:t>
            </a:r>
            <a:r>
              <a:rPr lang="en-US" sz="1400" b="1" dirty="0" smtClean="0">
                <a:latin typeface="Century Gothic" panose="020B0502020202020204" pitchFamily="34" charset="0"/>
              </a:rPr>
              <a:t> </a:t>
            </a:r>
            <a:r>
              <a:rPr lang="en-US" sz="1400" b="1" dirty="0" err="1">
                <a:latin typeface="Century Gothic" panose="020B0502020202020204" pitchFamily="34" charset="0"/>
              </a:rPr>
              <a:t>Bhd</a:t>
            </a:r>
            <a:endParaRPr lang="en-US" sz="1400" b="1" dirty="0">
              <a:latin typeface="Century Gothic" panose="020B0502020202020204" pitchFamily="34" charset="0"/>
            </a:endParaRPr>
          </a:p>
          <a:p>
            <a:pPr marL="342900" indent="-342900">
              <a:buFont typeface="Wingdings" panose="05000000000000000000" pitchFamily="2" charset="2"/>
              <a:buChar char="q"/>
            </a:pPr>
            <a:r>
              <a:rPr lang="en-US" sz="1400" b="1" dirty="0" err="1" smtClean="0">
                <a:latin typeface="Century Gothic" panose="020B0502020202020204" pitchFamily="34" charset="0"/>
              </a:rPr>
              <a:t>Advancecon</a:t>
            </a:r>
            <a:r>
              <a:rPr lang="en-US" sz="1400" b="1" dirty="0" smtClean="0">
                <a:latin typeface="Century Gothic" panose="020B0502020202020204" pitchFamily="34" charset="0"/>
              </a:rPr>
              <a:t> Infra </a:t>
            </a:r>
            <a:r>
              <a:rPr lang="en-US" sz="1400" b="1" dirty="0" err="1" smtClean="0">
                <a:latin typeface="Century Gothic" panose="020B0502020202020204" pitchFamily="34" charset="0"/>
              </a:rPr>
              <a:t>Sdn</a:t>
            </a:r>
            <a:r>
              <a:rPr lang="en-US" sz="1400" b="1" dirty="0" smtClean="0">
                <a:latin typeface="Century Gothic" panose="020B0502020202020204" pitchFamily="34" charset="0"/>
              </a:rPr>
              <a:t> </a:t>
            </a:r>
            <a:r>
              <a:rPr lang="en-US" sz="1400" b="1" dirty="0" err="1" smtClean="0">
                <a:latin typeface="Century Gothic" panose="020B0502020202020204" pitchFamily="34" charset="0"/>
              </a:rPr>
              <a:t>Bhd</a:t>
            </a:r>
            <a:endParaRPr lang="en-US" sz="1400" b="1" dirty="0" smtClean="0">
              <a:latin typeface="Century Gothic" panose="020B0502020202020204" pitchFamily="34" charset="0"/>
            </a:endParaRPr>
          </a:p>
          <a:p>
            <a:pPr marL="342900" indent="-342900">
              <a:buFont typeface="Wingdings" panose="05000000000000000000" pitchFamily="2" charset="2"/>
              <a:buChar char="q"/>
            </a:pPr>
            <a:r>
              <a:rPr lang="en-US" sz="1400" b="1" dirty="0" err="1" smtClean="0">
                <a:latin typeface="Century Gothic" panose="020B0502020202020204" pitchFamily="34" charset="0"/>
              </a:rPr>
              <a:t>Sandar</a:t>
            </a:r>
            <a:r>
              <a:rPr lang="en-US" sz="1400" b="1" dirty="0" smtClean="0">
                <a:latin typeface="Century Gothic" panose="020B0502020202020204" pitchFamily="34" charset="0"/>
              </a:rPr>
              <a:t> </a:t>
            </a:r>
            <a:r>
              <a:rPr lang="en-US" sz="1400" b="1" dirty="0">
                <a:latin typeface="Century Gothic" panose="020B0502020202020204" pitchFamily="34" charset="0"/>
              </a:rPr>
              <a:t>Bina </a:t>
            </a:r>
            <a:r>
              <a:rPr lang="en-US" sz="1400" b="1" dirty="0" err="1">
                <a:latin typeface="Century Gothic" panose="020B0502020202020204" pitchFamily="34" charset="0"/>
              </a:rPr>
              <a:t>Sdn</a:t>
            </a:r>
            <a:r>
              <a:rPr lang="en-US" sz="1400" b="1" dirty="0">
                <a:latin typeface="Century Gothic" panose="020B0502020202020204" pitchFamily="34" charset="0"/>
              </a:rPr>
              <a:t> </a:t>
            </a:r>
            <a:r>
              <a:rPr lang="en-US" sz="1400" b="1" dirty="0" err="1" smtClean="0">
                <a:latin typeface="Century Gothic" panose="020B0502020202020204" pitchFamily="34" charset="0"/>
              </a:rPr>
              <a:t>Bhd</a:t>
            </a:r>
            <a:endParaRPr lang="en-US" sz="1400" b="1" dirty="0">
              <a:latin typeface="Century Gothic" panose="020B0502020202020204" pitchFamily="34" charset="0"/>
            </a:endParaRPr>
          </a:p>
          <a:p>
            <a:pPr marL="342900" indent="-342900">
              <a:buFont typeface="Wingdings" panose="05000000000000000000" pitchFamily="2" charset="2"/>
              <a:buChar char="q"/>
            </a:pPr>
            <a:r>
              <a:rPr lang="en-US" sz="1400" b="1" dirty="0" err="1">
                <a:latin typeface="Century Gothic" panose="020B0502020202020204" pitchFamily="34" charset="0"/>
              </a:rPr>
              <a:t>Excelgenic</a:t>
            </a:r>
            <a:r>
              <a:rPr lang="en-US" sz="1400" b="1" dirty="0">
                <a:latin typeface="Century Gothic" panose="020B0502020202020204" pitchFamily="34" charset="0"/>
              </a:rPr>
              <a:t> </a:t>
            </a:r>
            <a:r>
              <a:rPr lang="en-US" sz="1400" b="1" dirty="0" err="1">
                <a:latin typeface="Century Gothic" panose="020B0502020202020204" pitchFamily="34" charset="0"/>
              </a:rPr>
              <a:t>Sdn</a:t>
            </a:r>
            <a:r>
              <a:rPr lang="en-US" sz="1400" b="1" dirty="0">
                <a:latin typeface="Century Gothic" panose="020B0502020202020204" pitchFamily="34" charset="0"/>
              </a:rPr>
              <a:t> </a:t>
            </a:r>
            <a:r>
              <a:rPr lang="en-US" sz="1400" b="1" dirty="0" err="1">
                <a:latin typeface="Century Gothic" panose="020B0502020202020204" pitchFamily="34" charset="0"/>
              </a:rPr>
              <a:t>Bhd</a:t>
            </a:r>
            <a:endParaRPr lang="en-US" sz="1400" b="1" dirty="0">
              <a:latin typeface="Century Gothic" panose="020B0502020202020204" pitchFamily="34" charset="0"/>
            </a:endParaRPr>
          </a:p>
          <a:p>
            <a:pPr marL="342900" indent="-342900">
              <a:buFont typeface="Wingdings" panose="05000000000000000000" pitchFamily="2" charset="2"/>
              <a:buChar char="q"/>
            </a:pPr>
            <a:r>
              <a:rPr lang="en-US" sz="1400" b="1" dirty="0" err="1">
                <a:latin typeface="Century Gothic" panose="020B0502020202020204" pitchFamily="34" charset="0"/>
              </a:rPr>
              <a:t>Kejuruteraan</a:t>
            </a:r>
            <a:r>
              <a:rPr lang="en-US" sz="1400" b="1" dirty="0">
                <a:latin typeface="Century Gothic" panose="020B0502020202020204" pitchFamily="34" charset="0"/>
              </a:rPr>
              <a:t> </a:t>
            </a:r>
            <a:r>
              <a:rPr lang="en-US" sz="1400" b="1" dirty="0" err="1">
                <a:latin typeface="Century Gothic" panose="020B0502020202020204" pitchFamily="34" charset="0"/>
              </a:rPr>
              <a:t>Kelancaran</a:t>
            </a:r>
            <a:r>
              <a:rPr lang="en-US" sz="1400" b="1" dirty="0">
                <a:latin typeface="Century Gothic" panose="020B0502020202020204" pitchFamily="34" charset="0"/>
              </a:rPr>
              <a:t> </a:t>
            </a:r>
            <a:r>
              <a:rPr lang="en-US" sz="1400" b="1" dirty="0" err="1" smtClean="0">
                <a:latin typeface="Century Gothic" panose="020B0502020202020204" pitchFamily="34" charset="0"/>
              </a:rPr>
              <a:t>Jasa</a:t>
            </a:r>
            <a:r>
              <a:rPr lang="en-US" sz="1400" b="1" dirty="0" smtClean="0">
                <a:latin typeface="Century Gothic" panose="020B0502020202020204" pitchFamily="34" charset="0"/>
              </a:rPr>
              <a:t> </a:t>
            </a:r>
            <a:r>
              <a:rPr lang="en-US" sz="1400" b="1" dirty="0" err="1" smtClean="0">
                <a:latin typeface="Century Gothic" panose="020B0502020202020204" pitchFamily="34" charset="0"/>
              </a:rPr>
              <a:t>Sdn</a:t>
            </a:r>
            <a:r>
              <a:rPr lang="en-US" sz="1400" b="1" dirty="0" smtClean="0">
                <a:latin typeface="Century Gothic" panose="020B0502020202020204" pitchFamily="34" charset="0"/>
              </a:rPr>
              <a:t> </a:t>
            </a:r>
            <a:r>
              <a:rPr lang="en-US" sz="1400" b="1" dirty="0" err="1" smtClean="0">
                <a:latin typeface="Century Gothic" panose="020B0502020202020204" pitchFamily="34" charset="0"/>
              </a:rPr>
              <a:t>Bhd</a:t>
            </a:r>
            <a:endParaRPr lang="en-US" sz="1400" b="1" dirty="0">
              <a:latin typeface="Century Gothic" panose="020B0502020202020204" pitchFamily="34" charset="0"/>
            </a:endParaRPr>
          </a:p>
          <a:p>
            <a:pPr marL="342900" indent="-342900">
              <a:buFont typeface="Wingdings" panose="05000000000000000000" pitchFamily="2" charset="2"/>
              <a:buChar char="q"/>
            </a:pPr>
            <a:r>
              <a:rPr lang="en-US" sz="1400" b="1" dirty="0">
                <a:latin typeface="Century Gothic" panose="020B0502020202020204" pitchFamily="34" charset="0"/>
              </a:rPr>
              <a:t>Loo </a:t>
            </a:r>
            <a:r>
              <a:rPr lang="en-US" sz="1400" b="1" dirty="0" err="1">
                <a:latin typeface="Century Gothic" panose="020B0502020202020204" pitchFamily="34" charset="0"/>
              </a:rPr>
              <a:t>Sek</a:t>
            </a:r>
            <a:r>
              <a:rPr lang="en-US" sz="1400" b="1" dirty="0">
                <a:latin typeface="Century Gothic" panose="020B0502020202020204" pitchFamily="34" charset="0"/>
              </a:rPr>
              <a:t> Choy Plumbing Construction </a:t>
            </a:r>
            <a:r>
              <a:rPr lang="en-US" sz="1400" b="1" dirty="0" err="1">
                <a:latin typeface="Century Gothic" panose="020B0502020202020204" pitchFamily="34" charset="0"/>
              </a:rPr>
              <a:t>Sdn</a:t>
            </a:r>
            <a:r>
              <a:rPr lang="en-US" sz="1400" b="1" dirty="0">
                <a:latin typeface="Century Gothic" panose="020B0502020202020204" pitchFamily="34" charset="0"/>
              </a:rPr>
              <a:t> </a:t>
            </a:r>
            <a:r>
              <a:rPr lang="en-US" sz="1400" b="1" dirty="0" err="1">
                <a:latin typeface="Century Gothic" panose="020B0502020202020204" pitchFamily="34" charset="0"/>
              </a:rPr>
              <a:t>Bhd</a:t>
            </a:r>
            <a:endParaRPr lang="en-US" sz="1400" b="1" dirty="0">
              <a:latin typeface="Century Gothic" panose="020B0502020202020204" pitchFamily="34" charset="0"/>
            </a:endParaRPr>
          </a:p>
          <a:p>
            <a:pPr marL="342900" indent="-342900">
              <a:buFont typeface="Wingdings" panose="05000000000000000000" pitchFamily="2" charset="2"/>
              <a:buChar char="q"/>
            </a:pPr>
            <a:r>
              <a:rPr lang="en-US" sz="1400" b="1" dirty="0" err="1">
                <a:latin typeface="Century Gothic" panose="020B0502020202020204" pitchFamily="34" charset="0"/>
              </a:rPr>
              <a:t>Jurutera</a:t>
            </a:r>
            <a:r>
              <a:rPr lang="en-US" sz="1400" b="1" dirty="0">
                <a:latin typeface="Century Gothic" panose="020B0502020202020204" pitchFamily="34" charset="0"/>
              </a:rPr>
              <a:t> </a:t>
            </a:r>
            <a:r>
              <a:rPr lang="en-US" sz="1400" b="1" dirty="0" err="1">
                <a:latin typeface="Century Gothic" panose="020B0502020202020204" pitchFamily="34" charset="0"/>
              </a:rPr>
              <a:t>Perunding</a:t>
            </a:r>
            <a:r>
              <a:rPr lang="en-US" sz="1400" b="1" dirty="0">
                <a:latin typeface="Century Gothic" panose="020B0502020202020204" pitchFamily="34" charset="0"/>
              </a:rPr>
              <a:t> </a:t>
            </a:r>
            <a:r>
              <a:rPr lang="en-US" sz="1400" b="1" dirty="0" err="1">
                <a:latin typeface="Century Gothic" panose="020B0502020202020204" pitchFamily="34" charset="0"/>
              </a:rPr>
              <a:t>Wawasan</a:t>
            </a:r>
            <a:r>
              <a:rPr lang="en-US" sz="1400" b="1" dirty="0">
                <a:latin typeface="Century Gothic" panose="020B0502020202020204" pitchFamily="34" charset="0"/>
              </a:rPr>
              <a:t> </a:t>
            </a:r>
            <a:r>
              <a:rPr lang="en-US" sz="1400" b="1" dirty="0" err="1">
                <a:latin typeface="Century Gothic" panose="020B0502020202020204" pitchFamily="34" charset="0"/>
              </a:rPr>
              <a:t>Sdn</a:t>
            </a:r>
            <a:r>
              <a:rPr lang="en-US" sz="1400" b="1" dirty="0">
                <a:latin typeface="Century Gothic" panose="020B0502020202020204" pitchFamily="34" charset="0"/>
              </a:rPr>
              <a:t> </a:t>
            </a:r>
            <a:r>
              <a:rPr lang="en-US" sz="1400" b="1" dirty="0" err="1">
                <a:latin typeface="Century Gothic" panose="020B0502020202020204" pitchFamily="34" charset="0"/>
              </a:rPr>
              <a:t>Bhd</a:t>
            </a:r>
            <a:endParaRPr lang="en-US" sz="1400" b="1" dirty="0">
              <a:latin typeface="Century Gothic" panose="020B0502020202020204" pitchFamily="34" charset="0"/>
            </a:endParaRPr>
          </a:p>
          <a:p>
            <a:pPr marL="342900" indent="-342900">
              <a:buFont typeface="Wingdings" panose="05000000000000000000" pitchFamily="2" charset="2"/>
              <a:buChar char="q"/>
            </a:pPr>
            <a:r>
              <a:rPr lang="en-US" sz="1400" b="1" dirty="0">
                <a:latin typeface="Century Gothic" panose="020B0502020202020204" pitchFamily="34" charset="0"/>
              </a:rPr>
              <a:t>Industrial Concrete Products </a:t>
            </a:r>
            <a:r>
              <a:rPr lang="en-US" sz="1400" b="1" dirty="0" err="1">
                <a:latin typeface="Century Gothic" panose="020B0502020202020204" pitchFamily="34" charset="0"/>
              </a:rPr>
              <a:t>Sdn</a:t>
            </a:r>
            <a:r>
              <a:rPr lang="en-US" sz="1400" b="1" dirty="0">
                <a:latin typeface="Century Gothic" panose="020B0502020202020204" pitchFamily="34" charset="0"/>
              </a:rPr>
              <a:t> </a:t>
            </a:r>
            <a:r>
              <a:rPr lang="en-US" sz="1400" b="1" dirty="0" err="1">
                <a:latin typeface="Century Gothic" panose="020B0502020202020204" pitchFamily="34" charset="0"/>
              </a:rPr>
              <a:t>Bhd</a:t>
            </a:r>
            <a:endParaRPr lang="en-US" sz="1400" b="1" dirty="0">
              <a:latin typeface="Century Gothic" panose="020B0502020202020204" pitchFamily="34" charset="0"/>
            </a:endParaRPr>
          </a:p>
          <a:p>
            <a:pPr marL="342900" indent="-342900">
              <a:buFont typeface="Wingdings" panose="05000000000000000000" pitchFamily="2" charset="2"/>
              <a:buChar char="q"/>
            </a:pPr>
            <a:r>
              <a:rPr lang="en-US" sz="1400" b="1" dirty="0" err="1">
                <a:latin typeface="Century Gothic" panose="020B0502020202020204" pitchFamily="34" charset="0"/>
              </a:rPr>
              <a:t>Perunding</a:t>
            </a:r>
            <a:r>
              <a:rPr lang="en-US" sz="1400" b="1" dirty="0">
                <a:latin typeface="Century Gothic" panose="020B0502020202020204" pitchFamily="34" charset="0"/>
              </a:rPr>
              <a:t> Aziz, </a:t>
            </a:r>
            <a:r>
              <a:rPr lang="en-US" sz="1400" b="1" dirty="0" err="1" smtClean="0">
                <a:latin typeface="Century Gothic" panose="020B0502020202020204" pitchFamily="34" charset="0"/>
              </a:rPr>
              <a:t>Azali</a:t>
            </a:r>
            <a:r>
              <a:rPr lang="en-US" sz="1400" b="1" dirty="0" smtClean="0">
                <a:latin typeface="Century Gothic" panose="020B0502020202020204" pitchFamily="34" charset="0"/>
              </a:rPr>
              <a:t> </a:t>
            </a:r>
            <a:r>
              <a:rPr lang="en-US" sz="1400" b="1" dirty="0">
                <a:latin typeface="Century Gothic" panose="020B0502020202020204" pitchFamily="34" charset="0"/>
              </a:rPr>
              <a:t>&amp; Tee </a:t>
            </a:r>
            <a:r>
              <a:rPr lang="en-US" sz="1400" b="1" dirty="0" err="1">
                <a:latin typeface="Century Gothic" panose="020B0502020202020204" pitchFamily="34" charset="0"/>
              </a:rPr>
              <a:t>Sdn</a:t>
            </a:r>
            <a:r>
              <a:rPr lang="en-US" sz="1400" b="1" dirty="0">
                <a:latin typeface="Century Gothic" panose="020B0502020202020204" pitchFamily="34" charset="0"/>
              </a:rPr>
              <a:t> </a:t>
            </a:r>
            <a:r>
              <a:rPr lang="en-US" sz="1400" b="1" dirty="0" err="1">
                <a:latin typeface="Century Gothic" panose="020B0502020202020204" pitchFamily="34" charset="0"/>
              </a:rPr>
              <a:t>Bhd</a:t>
            </a:r>
            <a:endParaRPr lang="en-US" sz="1400" b="1" dirty="0">
              <a:latin typeface="Century Gothic" panose="020B0502020202020204" pitchFamily="34" charset="0"/>
            </a:endParaRPr>
          </a:p>
          <a:p>
            <a:pPr marL="342900" indent="-342900">
              <a:buFont typeface="Wingdings" panose="05000000000000000000" pitchFamily="2" charset="2"/>
              <a:buChar char="q"/>
            </a:pPr>
            <a:r>
              <a:rPr lang="en-US" sz="1400" b="1" dirty="0" err="1">
                <a:latin typeface="Century Gothic" panose="020B0502020202020204" pitchFamily="34" charset="0"/>
              </a:rPr>
              <a:t>Econpile</a:t>
            </a:r>
            <a:r>
              <a:rPr lang="en-US" sz="1400" b="1" dirty="0">
                <a:latin typeface="Century Gothic" panose="020B0502020202020204" pitchFamily="34" charset="0"/>
              </a:rPr>
              <a:t> </a:t>
            </a:r>
            <a:r>
              <a:rPr lang="en-US" sz="1400" b="1" dirty="0" smtClean="0">
                <a:latin typeface="Century Gothic" panose="020B0502020202020204" pitchFamily="34" charset="0"/>
              </a:rPr>
              <a:t>(M) </a:t>
            </a:r>
            <a:r>
              <a:rPr lang="en-US" sz="1400" b="1" dirty="0" err="1" smtClean="0">
                <a:latin typeface="Century Gothic" panose="020B0502020202020204" pitchFamily="34" charset="0"/>
              </a:rPr>
              <a:t>Sdn</a:t>
            </a:r>
            <a:r>
              <a:rPr lang="en-US" sz="1400" b="1" dirty="0" smtClean="0">
                <a:latin typeface="Century Gothic" panose="020B0502020202020204" pitchFamily="34" charset="0"/>
              </a:rPr>
              <a:t> </a:t>
            </a:r>
            <a:r>
              <a:rPr lang="en-US" sz="1400" b="1" dirty="0" err="1" smtClean="0">
                <a:latin typeface="Century Gothic" panose="020B0502020202020204" pitchFamily="34" charset="0"/>
              </a:rPr>
              <a:t>Bhd</a:t>
            </a:r>
            <a:endParaRPr lang="en-US" sz="1400" b="1" dirty="0">
              <a:latin typeface="Century Gothic" panose="020B0502020202020204" pitchFamily="34" charset="0"/>
            </a:endParaRPr>
          </a:p>
          <a:p>
            <a:pPr marL="171450" indent="-171450">
              <a:buFont typeface="Wingdings" panose="05000000000000000000" pitchFamily="2" charset="2"/>
              <a:buChar char="q"/>
            </a:pPr>
            <a:endParaRPr lang="en-US" sz="1100" dirty="0" smtClean="0">
              <a:latin typeface="Century Gothic" panose="020B0502020202020204" pitchFamily="34" charset="0"/>
            </a:endParaRPr>
          </a:p>
        </p:txBody>
      </p:sp>
      <p:sp>
        <p:nvSpPr>
          <p:cNvPr id="6" name="Title 1"/>
          <p:cNvSpPr txBox="1">
            <a:spLocks/>
          </p:cNvSpPr>
          <p:nvPr/>
        </p:nvSpPr>
        <p:spPr>
          <a:xfrm>
            <a:off x="457200" y="350839"/>
            <a:ext cx="8229600" cy="5635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Berlin Sans FB" panose="020E0602020502020306" pitchFamily="34" charset="0"/>
              </a:rPr>
              <a:t>LIST OF STANDARD TABLE</a:t>
            </a:r>
            <a:endParaRPr lang="en-US" sz="3200" dirty="0">
              <a:latin typeface="Berlin Sans FB" panose="020E0602020502020306" pitchFamily="34" charset="0"/>
            </a:endParaRPr>
          </a:p>
        </p:txBody>
      </p:sp>
      <p:pic>
        <p:nvPicPr>
          <p:cNvPr id="16386" name="Picture 2" descr="http://www.megas.com.my/images/geosolution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582" y="4751174"/>
            <a:ext cx="1507018" cy="646763"/>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20940" t="30000" r="21090" b="32449"/>
          <a:stretch/>
        </p:blipFill>
        <p:spPr bwMode="auto">
          <a:xfrm>
            <a:off x="2066261" y="4766932"/>
            <a:ext cx="2200939" cy="611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descr="IEM Logo and Cres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163" y="5875691"/>
            <a:ext cx="1469437" cy="588501"/>
          </a:xfrm>
          <a:prstGeom prst="rect">
            <a:avLst/>
          </a:prstGeom>
          <a:noFill/>
          <a:ln>
            <a:noFill/>
          </a:ln>
        </p:spPr>
      </p:pic>
      <p:pic>
        <p:nvPicPr>
          <p:cNvPr id="16393" name="Picture 9"/>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619612" y="609600"/>
            <a:ext cx="1067188" cy="879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7" name="Picture 13"/>
          <p:cNvPicPr>
            <a:picLocks noChangeAspect="1" noChangeArrowheads="1"/>
          </p:cNvPicPr>
          <p:nvPr/>
        </p:nvPicPr>
        <p:blipFill rotWithShape="1">
          <a:blip r:embed="rId8">
            <a:extLst>
              <a:ext uri="{28A0092B-C50C-407E-A947-70E740481C1C}">
                <a14:useLocalDpi xmlns:a14="http://schemas.microsoft.com/office/drawing/2010/main" val="0"/>
              </a:ext>
            </a:extLst>
          </a:blip>
          <a:srcRect l="7563" r="7563"/>
          <a:stretch/>
        </p:blipFill>
        <p:spPr bwMode="auto">
          <a:xfrm>
            <a:off x="5984073" y="1679546"/>
            <a:ext cx="1127177" cy="948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a:extLst>
              <a:ext uri="{FF2B5EF4-FFF2-40B4-BE49-F238E27FC236}">
                <a16:creationId xmlns="" xmlns:a16="http://schemas.microsoft.com/office/drawing/2014/main" id="{2254E0C0-9B6F-4456-A74E-A193D5D69D64}"/>
              </a:ext>
            </a:extLst>
          </p:cNvPr>
          <p:cNvPicPr>
            <a:picLocks noChangeAspect="1"/>
          </p:cNvPicPr>
          <p:nvPr/>
        </p:nvPicPr>
        <p:blipFill>
          <a:blip r:embed="rId9"/>
          <a:stretch>
            <a:fillRect/>
          </a:stretch>
        </p:blipFill>
        <p:spPr>
          <a:xfrm>
            <a:off x="5984073" y="2971800"/>
            <a:ext cx="1127177" cy="1034214"/>
          </a:xfrm>
          <a:prstGeom prst="rect">
            <a:avLst/>
          </a:prstGeom>
        </p:spPr>
      </p:pic>
      <p:pic>
        <p:nvPicPr>
          <p:cNvPr id="14" name="Picture 13">
            <a:extLst>
              <a:ext uri="{FF2B5EF4-FFF2-40B4-BE49-F238E27FC236}">
                <a16:creationId xmlns="" xmlns:a16="http://schemas.microsoft.com/office/drawing/2014/main" id="{46326A26-2D7C-43D4-951C-96243783F4D2}"/>
              </a:ext>
            </a:extLst>
          </p:cNvPr>
          <p:cNvPicPr>
            <a:picLocks noChangeAspect="1"/>
          </p:cNvPicPr>
          <p:nvPr/>
        </p:nvPicPr>
        <p:blipFill>
          <a:blip r:embed="rId10"/>
          <a:stretch>
            <a:fillRect/>
          </a:stretch>
        </p:blipFill>
        <p:spPr>
          <a:xfrm>
            <a:off x="6882651" y="5795964"/>
            <a:ext cx="2032749" cy="684791"/>
          </a:xfrm>
          <a:prstGeom prst="rect">
            <a:avLst/>
          </a:prstGeom>
        </p:spPr>
      </p:pic>
      <p:pic>
        <p:nvPicPr>
          <p:cNvPr id="15" name="Picture 2" descr="Image result for jurutera perunding wawasan logo">
            <a:extLst>
              <a:ext uri="{FF2B5EF4-FFF2-40B4-BE49-F238E27FC236}">
                <a16:creationId xmlns="" xmlns:a16="http://schemas.microsoft.com/office/drawing/2014/main" id="{6358C88C-5884-4142-8152-3A24C00BC2F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551" r="5109"/>
          <a:stretch/>
        </p:blipFill>
        <p:spPr bwMode="auto">
          <a:xfrm>
            <a:off x="7394944" y="4274144"/>
            <a:ext cx="1520456" cy="1136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 xmlns:a16="http://schemas.microsoft.com/office/drawing/2014/main" id="{E881A852-13C7-46D1-BA34-21AF395674E5}"/>
              </a:ext>
            </a:extLst>
          </p:cNvPr>
          <p:cNvPicPr>
            <a:picLocks noChangeAspect="1"/>
          </p:cNvPicPr>
          <p:nvPr/>
        </p:nvPicPr>
        <p:blipFill>
          <a:blip r:embed="rId12"/>
          <a:stretch>
            <a:fillRect/>
          </a:stretch>
        </p:blipFill>
        <p:spPr>
          <a:xfrm>
            <a:off x="2133600" y="5852534"/>
            <a:ext cx="4248657" cy="586022"/>
          </a:xfrm>
          <a:prstGeom prst="rect">
            <a:avLst/>
          </a:prstGeom>
        </p:spPr>
      </p:pic>
      <p:pic>
        <p:nvPicPr>
          <p:cNvPr id="17" name="Picture 16">
            <a:extLst>
              <a:ext uri="{FF2B5EF4-FFF2-40B4-BE49-F238E27FC236}">
                <a16:creationId xmlns="" xmlns:a16="http://schemas.microsoft.com/office/drawing/2014/main" id="{C6914846-876E-44E8-8CBB-FA4B52827E26}"/>
              </a:ext>
            </a:extLst>
          </p:cNvPr>
          <p:cNvPicPr/>
          <p:nvPr/>
        </p:nvPicPr>
        <p:blipFill>
          <a:blip r:embed="rId13"/>
          <a:stretch>
            <a:fillRect/>
          </a:stretch>
        </p:blipFill>
        <p:spPr>
          <a:xfrm>
            <a:off x="7619612" y="1676400"/>
            <a:ext cx="1067188" cy="955356"/>
          </a:xfrm>
          <a:prstGeom prst="rect">
            <a:avLst/>
          </a:prstGeom>
        </p:spPr>
      </p:pic>
      <p:pic>
        <p:nvPicPr>
          <p:cNvPr id="18" name="Picture 17">
            <a:extLst>
              <a:ext uri="{FF2B5EF4-FFF2-40B4-BE49-F238E27FC236}">
                <a16:creationId xmlns="" xmlns:a16="http://schemas.microsoft.com/office/drawing/2014/main" id="{A323BE55-4FA9-4663-B1E5-B927966E324A}"/>
              </a:ext>
            </a:extLst>
          </p:cNvPr>
          <p:cNvPicPr/>
          <p:nvPr/>
        </p:nvPicPr>
        <p:blipFill>
          <a:blip r:embed="rId14"/>
          <a:stretch>
            <a:fillRect/>
          </a:stretch>
        </p:blipFill>
        <p:spPr>
          <a:xfrm>
            <a:off x="7619612" y="2971800"/>
            <a:ext cx="1067187" cy="1011132"/>
          </a:xfrm>
          <a:prstGeom prst="rect">
            <a:avLst/>
          </a:prstGeom>
        </p:spPr>
      </p:pic>
      <p:pic>
        <p:nvPicPr>
          <p:cNvPr id="19" name="Picture 1" descr="Image result for nestcon builders sdn bhd logo">
            <a:extLst>
              <a:ext uri="{FF2B5EF4-FFF2-40B4-BE49-F238E27FC236}">
                <a16:creationId xmlns="" xmlns:a16="http://schemas.microsoft.com/office/drawing/2014/main" id="{F4DDA5F7-9526-4A69-8F11-F7F0CBB1727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6443" y="4247035"/>
            <a:ext cx="1062357" cy="116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p:nvPr/>
        </p:nvPicPr>
        <p:blipFill rotWithShape="1">
          <a:blip r:embed="rId16" cstate="print">
            <a:extLst>
              <a:ext uri="{28A0092B-C50C-407E-A947-70E740481C1C}">
                <a14:useLocalDpi xmlns:a14="http://schemas.microsoft.com/office/drawing/2010/main" val="0"/>
              </a:ext>
            </a:extLst>
          </a:blip>
          <a:srcRect t="1" r="75177" b="74710"/>
          <a:stretch/>
        </p:blipFill>
        <p:spPr>
          <a:xfrm>
            <a:off x="5943600" y="4267200"/>
            <a:ext cx="1066800" cy="1143000"/>
          </a:xfrm>
          <a:prstGeom prst="rect">
            <a:avLst/>
          </a:prstGeom>
        </p:spPr>
      </p:pic>
    </p:spTree>
    <p:extLst>
      <p:ext uri="{BB962C8B-B14F-4D97-AF65-F5344CB8AC3E}">
        <p14:creationId xmlns:p14="http://schemas.microsoft.com/office/powerpoint/2010/main" val="721677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Title 1"/>
          <p:cNvSpPr txBox="1">
            <a:spLocks/>
          </p:cNvSpPr>
          <p:nvPr/>
        </p:nvSpPr>
        <p:spPr>
          <a:xfrm>
            <a:off x="228600" y="350839"/>
            <a:ext cx="8610600" cy="56356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Berlin Sans FB" panose="020E0602020502020306" pitchFamily="34" charset="0"/>
              </a:rPr>
              <a:t>ENGINEERING EXHIBITIONS &amp; SHOWS 2018 (EES2018)</a:t>
            </a:r>
          </a:p>
          <a:p>
            <a:r>
              <a:rPr lang="en-US" sz="2800" dirty="0" smtClean="0">
                <a:latin typeface="Berlin Sans FB" panose="020E0602020502020306" pitchFamily="34" charset="0"/>
              </a:rPr>
              <a:t>16 – 18 August 2018</a:t>
            </a:r>
            <a:endParaRPr lang="en-US" sz="2800" dirty="0">
              <a:latin typeface="Berlin Sans FB" panose="020E0602020502020306" pitchFamily="34" charset="0"/>
            </a:endParaRPr>
          </a:p>
        </p:txBody>
      </p:sp>
      <p:sp>
        <p:nvSpPr>
          <p:cNvPr id="4" name="TextBox 3"/>
          <p:cNvSpPr txBox="1"/>
          <p:nvPr/>
        </p:nvSpPr>
        <p:spPr>
          <a:xfrm>
            <a:off x="1485900" y="5867400"/>
            <a:ext cx="6172200" cy="8463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lnSpc>
                <a:spcPct val="150000"/>
              </a:lnSpc>
            </a:pPr>
            <a:r>
              <a:rPr lang="en-US" sz="1400" b="1" dirty="0" smtClean="0">
                <a:solidFill>
                  <a:srgbClr val="FFCC00"/>
                </a:solidFill>
                <a:latin typeface="Century Gothic" panose="020B0502020202020204" pitchFamily="34" charset="0"/>
              </a:rPr>
              <a:t>Contact:</a:t>
            </a:r>
          </a:p>
          <a:p>
            <a:pPr algn="just"/>
            <a:r>
              <a:rPr lang="en-US" sz="1400" b="1" dirty="0" smtClean="0">
                <a:solidFill>
                  <a:srgbClr val="FFCC00"/>
                </a:solidFill>
                <a:latin typeface="Century Gothic" panose="020B0502020202020204" pitchFamily="34" charset="0"/>
              </a:rPr>
              <a:t>Telephone: (603) 7958 6851		Fax: (603) 7958 2851	</a:t>
            </a:r>
          </a:p>
          <a:p>
            <a:pPr algn="just"/>
            <a:r>
              <a:rPr lang="en-US" sz="1400" b="1" dirty="0" smtClean="0">
                <a:solidFill>
                  <a:srgbClr val="FFCC00"/>
                </a:solidFill>
                <a:latin typeface="Century Gothic" panose="020B0502020202020204" pitchFamily="34" charset="0"/>
              </a:rPr>
              <a:t>Website: iemtc.com		        	Email: iemtc@iem.org.my</a:t>
            </a:r>
            <a:endParaRPr lang="en-US" sz="1400" b="1" dirty="0">
              <a:solidFill>
                <a:srgbClr val="FFCC00"/>
              </a:solidFill>
              <a:latin typeface="Century Gothic" panose="020B0502020202020204" pitchFamily="34" charset="0"/>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229204"/>
            <a:ext cx="9144000" cy="4574076"/>
          </a:xfrm>
        </p:spPr>
      </p:pic>
    </p:spTree>
    <p:extLst>
      <p:ext uri="{BB962C8B-B14F-4D97-AF65-F5344CB8AC3E}">
        <p14:creationId xmlns:p14="http://schemas.microsoft.com/office/powerpoint/2010/main" val="25157928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457200" y="350839"/>
            <a:ext cx="8229600" cy="5635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Berlin Sans FB" panose="020E0602020502020306" pitchFamily="34" charset="0"/>
              </a:rPr>
              <a:t>WORLD TUNNEL CONGRESS (WTC) 2020</a:t>
            </a:r>
            <a:endParaRPr lang="en-US" sz="3200" dirty="0">
              <a:latin typeface="Berlin Sans FB" panose="020E0602020502020306" pitchFamily="34" charset="0"/>
            </a:endParaRPr>
          </a:p>
        </p:txBody>
      </p:sp>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818" t="23309" r="33765" b="4966"/>
          <a:stretch/>
        </p:blipFill>
        <p:spPr bwMode="auto">
          <a:xfrm>
            <a:off x="3886200" y="1203942"/>
            <a:ext cx="4495800" cy="5595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4420043" y="762000"/>
            <a:ext cx="3352800" cy="5635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err="1" smtClean="0">
                <a:latin typeface="Century Gothic" panose="020B0502020202020204" pitchFamily="34" charset="0"/>
              </a:rPr>
              <a:t>Programme</a:t>
            </a:r>
            <a:r>
              <a:rPr lang="en-US" sz="1800" b="1" dirty="0" smtClean="0">
                <a:latin typeface="Century Gothic" panose="020B0502020202020204" pitchFamily="34" charset="0"/>
              </a:rPr>
              <a:t> Outline</a:t>
            </a:r>
            <a:endParaRPr lang="en-US" sz="1800" b="1" dirty="0">
              <a:latin typeface="Century Gothic" panose="020B0502020202020204" pitchFamily="34" charset="0"/>
            </a:endParaRPr>
          </a:p>
        </p:txBody>
      </p:sp>
      <p:pic>
        <p:nvPicPr>
          <p:cNvPr id="10" name="Picture 9" descr="WTC 2020 Logo (Bg).png"/>
          <p:cNvPicPr/>
          <p:nvPr/>
        </p:nvPicPr>
        <p:blipFill>
          <a:blip r:embed="rId3" cstate="print">
            <a:extLst>
              <a:ext uri="{28A0092B-C50C-407E-A947-70E740481C1C}">
                <a14:useLocalDpi xmlns:a14="http://schemas.microsoft.com/office/drawing/2010/main" val="0"/>
              </a:ext>
            </a:extLst>
          </a:blip>
          <a:stretch>
            <a:fillRect/>
          </a:stretch>
        </p:blipFill>
        <p:spPr>
          <a:xfrm>
            <a:off x="559232" y="1095243"/>
            <a:ext cx="2590800" cy="1385686"/>
          </a:xfrm>
          <a:prstGeom prst="rect">
            <a:avLst/>
          </a:prstGeom>
        </p:spPr>
      </p:pic>
      <p:sp>
        <p:nvSpPr>
          <p:cNvPr id="11" name="Title 1"/>
          <p:cNvSpPr txBox="1">
            <a:spLocks/>
          </p:cNvSpPr>
          <p:nvPr/>
        </p:nvSpPr>
        <p:spPr>
          <a:xfrm>
            <a:off x="692888" y="2415360"/>
            <a:ext cx="2286000" cy="457200"/>
          </a:xfrm>
          <a:prstGeom prst="rect">
            <a:avLst/>
          </a:prstGeom>
        </p:spPr>
        <p:txBody>
          <a:bodyPr vert="horz" wrap="square" lIns="91440" tIns="45720" rIns="91440" bIns="45720" rtlCol="0" anchor="ctr">
            <a:noAutofit/>
          </a:bodyPr>
          <a:lstStyle/>
          <a:p>
            <a:pPr marL="0" marR="0" algn="ctr">
              <a:spcBef>
                <a:spcPts val="0"/>
              </a:spcBef>
              <a:spcAft>
                <a:spcPts val="0"/>
              </a:spcAft>
            </a:pPr>
            <a:r>
              <a:rPr lang="en-US" sz="800" b="1" i="1" kern="1200" dirty="0">
                <a:solidFill>
                  <a:srgbClr val="339966"/>
                </a:solidFill>
                <a:effectLst/>
                <a:latin typeface="Century Gothic" panose="020B0502020202020204" pitchFamily="34" charset="0"/>
                <a:ea typeface="Times New Roman"/>
              </a:rPr>
              <a:t>Innovation and Sustainable Underground</a:t>
            </a:r>
            <a:endParaRPr lang="en-US" sz="800" dirty="0">
              <a:solidFill>
                <a:srgbClr val="339966"/>
              </a:solidFill>
              <a:effectLst/>
              <a:latin typeface="Century Gothic" panose="020B0502020202020204" pitchFamily="34" charset="0"/>
              <a:ea typeface="Times New Roman"/>
            </a:endParaRPr>
          </a:p>
          <a:p>
            <a:pPr marL="0" marR="0" algn="ctr">
              <a:spcBef>
                <a:spcPts val="0"/>
              </a:spcBef>
              <a:spcAft>
                <a:spcPts val="0"/>
              </a:spcAft>
            </a:pPr>
            <a:r>
              <a:rPr lang="en-US" sz="800" b="1" i="1" kern="1200" dirty="0">
                <a:solidFill>
                  <a:srgbClr val="339966"/>
                </a:solidFill>
                <a:effectLst/>
                <a:latin typeface="Century Gothic" panose="020B0502020202020204" pitchFamily="34" charset="0"/>
                <a:ea typeface="Times New Roman"/>
              </a:rPr>
              <a:t>Serving Global Connectivity</a:t>
            </a:r>
            <a:endParaRPr lang="en-US" sz="800" dirty="0">
              <a:solidFill>
                <a:srgbClr val="339966"/>
              </a:solidFill>
              <a:effectLst/>
              <a:latin typeface="Century Gothic" panose="020B0502020202020204" pitchFamily="34" charset="0"/>
              <a:ea typeface="Times New Roman"/>
            </a:endParaRPr>
          </a:p>
        </p:txBody>
      </p:sp>
      <p:sp>
        <p:nvSpPr>
          <p:cNvPr id="12" name="Title 1"/>
          <p:cNvSpPr>
            <a:spLocks noGrp="1"/>
          </p:cNvSpPr>
          <p:nvPr/>
        </p:nvSpPr>
        <p:spPr>
          <a:xfrm>
            <a:off x="347440" y="3048000"/>
            <a:ext cx="3014385" cy="858946"/>
          </a:xfrm>
          <a:prstGeom prst="rect">
            <a:avLst/>
          </a:prstGeom>
        </p:spPr>
        <p:txBody>
          <a:bodyPr vert="horz" lIns="91440" tIns="45720" rIns="91440" bIns="45720" rtlCol="0" anchor="ctr">
            <a:normAutofit/>
          </a:bodyPr>
          <a:lstStyle/>
          <a:p>
            <a:pPr marL="0" marR="0" algn="ctr">
              <a:spcBef>
                <a:spcPts val="0"/>
              </a:spcBef>
              <a:spcAft>
                <a:spcPts val="0"/>
              </a:spcAft>
            </a:pPr>
            <a:r>
              <a:rPr lang="en-US" sz="1400" b="1" kern="1200" dirty="0">
                <a:solidFill>
                  <a:srgbClr val="000000"/>
                </a:solidFill>
                <a:effectLst/>
                <a:latin typeface="Century Gothic" panose="020B0502020202020204" pitchFamily="34" charset="0"/>
                <a:ea typeface="Times New Roman"/>
              </a:rPr>
              <a:t>ITA-AITES</a:t>
            </a:r>
            <a:br>
              <a:rPr lang="en-US" sz="1400" b="1" kern="1200" dirty="0">
                <a:solidFill>
                  <a:srgbClr val="000000"/>
                </a:solidFill>
                <a:effectLst/>
                <a:latin typeface="Century Gothic" panose="020B0502020202020204" pitchFamily="34" charset="0"/>
                <a:ea typeface="Times New Roman"/>
              </a:rPr>
            </a:br>
            <a:r>
              <a:rPr lang="en-US" sz="1400" b="1" kern="1200" dirty="0">
                <a:solidFill>
                  <a:srgbClr val="339966"/>
                </a:solidFill>
                <a:effectLst/>
                <a:latin typeface="Century Gothic" panose="020B0502020202020204" pitchFamily="34" charset="0"/>
                <a:ea typeface="Times New Roman"/>
              </a:rPr>
              <a:t>W</a:t>
            </a:r>
            <a:r>
              <a:rPr lang="en-US" sz="1400" b="1" kern="1200" dirty="0">
                <a:solidFill>
                  <a:srgbClr val="000000"/>
                </a:solidFill>
                <a:effectLst/>
                <a:latin typeface="Century Gothic" panose="020B0502020202020204" pitchFamily="34" charset="0"/>
                <a:ea typeface="Times New Roman"/>
              </a:rPr>
              <a:t>orld </a:t>
            </a:r>
            <a:r>
              <a:rPr lang="en-US" sz="1400" b="1" kern="1200" dirty="0">
                <a:solidFill>
                  <a:srgbClr val="339966"/>
                </a:solidFill>
                <a:effectLst/>
                <a:latin typeface="Century Gothic" panose="020B0502020202020204" pitchFamily="34" charset="0"/>
                <a:ea typeface="Times New Roman"/>
              </a:rPr>
              <a:t>T</a:t>
            </a:r>
            <a:r>
              <a:rPr lang="en-US" sz="1400" b="1" kern="1200" dirty="0">
                <a:solidFill>
                  <a:srgbClr val="000000"/>
                </a:solidFill>
                <a:effectLst/>
                <a:latin typeface="Century Gothic" panose="020B0502020202020204" pitchFamily="34" charset="0"/>
                <a:ea typeface="Times New Roman"/>
              </a:rPr>
              <a:t>unnel </a:t>
            </a:r>
            <a:r>
              <a:rPr lang="en-US" sz="1400" b="1" kern="1200" dirty="0">
                <a:solidFill>
                  <a:srgbClr val="339966"/>
                </a:solidFill>
                <a:effectLst/>
                <a:latin typeface="Century Gothic" panose="020B0502020202020204" pitchFamily="34" charset="0"/>
                <a:ea typeface="Times New Roman"/>
              </a:rPr>
              <a:t>C</a:t>
            </a:r>
            <a:r>
              <a:rPr lang="en-US" sz="1400" b="1" kern="1200" dirty="0">
                <a:solidFill>
                  <a:srgbClr val="000000"/>
                </a:solidFill>
                <a:effectLst/>
                <a:latin typeface="Century Gothic" panose="020B0502020202020204" pitchFamily="34" charset="0"/>
                <a:ea typeface="Times New Roman"/>
              </a:rPr>
              <a:t>ongress </a:t>
            </a:r>
            <a:r>
              <a:rPr lang="en-US" sz="1400" b="1" kern="1200" dirty="0">
                <a:solidFill>
                  <a:srgbClr val="339966"/>
                </a:solidFill>
                <a:effectLst/>
                <a:latin typeface="Century Gothic" panose="020B0502020202020204" pitchFamily="34" charset="0"/>
                <a:ea typeface="Times New Roman"/>
              </a:rPr>
              <a:t>2020 </a:t>
            </a:r>
            <a:endParaRPr lang="en-US" sz="1400" b="1" kern="1200" dirty="0" smtClean="0">
              <a:solidFill>
                <a:srgbClr val="339966"/>
              </a:solidFill>
              <a:effectLst/>
              <a:latin typeface="Century Gothic" panose="020B0502020202020204" pitchFamily="34" charset="0"/>
              <a:ea typeface="Times New Roman"/>
            </a:endParaRPr>
          </a:p>
          <a:p>
            <a:pPr marL="0" marR="0" algn="ctr">
              <a:spcBef>
                <a:spcPts val="0"/>
              </a:spcBef>
              <a:spcAft>
                <a:spcPts val="0"/>
              </a:spcAft>
            </a:pPr>
            <a:r>
              <a:rPr lang="en-US" sz="1400" b="1" kern="1200" dirty="0" smtClean="0">
                <a:solidFill>
                  <a:srgbClr val="000000"/>
                </a:solidFill>
                <a:effectLst/>
                <a:latin typeface="Century Gothic" panose="020B0502020202020204" pitchFamily="34" charset="0"/>
                <a:ea typeface="Times New Roman"/>
              </a:rPr>
              <a:t>and </a:t>
            </a:r>
            <a:r>
              <a:rPr lang="en-US" sz="1400" b="1" kern="1200" dirty="0">
                <a:solidFill>
                  <a:srgbClr val="000000"/>
                </a:solidFill>
                <a:effectLst/>
                <a:latin typeface="Century Gothic" panose="020B0502020202020204" pitchFamily="34" charset="0"/>
                <a:ea typeface="Times New Roman"/>
              </a:rPr>
              <a:t>46</a:t>
            </a:r>
            <a:r>
              <a:rPr lang="en-US" sz="1400" b="1" kern="1200" baseline="30000" dirty="0">
                <a:solidFill>
                  <a:srgbClr val="000000"/>
                </a:solidFill>
                <a:effectLst/>
                <a:latin typeface="Century Gothic" panose="020B0502020202020204" pitchFamily="34" charset="0"/>
                <a:ea typeface="Times New Roman"/>
              </a:rPr>
              <a:t>th</a:t>
            </a:r>
            <a:r>
              <a:rPr lang="en-US" sz="1400" b="1" kern="1200" dirty="0">
                <a:solidFill>
                  <a:srgbClr val="000000"/>
                </a:solidFill>
                <a:effectLst/>
                <a:latin typeface="Century Gothic" panose="020B0502020202020204" pitchFamily="34" charset="0"/>
                <a:ea typeface="Times New Roman"/>
              </a:rPr>
              <a:t> General </a:t>
            </a:r>
            <a:r>
              <a:rPr lang="en-US" sz="1400" b="1" kern="1200" dirty="0" smtClean="0">
                <a:solidFill>
                  <a:srgbClr val="000000"/>
                </a:solidFill>
                <a:effectLst/>
                <a:latin typeface="Century Gothic" panose="020B0502020202020204" pitchFamily="34" charset="0"/>
                <a:ea typeface="Times New Roman"/>
              </a:rPr>
              <a:t>Assembly</a:t>
            </a:r>
          </a:p>
        </p:txBody>
      </p:sp>
      <p:sp>
        <p:nvSpPr>
          <p:cNvPr id="13" name="Title 1"/>
          <p:cNvSpPr>
            <a:spLocks noGrp="1"/>
          </p:cNvSpPr>
          <p:nvPr/>
        </p:nvSpPr>
        <p:spPr>
          <a:xfrm>
            <a:off x="895350" y="3998894"/>
            <a:ext cx="2171700" cy="725506"/>
          </a:xfrm>
          <a:prstGeom prst="roundRect">
            <a:avLst/>
          </a:prstGeom>
          <a:solidFill>
            <a:srgbClr val="039769"/>
          </a:solidFill>
          <a:ln>
            <a:solidFill>
              <a:srgbClr val="039769"/>
            </a:solidFill>
          </a:ln>
        </p:spPr>
        <p:txBody>
          <a:bodyPr vert="horz" lIns="91440" tIns="45720" rIns="91440" bIns="45720" rtlCol="0" anchor="ctr">
            <a:noAutofit/>
          </a:bodyPr>
          <a:lstStyle/>
          <a:p>
            <a:pPr marL="0" marR="0" algn="ctr">
              <a:spcBef>
                <a:spcPts val="0"/>
              </a:spcBef>
              <a:spcAft>
                <a:spcPts val="0"/>
              </a:spcAft>
            </a:pPr>
            <a:r>
              <a:rPr lang="en-US" sz="1400" b="1" kern="1200" dirty="0" smtClean="0">
                <a:solidFill>
                  <a:schemeClr val="bg1"/>
                </a:solidFill>
                <a:effectLst/>
                <a:latin typeface="Century Gothic" panose="020B0502020202020204" pitchFamily="34" charset="0"/>
                <a:ea typeface="Times New Roman"/>
              </a:rPr>
              <a:t>15</a:t>
            </a:r>
            <a:r>
              <a:rPr lang="en-US" sz="1400" b="1" kern="1200" baseline="30000" dirty="0" smtClean="0">
                <a:solidFill>
                  <a:schemeClr val="bg1"/>
                </a:solidFill>
                <a:effectLst/>
                <a:latin typeface="Century Gothic" panose="020B0502020202020204" pitchFamily="34" charset="0"/>
                <a:ea typeface="Times New Roman"/>
              </a:rPr>
              <a:t>th</a:t>
            </a:r>
            <a:r>
              <a:rPr lang="en-US" sz="1400" b="1" kern="1200" dirty="0" smtClean="0">
                <a:solidFill>
                  <a:schemeClr val="bg1"/>
                </a:solidFill>
                <a:effectLst/>
                <a:latin typeface="Century Gothic" panose="020B0502020202020204" pitchFamily="34" charset="0"/>
                <a:ea typeface="Times New Roman"/>
              </a:rPr>
              <a:t> </a:t>
            </a:r>
            <a:r>
              <a:rPr lang="en-US" sz="1400" b="1" kern="1200" dirty="0">
                <a:solidFill>
                  <a:schemeClr val="bg1"/>
                </a:solidFill>
                <a:effectLst/>
                <a:latin typeface="Century Gothic" panose="020B0502020202020204" pitchFamily="34" charset="0"/>
                <a:ea typeface="Times New Roman"/>
              </a:rPr>
              <a:t>– 21</a:t>
            </a:r>
            <a:r>
              <a:rPr lang="en-US" sz="1400" b="1" kern="1200" baseline="30000" dirty="0">
                <a:solidFill>
                  <a:schemeClr val="bg1"/>
                </a:solidFill>
                <a:effectLst/>
                <a:latin typeface="Century Gothic" panose="020B0502020202020204" pitchFamily="34" charset="0"/>
                <a:ea typeface="Times New Roman"/>
              </a:rPr>
              <a:t>st</a:t>
            </a:r>
            <a:r>
              <a:rPr lang="en-US" sz="1400" b="1" kern="1200" dirty="0">
                <a:solidFill>
                  <a:schemeClr val="bg1"/>
                </a:solidFill>
                <a:effectLst/>
                <a:latin typeface="Century Gothic" panose="020B0502020202020204" pitchFamily="34" charset="0"/>
                <a:ea typeface="Times New Roman"/>
              </a:rPr>
              <a:t> May 2020</a:t>
            </a:r>
            <a:br>
              <a:rPr lang="en-US" sz="1400" b="1" kern="1200" dirty="0">
                <a:solidFill>
                  <a:schemeClr val="bg1"/>
                </a:solidFill>
                <a:effectLst/>
                <a:latin typeface="Century Gothic" panose="020B0502020202020204" pitchFamily="34" charset="0"/>
                <a:ea typeface="Times New Roman"/>
              </a:rPr>
            </a:br>
            <a:r>
              <a:rPr lang="en-US" sz="1400" b="1" kern="1200" dirty="0">
                <a:solidFill>
                  <a:schemeClr val="bg1"/>
                </a:solidFill>
                <a:effectLst/>
                <a:latin typeface="Century Gothic" panose="020B0502020202020204" pitchFamily="34" charset="0"/>
                <a:ea typeface="Times New Roman"/>
              </a:rPr>
              <a:t>Kuala Lumpur, Malaysia</a:t>
            </a:r>
            <a:endParaRPr lang="en-US" sz="1400" b="1" dirty="0">
              <a:solidFill>
                <a:schemeClr val="bg1"/>
              </a:solidFill>
              <a:effectLst/>
              <a:latin typeface="Century Gothic" panose="020B0502020202020204" pitchFamily="34" charset="0"/>
              <a:ea typeface="Times New Roman"/>
            </a:endParaRPr>
          </a:p>
        </p:txBody>
      </p:sp>
    </p:spTree>
    <p:extLst>
      <p:ext uri="{BB962C8B-B14F-4D97-AF65-F5344CB8AC3E}">
        <p14:creationId xmlns:p14="http://schemas.microsoft.com/office/powerpoint/2010/main" val="32438726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457200" y="350839"/>
            <a:ext cx="8229600" cy="5635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Berlin Sans FB" panose="020E0602020502020306" pitchFamily="34" charset="0"/>
              </a:rPr>
              <a:t>WORLD TUNNEL CONGRESS (WTC) 2020</a:t>
            </a:r>
            <a:endParaRPr lang="en-US" sz="3200" dirty="0">
              <a:latin typeface="Berlin Sans FB" panose="020E0602020502020306"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718875662"/>
              </p:ext>
            </p:extLst>
          </p:nvPr>
        </p:nvGraphicFramePr>
        <p:xfrm>
          <a:off x="1524000" y="1417320"/>
          <a:ext cx="6096000" cy="1600200"/>
        </p:xfrm>
        <a:graphic>
          <a:graphicData uri="http://schemas.openxmlformats.org/drawingml/2006/table">
            <a:tbl>
              <a:tblPr firstRow="1" bandRow="1">
                <a:tableStyleId>{46F890A9-2807-4EBB-B81D-B2AA78EC7F39}</a:tableStyleId>
              </a:tblPr>
              <a:tblGrid>
                <a:gridCol w="762000"/>
                <a:gridCol w="4038600"/>
                <a:gridCol w="1295400"/>
              </a:tblGrid>
              <a:tr h="0">
                <a:tc>
                  <a:txBody>
                    <a:bodyPr/>
                    <a:lstStyle/>
                    <a:p>
                      <a:pPr algn="ctr"/>
                      <a:r>
                        <a:rPr lang="en-US" sz="900" dirty="0" smtClean="0">
                          <a:latin typeface="Century Gothic" panose="020B0502020202020204" pitchFamily="34" charset="0"/>
                        </a:rPr>
                        <a:t>No</a:t>
                      </a:r>
                      <a:endParaRPr lang="en-US" sz="900" dirty="0">
                        <a:latin typeface="Century Gothic" panose="020B0502020202020204" pitchFamily="34" charset="0"/>
                      </a:endParaRPr>
                    </a:p>
                  </a:txBody>
                  <a:tcPr>
                    <a:solidFill>
                      <a:srgbClr val="92D050"/>
                    </a:solidFill>
                  </a:tcPr>
                </a:tc>
                <a:tc>
                  <a:txBody>
                    <a:bodyPr/>
                    <a:lstStyle/>
                    <a:p>
                      <a:pPr algn="ctr"/>
                      <a:r>
                        <a:rPr lang="en-US" sz="900" dirty="0" smtClean="0">
                          <a:latin typeface="Century Gothic" panose="020B0502020202020204" pitchFamily="34" charset="0"/>
                        </a:rPr>
                        <a:t>METALLIC</a:t>
                      </a:r>
                      <a:r>
                        <a:rPr lang="en-US" sz="900" baseline="0" dirty="0" smtClean="0">
                          <a:latin typeface="Century Gothic" panose="020B0502020202020204" pitchFamily="34" charset="0"/>
                        </a:rPr>
                        <a:t> SPONSORS</a:t>
                      </a:r>
                      <a:endParaRPr lang="en-US" sz="900" dirty="0">
                        <a:latin typeface="Century Gothic" panose="020B0502020202020204" pitchFamily="34" charset="0"/>
                      </a:endParaRPr>
                    </a:p>
                  </a:txBody>
                  <a:tcPr>
                    <a:solidFill>
                      <a:srgbClr val="92D050"/>
                    </a:solidFill>
                  </a:tcPr>
                </a:tc>
                <a:tc>
                  <a:txBody>
                    <a:bodyPr/>
                    <a:lstStyle/>
                    <a:p>
                      <a:pPr algn="ctr"/>
                      <a:r>
                        <a:rPr lang="en-US" sz="900" dirty="0" smtClean="0">
                          <a:latin typeface="Century Gothic" panose="020B0502020202020204" pitchFamily="34" charset="0"/>
                        </a:rPr>
                        <a:t>MYR</a:t>
                      </a:r>
                      <a:endParaRPr lang="en-US" sz="900" dirty="0">
                        <a:latin typeface="Century Gothic" panose="020B0502020202020204" pitchFamily="34" charset="0"/>
                      </a:endParaRPr>
                    </a:p>
                  </a:txBody>
                  <a:tcPr>
                    <a:solidFill>
                      <a:srgbClr val="92D050"/>
                    </a:solidFill>
                  </a:tcPr>
                </a:tc>
              </a:tr>
              <a:tr h="0">
                <a:tc>
                  <a:txBody>
                    <a:bodyPr/>
                    <a:lstStyle/>
                    <a:p>
                      <a:pPr algn="ctr"/>
                      <a:r>
                        <a:rPr lang="en-US" sz="900" dirty="0" smtClean="0">
                          <a:latin typeface="Century Gothic" panose="020B0502020202020204" pitchFamily="34" charset="0"/>
                        </a:rPr>
                        <a:t>1</a:t>
                      </a:r>
                      <a:endParaRPr lang="en-US" sz="900" dirty="0">
                        <a:latin typeface="Century Gothic" panose="020B0502020202020204" pitchFamily="34" charset="0"/>
                      </a:endParaRPr>
                    </a:p>
                  </a:txBody>
                  <a:tcPr/>
                </a:tc>
                <a:tc>
                  <a:txBody>
                    <a:bodyPr/>
                    <a:lstStyle/>
                    <a:p>
                      <a:r>
                        <a:rPr lang="en-US" sz="900" dirty="0" smtClean="0">
                          <a:latin typeface="Century Gothic" panose="020B0502020202020204" pitchFamily="34" charset="0"/>
                        </a:rPr>
                        <a:t>Platinum Package</a:t>
                      </a:r>
                      <a:r>
                        <a:rPr lang="en-US" sz="900" baseline="0" dirty="0" smtClean="0">
                          <a:latin typeface="Century Gothic" panose="020B0502020202020204" pitchFamily="34" charset="0"/>
                        </a:rPr>
                        <a:t> A Sponsorship</a:t>
                      </a:r>
                      <a:endParaRPr lang="en-US" sz="900" dirty="0">
                        <a:latin typeface="Century Gothic" panose="020B0502020202020204" pitchFamily="34" charset="0"/>
                      </a:endParaRPr>
                    </a:p>
                  </a:txBody>
                  <a:tcPr/>
                </a:tc>
                <a:tc>
                  <a:txBody>
                    <a:bodyPr/>
                    <a:lstStyle/>
                    <a:p>
                      <a:pPr algn="ctr"/>
                      <a:r>
                        <a:rPr lang="en-US" sz="900" dirty="0" smtClean="0">
                          <a:latin typeface="Century Gothic" panose="020B0502020202020204" pitchFamily="34" charset="0"/>
                        </a:rPr>
                        <a:t>MYR</a:t>
                      </a:r>
                      <a:r>
                        <a:rPr lang="en-US" sz="900" baseline="0" dirty="0" smtClean="0">
                          <a:latin typeface="Century Gothic" panose="020B0502020202020204" pitchFamily="34" charset="0"/>
                        </a:rPr>
                        <a:t> 530,000</a:t>
                      </a:r>
                      <a:endParaRPr lang="en-US" sz="900" dirty="0">
                        <a:latin typeface="Century Gothic" panose="020B0502020202020204" pitchFamily="34" charset="0"/>
                      </a:endParaRPr>
                    </a:p>
                  </a:txBody>
                  <a:tcPr/>
                </a:tc>
              </a:tr>
              <a:tr h="0">
                <a:tc>
                  <a:txBody>
                    <a:bodyPr/>
                    <a:lstStyle/>
                    <a:p>
                      <a:pPr algn="ctr"/>
                      <a:r>
                        <a:rPr lang="en-US" sz="900" dirty="0" smtClean="0">
                          <a:latin typeface="Century Gothic" panose="020B0502020202020204" pitchFamily="34" charset="0"/>
                        </a:rPr>
                        <a:t>2</a:t>
                      </a:r>
                      <a:endParaRPr lang="en-US" sz="900" dirty="0">
                        <a:latin typeface="Century Gothic" panose="020B0502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Century Gothic" panose="020B0502020202020204" pitchFamily="34" charset="0"/>
                        </a:rPr>
                        <a:t>Platinum Package</a:t>
                      </a:r>
                      <a:r>
                        <a:rPr lang="en-US" sz="900" baseline="0" dirty="0" smtClean="0">
                          <a:latin typeface="Century Gothic" panose="020B0502020202020204" pitchFamily="34" charset="0"/>
                        </a:rPr>
                        <a:t> B Sponsorship</a:t>
                      </a:r>
                      <a:endParaRPr lang="en-US" sz="900" dirty="0" smtClean="0">
                        <a:latin typeface="Century Gothic" panose="020B0502020202020204" pitchFamily="34" charset="0"/>
                      </a:endParaRPr>
                    </a:p>
                  </a:txBody>
                  <a:tcPr/>
                </a:tc>
                <a:tc>
                  <a:txBody>
                    <a:bodyPr/>
                    <a:lstStyle/>
                    <a:p>
                      <a:pPr algn="ctr"/>
                      <a:r>
                        <a:rPr lang="en-US" sz="900" dirty="0" smtClean="0">
                          <a:latin typeface="Century Gothic" panose="020B0502020202020204" pitchFamily="34" charset="0"/>
                        </a:rPr>
                        <a:t>MYR 318,000</a:t>
                      </a:r>
                      <a:endParaRPr lang="en-US" sz="900" dirty="0">
                        <a:latin typeface="Century Gothic" panose="020B0502020202020204" pitchFamily="34" charset="0"/>
                      </a:endParaRPr>
                    </a:p>
                  </a:txBody>
                  <a:tcPr/>
                </a:tc>
              </a:tr>
              <a:tr h="0">
                <a:tc>
                  <a:txBody>
                    <a:bodyPr/>
                    <a:lstStyle/>
                    <a:p>
                      <a:pPr algn="ctr"/>
                      <a:r>
                        <a:rPr lang="en-US" sz="900" dirty="0" smtClean="0">
                          <a:latin typeface="Century Gothic" panose="020B0502020202020204" pitchFamily="34" charset="0"/>
                        </a:rPr>
                        <a:t>3</a:t>
                      </a:r>
                      <a:endParaRPr lang="en-US" sz="900" dirty="0">
                        <a:latin typeface="Century Gothic" panose="020B0502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Century Gothic" panose="020B0502020202020204" pitchFamily="34" charset="0"/>
                        </a:rPr>
                        <a:t>Platinum Package</a:t>
                      </a:r>
                      <a:r>
                        <a:rPr lang="en-US" sz="900" baseline="0" dirty="0" smtClean="0">
                          <a:latin typeface="Century Gothic" panose="020B0502020202020204" pitchFamily="34" charset="0"/>
                        </a:rPr>
                        <a:t> C Sponsorship</a:t>
                      </a:r>
                      <a:endParaRPr lang="en-US" sz="900" dirty="0" smtClean="0">
                        <a:latin typeface="Century Gothic" panose="020B0502020202020204" pitchFamily="34" charset="0"/>
                      </a:endParaRPr>
                    </a:p>
                  </a:txBody>
                  <a:tcPr/>
                </a:tc>
                <a:tc>
                  <a:txBody>
                    <a:bodyPr/>
                    <a:lstStyle/>
                    <a:p>
                      <a:pPr algn="ctr"/>
                      <a:r>
                        <a:rPr lang="en-US" sz="900" dirty="0" smtClean="0">
                          <a:latin typeface="Century Gothic" panose="020B0502020202020204" pitchFamily="34" charset="0"/>
                        </a:rPr>
                        <a:t>MYR 212,000</a:t>
                      </a:r>
                      <a:endParaRPr lang="en-US" sz="900" dirty="0">
                        <a:latin typeface="Century Gothic" panose="020B0502020202020204" pitchFamily="34" charset="0"/>
                      </a:endParaRPr>
                    </a:p>
                  </a:txBody>
                  <a:tcPr/>
                </a:tc>
              </a:tr>
              <a:tr h="0">
                <a:tc>
                  <a:txBody>
                    <a:bodyPr/>
                    <a:lstStyle/>
                    <a:p>
                      <a:pPr algn="ctr"/>
                      <a:r>
                        <a:rPr lang="en-US" sz="900" dirty="0" smtClean="0">
                          <a:latin typeface="Century Gothic" panose="020B0502020202020204" pitchFamily="34" charset="0"/>
                        </a:rPr>
                        <a:t>4</a:t>
                      </a:r>
                      <a:endParaRPr lang="en-US" sz="900" dirty="0">
                        <a:latin typeface="Century Gothic" panose="020B0502020202020204" pitchFamily="34" charset="0"/>
                      </a:endParaRPr>
                    </a:p>
                  </a:txBody>
                  <a:tcPr/>
                </a:tc>
                <a:tc>
                  <a:txBody>
                    <a:bodyPr/>
                    <a:lstStyle/>
                    <a:p>
                      <a:r>
                        <a:rPr lang="en-US" sz="900" dirty="0" smtClean="0">
                          <a:latin typeface="Century Gothic" panose="020B0502020202020204" pitchFamily="34" charset="0"/>
                        </a:rPr>
                        <a:t>Gold Sponsorship</a:t>
                      </a:r>
                      <a:endParaRPr lang="en-US" sz="900" dirty="0">
                        <a:latin typeface="Century Gothic" panose="020B0502020202020204" pitchFamily="34" charset="0"/>
                      </a:endParaRPr>
                    </a:p>
                  </a:txBody>
                  <a:tcPr/>
                </a:tc>
                <a:tc>
                  <a:txBody>
                    <a:bodyPr/>
                    <a:lstStyle/>
                    <a:p>
                      <a:pPr algn="ctr"/>
                      <a:r>
                        <a:rPr lang="en-US" sz="900" dirty="0" smtClean="0">
                          <a:latin typeface="Century Gothic" panose="020B0502020202020204" pitchFamily="34" charset="0"/>
                        </a:rPr>
                        <a:t>MYR 106,000</a:t>
                      </a:r>
                      <a:endParaRPr lang="en-US" sz="900" dirty="0">
                        <a:latin typeface="Century Gothic" panose="020B0502020202020204" pitchFamily="34" charset="0"/>
                      </a:endParaRPr>
                    </a:p>
                  </a:txBody>
                  <a:tcPr/>
                </a:tc>
              </a:tr>
              <a:tr h="0">
                <a:tc>
                  <a:txBody>
                    <a:bodyPr/>
                    <a:lstStyle/>
                    <a:p>
                      <a:pPr algn="ctr"/>
                      <a:r>
                        <a:rPr lang="en-US" sz="900" dirty="0" smtClean="0">
                          <a:latin typeface="Century Gothic" panose="020B0502020202020204" pitchFamily="34" charset="0"/>
                        </a:rPr>
                        <a:t>5</a:t>
                      </a:r>
                      <a:endParaRPr lang="en-US" sz="900" dirty="0">
                        <a:latin typeface="Century Gothic" panose="020B0502020202020204" pitchFamily="34" charset="0"/>
                      </a:endParaRPr>
                    </a:p>
                  </a:txBody>
                  <a:tcPr/>
                </a:tc>
                <a:tc>
                  <a:txBody>
                    <a:bodyPr/>
                    <a:lstStyle/>
                    <a:p>
                      <a:r>
                        <a:rPr lang="en-US" sz="900" dirty="0" smtClean="0">
                          <a:latin typeface="Century Gothic" panose="020B0502020202020204" pitchFamily="34" charset="0"/>
                        </a:rPr>
                        <a:t>Silver</a:t>
                      </a:r>
                      <a:r>
                        <a:rPr lang="en-US" sz="900" baseline="0" dirty="0" smtClean="0">
                          <a:latin typeface="Century Gothic" panose="020B0502020202020204" pitchFamily="34" charset="0"/>
                        </a:rPr>
                        <a:t> Sponsorship</a:t>
                      </a:r>
                      <a:endParaRPr lang="en-US" sz="900" dirty="0">
                        <a:latin typeface="Century Gothic" panose="020B0502020202020204" pitchFamily="34" charset="0"/>
                      </a:endParaRPr>
                    </a:p>
                  </a:txBody>
                  <a:tcPr/>
                </a:tc>
                <a:tc>
                  <a:txBody>
                    <a:bodyPr/>
                    <a:lstStyle/>
                    <a:p>
                      <a:pPr algn="ctr"/>
                      <a:r>
                        <a:rPr lang="en-US" sz="900" dirty="0" smtClean="0">
                          <a:latin typeface="Century Gothic" panose="020B0502020202020204" pitchFamily="34" charset="0"/>
                        </a:rPr>
                        <a:t>MYR 42,400</a:t>
                      </a:r>
                      <a:endParaRPr lang="en-US" sz="900" dirty="0">
                        <a:latin typeface="Century Gothic" panose="020B0502020202020204" pitchFamily="34" charset="0"/>
                      </a:endParaRPr>
                    </a:p>
                  </a:txBody>
                  <a:tcPr/>
                </a:tc>
              </a:tr>
              <a:tr h="137160">
                <a:tc>
                  <a:txBody>
                    <a:bodyPr/>
                    <a:lstStyle/>
                    <a:p>
                      <a:pPr algn="ctr"/>
                      <a:r>
                        <a:rPr lang="en-US" sz="900" dirty="0" smtClean="0">
                          <a:latin typeface="Century Gothic" panose="020B0502020202020204" pitchFamily="34" charset="0"/>
                        </a:rPr>
                        <a:t>6</a:t>
                      </a:r>
                      <a:endParaRPr lang="en-US" sz="900" dirty="0">
                        <a:latin typeface="Century Gothic" panose="020B0502020202020204" pitchFamily="34" charset="0"/>
                      </a:endParaRPr>
                    </a:p>
                  </a:txBody>
                  <a:tcPr/>
                </a:tc>
                <a:tc>
                  <a:txBody>
                    <a:bodyPr/>
                    <a:lstStyle/>
                    <a:p>
                      <a:r>
                        <a:rPr lang="en-US" sz="900" dirty="0" smtClean="0">
                          <a:latin typeface="Century Gothic" panose="020B0502020202020204" pitchFamily="34" charset="0"/>
                        </a:rPr>
                        <a:t>Bronze Sponsorship</a:t>
                      </a:r>
                      <a:endParaRPr lang="en-US" sz="900" dirty="0">
                        <a:latin typeface="Century Gothic" panose="020B0502020202020204" pitchFamily="34" charset="0"/>
                      </a:endParaRPr>
                    </a:p>
                  </a:txBody>
                  <a:tcPr/>
                </a:tc>
                <a:tc>
                  <a:txBody>
                    <a:bodyPr/>
                    <a:lstStyle/>
                    <a:p>
                      <a:pPr algn="ctr"/>
                      <a:r>
                        <a:rPr lang="en-US" sz="900" dirty="0" smtClean="0">
                          <a:latin typeface="Century Gothic" panose="020B0502020202020204" pitchFamily="34" charset="0"/>
                        </a:rPr>
                        <a:t>MYR 26,500</a:t>
                      </a:r>
                      <a:endParaRPr lang="en-US" sz="900" dirty="0">
                        <a:latin typeface="Century Gothic" panose="020B0502020202020204" pitchFamily="34" charset="0"/>
                      </a:endParaRPr>
                    </a:p>
                  </a:txBody>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293470452"/>
              </p:ext>
            </p:extLst>
          </p:nvPr>
        </p:nvGraphicFramePr>
        <p:xfrm>
          <a:off x="1523999" y="3459480"/>
          <a:ext cx="6096001" cy="2971800"/>
        </p:xfrm>
        <a:graphic>
          <a:graphicData uri="http://schemas.openxmlformats.org/drawingml/2006/table">
            <a:tbl>
              <a:tblPr firstRow="1" bandRow="1">
                <a:tableStyleId>{46F890A9-2807-4EBB-B81D-B2AA78EC7F39}</a:tableStyleId>
              </a:tblPr>
              <a:tblGrid>
                <a:gridCol w="762001"/>
                <a:gridCol w="4038600"/>
                <a:gridCol w="1295400"/>
              </a:tblGrid>
              <a:tr h="152400">
                <a:tc>
                  <a:txBody>
                    <a:bodyPr/>
                    <a:lstStyle/>
                    <a:p>
                      <a:pPr algn="ctr"/>
                      <a:r>
                        <a:rPr lang="en-US" sz="900" dirty="0" smtClean="0">
                          <a:latin typeface="Century Gothic" panose="020B0502020202020204" pitchFamily="34" charset="0"/>
                        </a:rPr>
                        <a:t>No</a:t>
                      </a:r>
                      <a:endParaRPr lang="en-US" sz="900" b="1" dirty="0">
                        <a:latin typeface="Century Gothic" panose="020B0502020202020204" pitchFamily="34" charset="0"/>
                      </a:endParaRPr>
                    </a:p>
                  </a:txBody>
                  <a:tcPr>
                    <a:solidFill>
                      <a:srgbClr val="92D050"/>
                    </a:solidFill>
                  </a:tcPr>
                </a:tc>
                <a:tc>
                  <a:txBody>
                    <a:bodyPr/>
                    <a:lstStyle/>
                    <a:p>
                      <a:pPr algn="ctr"/>
                      <a:r>
                        <a:rPr lang="en-US" sz="900" dirty="0" smtClean="0">
                          <a:latin typeface="Century Gothic" panose="020B0502020202020204" pitchFamily="34" charset="0"/>
                        </a:rPr>
                        <a:t>ITEM PARTICULARS</a:t>
                      </a:r>
                      <a:endParaRPr lang="en-US" sz="900" b="1" dirty="0">
                        <a:latin typeface="Century Gothic" panose="020B0502020202020204" pitchFamily="34" charset="0"/>
                      </a:endParaRPr>
                    </a:p>
                  </a:txBody>
                  <a:tcPr>
                    <a:solidFill>
                      <a:srgbClr val="92D050"/>
                    </a:solidFill>
                  </a:tcPr>
                </a:tc>
                <a:tc>
                  <a:txBody>
                    <a:bodyPr/>
                    <a:lstStyle/>
                    <a:p>
                      <a:pPr algn="ctr"/>
                      <a:r>
                        <a:rPr lang="en-US" sz="900" dirty="0" smtClean="0">
                          <a:latin typeface="Century Gothic" panose="020B0502020202020204" pitchFamily="34" charset="0"/>
                        </a:rPr>
                        <a:t>MYR</a:t>
                      </a:r>
                      <a:endParaRPr lang="en-US" sz="900" b="1" dirty="0">
                        <a:latin typeface="Century Gothic" panose="020B0502020202020204" pitchFamily="34" charset="0"/>
                      </a:endParaRPr>
                    </a:p>
                  </a:txBody>
                  <a:tcPr>
                    <a:solidFill>
                      <a:srgbClr val="92D050"/>
                    </a:solidFill>
                  </a:tcPr>
                </a:tc>
              </a:tr>
              <a:tr h="129540">
                <a:tc>
                  <a:txBody>
                    <a:bodyPr/>
                    <a:lstStyle/>
                    <a:p>
                      <a:pPr algn="ctr"/>
                      <a:r>
                        <a:rPr lang="en-US" sz="900" dirty="0" smtClean="0">
                          <a:latin typeface="Century Gothic" panose="020B0502020202020204" pitchFamily="34" charset="0"/>
                        </a:rPr>
                        <a:t>1</a:t>
                      </a:r>
                      <a:endParaRPr lang="en-US" sz="900" dirty="0">
                        <a:latin typeface="Century Gothic" panose="020B0502020202020204" pitchFamily="34" charset="0"/>
                      </a:endParaRPr>
                    </a:p>
                  </a:txBody>
                  <a:tcPr/>
                </a:tc>
                <a:tc>
                  <a:txBody>
                    <a:bodyPr/>
                    <a:lstStyle/>
                    <a:p>
                      <a:r>
                        <a:rPr lang="en-US" sz="900" dirty="0" smtClean="0">
                          <a:latin typeface="Century Gothic" panose="020B0502020202020204" pitchFamily="34" charset="0"/>
                        </a:rPr>
                        <a:t>Gala</a:t>
                      </a:r>
                      <a:r>
                        <a:rPr lang="en-US" sz="900" baseline="0" dirty="0" smtClean="0">
                          <a:latin typeface="Century Gothic" panose="020B0502020202020204" pitchFamily="34" charset="0"/>
                        </a:rPr>
                        <a:t> Dinner</a:t>
                      </a:r>
                      <a:endParaRPr lang="en-US" sz="900" dirty="0">
                        <a:latin typeface="Century Gothic" panose="020B0502020202020204" pitchFamily="34" charset="0"/>
                      </a:endParaRPr>
                    </a:p>
                  </a:txBody>
                  <a:tcPr/>
                </a:tc>
                <a:tc>
                  <a:txBody>
                    <a:bodyPr/>
                    <a:lstStyle/>
                    <a:p>
                      <a:pPr algn="ctr"/>
                      <a:r>
                        <a:rPr lang="en-US" sz="900" dirty="0" smtClean="0">
                          <a:latin typeface="Century Gothic" panose="020B0502020202020204" pitchFamily="34" charset="0"/>
                        </a:rPr>
                        <a:t>MYR 212,000</a:t>
                      </a:r>
                      <a:endParaRPr lang="en-US" sz="900" dirty="0">
                        <a:latin typeface="Century Gothic" panose="020B0502020202020204" pitchFamily="34" charset="0"/>
                      </a:endParaRPr>
                    </a:p>
                  </a:txBody>
                  <a:tcPr/>
                </a:tc>
              </a:tr>
              <a:tr h="0">
                <a:tc>
                  <a:txBody>
                    <a:bodyPr/>
                    <a:lstStyle/>
                    <a:p>
                      <a:pPr algn="ctr"/>
                      <a:r>
                        <a:rPr lang="en-US" sz="900" dirty="0" smtClean="0">
                          <a:latin typeface="Century Gothic" panose="020B0502020202020204" pitchFamily="34" charset="0"/>
                        </a:rPr>
                        <a:t>2</a:t>
                      </a:r>
                      <a:endParaRPr lang="en-US" sz="900" dirty="0">
                        <a:latin typeface="Century Gothic" panose="020B0502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Century Gothic" panose="020B0502020202020204" pitchFamily="34" charset="0"/>
                        </a:rPr>
                        <a:t>Welcome Reception</a:t>
                      </a:r>
                    </a:p>
                  </a:txBody>
                  <a:tcPr/>
                </a:tc>
                <a:tc>
                  <a:txBody>
                    <a:bodyPr/>
                    <a:lstStyle/>
                    <a:p>
                      <a:pPr algn="ctr"/>
                      <a:r>
                        <a:rPr lang="en-US" sz="900" dirty="0" smtClean="0">
                          <a:latin typeface="Century Gothic" panose="020B0502020202020204" pitchFamily="34" charset="0"/>
                        </a:rPr>
                        <a:t>MYR 106,000</a:t>
                      </a:r>
                      <a:endParaRPr lang="en-US" sz="900" dirty="0">
                        <a:latin typeface="Century Gothic" panose="020B0502020202020204" pitchFamily="34" charset="0"/>
                      </a:endParaRPr>
                    </a:p>
                  </a:txBody>
                  <a:tcPr/>
                </a:tc>
              </a:tr>
              <a:tr h="0">
                <a:tc>
                  <a:txBody>
                    <a:bodyPr/>
                    <a:lstStyle/>
                    <a:p>
                      <a:pPr algn="ctr"/>
                      <a:r>
                        <a:rPr lang="en-US" sz="900" dirty="0" smtClean="0">
                          <a:latin typeface="Century Gothic" panose="020B0502020202020204" pitchFamily="34" charset="0"/>
                        </a:rPr>
                        <a:t>3</a:t>
                      </a:r>
                      <a:endParaRPr lang="en-US" sz="900" dirty="0">
                        <a:latin typeface="Century Gothic" panose="020B0502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Century Gothic" panose="020B0502020202020204" pitchFamily="34" charset="0"/>
                        </a:rPr>
                        <a:t>Conference</a:t>
                      </a:r>
                      <a:r>
                        <a:rPr lang="en-US" sz="900" baseline="0" dirty="0" smtClean="0">
                          <a:latin typeface="Century Gothic" panose="020B0502020202020204" pitchFamily="34" charset="0"/>
                        </a:rPr>
                        <a:t> Lunch (Per Session)</a:t>
                      </a:r>
                      <a:endParaRPr lang="en-US" sz="900" dirty="0" smtClean="0">
                        <a:latin typeface="Century Gothic" panose="020B0502020202020204" pitchFamily="34" charset="0"/>
                      </a:endParaRPr>
                    </a:p>
                  </a:txBody>
                  <a:tcPr/>
                </a:tc>
                <a:tc>
                  <a:txBody>
                    <a:bodyPr/>
                    <a:lstStyle/>
                    <a:p>
                      <a:pPr algn="ctr"/>
                      <a:r>
                        <a:rPr lang="en-US" sz="900" dirty="0" smtClean="0">
                          <a:latin typeface="Century Gothic" panose="020B0502020202020204" pitchFamily="34" charset="0"/>
                        </a:rPr>
                        <a:t>MYR 106,000</a:t>
                      </a:r>
                      <a:endParaRPr lang="en-US" sz="900" dirty="0">
                        <a:latin typeface="Century Gothic" panose="020B0502020202020204" pitchFamily="34" charset="0"/>
                      </a:endParaRPr>
                    </a:p>
                  </a:txBody>
                  <a:tcPr/>
                </a:tc>
              </a:tr>
              <a:tr h="0">
                <a:tc>
                  <a:txBody>
                    <a:bodyPr/>
                    <a:lstStyle/>
                    <a:p>
                      <a:pPr algn="ctr"/>
                      <a:r>
                        <a:rPr lang="en-US" sz="900" dirty="0" smtClean="0">
                          <a:latin typeface="Century Gothic" panose="020B0502020202020204" pitchFamily="34" charset="0"/>
                        </a:rPr>
                        <a:t>4</a:t>
                      </a:r>
                      <a:endParaRPr lang="en-US" sz="900" dirty="0">
                        <a:latin typeface="Century Gothic" panose="020B0502020202020204" pitchFamily="34" charset="0"/>
                      </a:endParaRPr>
                    </a:p>
                  </a:txBody>
                  <a:tcPr/>
                </a:tc>
                <a:tc>
                  <a:txBody>
                    <a:bodyPr/>
                    <a:lstStyle/>
                    <a:p>
                      <a:r>
                        <a:rPr lang="en-US" sz="900" dirty="0" smtClean="0">
                          <a:latin typeface="Century Gothic" panose="020B0502020202020204" pitchFamily="34" charset="0"/>
                        </a:rPr>
                        <a:t>Conference</a:t>
                      </a:r>
                      <a:r>
                        <a:rPr lang="en-US" sz="900" baseline="0" dirty="0" smtClean="0">
                          <a:latin typeface="Century Gothic" panose="020B0502020202020204" pitchFamily="34" charset="0"/>
                        </a:rPr>
                        <a:t> Bag ( Exclusive Sponsorship)</a:t>
                      </a:r>
                      <a:endParaRPr lang="en-US" sz="900" dirty="0">
                        <a:latin typeface="Century Gothic" panose="020B0502020202020204" pitchFamily="34" charset="0"/>
                      </a:endParaRPr>
                    </a:p>
                  </a:txBody>
                  <a:tcPr/>
                </a:tc>
                <a:tc>
                  <a:txBody>
                    <a:bodyPr/>
                    <a:lstStyle/>
                    <a:p>
                      <a:pPr algn="ctr"/>
                      <a:r>
                        <a:rPr lang="en-US" sz="900" dirty="0" smtClean="0">
                          <a:latin typeface="Century Gothic" panose="020B0502020202020204" pitchFamily="34" charset="0"/>
                        </a:rPr>
                        <a:t>MYR 530,000</a:t>
                      </a:r>
                      <a:endParaRPr lang="en-US" sz="900" dirty="0">
                        <a:latin typeface="Century Gothic" panose="020B0502020202020204" pitchFamily="34" charset="0"/>
                      </a:endParaRPr>
                    </a:p>
                  </a:txBody>
                  <a:tcPr/>
                </a:tc>
              </a:tr>
              <a:tr h="144780">
                <a:tc>
                  <a:txBody>
                    <a:bodyPr/>
                    <a:lstStyle/>
                    <a:p>
                      <a:pPr algn="ctr"/>
                      <a:r>
                        <a:rPr lang="en-US" sz="900" dirty="0" smtClean="0">
                          <a:latin typeface="Century Gothic" panose="020B0502020202020204" pitchFamily="34" charset="0"/>
                        </a:rPr>
                        <a:t>5</a:t>
                      </a:r>
                      <a:endParaRPr lang="en-US" sz="900" dirty="0">
                        <a:latin typeface="Century Gothic" panose="020B0502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Century Gothic" panose="020B0502020202020204" pitchFamily="34" charset="0"/>
                        </a:rPr>
                        <a:t>WTC 2020 16 GB </a:t>
                      </a:r>
                      <a:r>
                        <a:rPr lang="en-US" sz="900" dirty="0" err="1" smtClean="0">
                          <a:latin typeface="Century Gothic" panose="020B0502020202020204" pitchFamily="34" charset="0"/>
                        </a:rPr>
                        <a:t>Pendrive</a:t>
                      </a:r>
                      <a:r>
                        <a:rPr lang="en-US" sz="900" dirty="0" smtClean="0">
                          <a:latin typeface="Century Gothic" panose="020B0502020202020204" pitchFamily="34" charset="0"/>
                        </a:rPr>
                        <a:t> </a:t>
                      </a:r>
                      <a:r>
                        <a:rPr lang="en-US" sz="900" baseline="0" dirty="0" smtClean="0">
                          <a:latin typeface="Century Gothic" panose="020B0502020202020204" pitchFamily="34" charset="0"/>
                        </a:rPr>
                        <a:t>(Exclusive Sponsorship)</a:t>
                      </a:r>
                      <a:endParaRPr lang="en-US" sz="900" dirty="0" smtClean="0">
                        <a:latin typeface="Century Gothic" panose="020B0502020202020204" pitchFamily="34" charset="0"/>
                      </a:endParaRPr>
                    </a:p>
                  </a:txBody>
                  <a:tcPr/>
                </a:tc>
                <a:tc>
                  <a:txBody>
                    <a:bodyPr/>
                    <a:lstStyle/>
                    <a:p>
                      <a:pPr algn="ctr"/>
                      <a:r>
                        <a:rPr lang="en-US" sz="900" dirty="0" smtClean="0">
                          <a:latin typeface="Century Gothic" panose="020B0502020202020204" pitchFamily="34" charset="0"/>
                        </a:rPr>
                        <a:t>MYR 318,000</a:t>
                      </a:r>
                      <a:endParaRPr lang="en-US" sz="900" dirty="0">
                        <a:latin typeface="Century Gothic" panose="020B0502020202020204" pitchFamily="34" charset="0"/>
                      </a:endParaRPr>
                    </a:p>
                  </a:txBody>
                  <a:tcPr/>
                </a:tc>
              </a:tr>
              <a:tr h="129540">
                <a:tc>
                  <a:txBody>
                    <a:bodyPr/>
                    <a:lstStyle/>
                    <a:p>
                      <a:pPr algn="ctr"/>
                      <a:r>
                        <a:rPr lang="en-US" sz="900" dirty="0" smtClean="0">
                          <a:latin typeface="Century Gothic" panose="020B0502020202020204" pitchFamily="34" charset="0"/>
                        </a:rPr>
                        <a:t>6</a:t>
                      </a:r>
                      <a:endParaRPr lang="en-US" sz="900" dirty="0">
                        <a:latin typeface="Century Gothic" panose="020B0502020202020204" pitchFamily="34" charset="0"/>
                      </a:endParaRPr>
                    </a:p>
                  </a:txBody>
                  <a:tcPr/>
                </a:tc>
                <a:tc>
                  <a:txBody>
                    <a:bodyPr/>
                    <a:lstStyle/>
                    <a:p>
                      <a:r>
                        <a:rPr lang="en-US" sz="900" dirty="0" smtClean="0">
                          <a:latin typeface="Century Gothic" panose="020B0502020202020204" pitchFamily="34" charset="0"/>
                        </a:rPr>
                        <a:t>Lanyard</a:t>
                      </a:r>
                      <a:r>
                        <a:rPr lang="en-US" sz="900" baseline="0" dirty="0" smtClean="0">
                          <a:latin typeface="Century Gothic" panose="020B0502020202020204" pitchFamily="34" charset="0"/>
                        </a:rPr>
                        <a:t> 3 Sponsors @ Each</a:t>
                      </a:r>
                      <a:endParaRPr lang="en-US" sz="900" dirty="0">
                        <a:latin typeface="Century Gothic" panose="020B0502020202020204" pitchFamily="34" charset="0"/>
                      </a:endParaRPr>
                    </a:p>
                  </a:txBody>
                  <a:tcPr/>
                </a:tc>
                <a:tc>
                  <a:txBody>
                    <a:bodyPr/>
                    <a:lstStyle/>
                    <a:p>
                      <a:pPr algn="ctr"/>
                      <a:r>
                        <a:rPr lang="en-US" sz="900" dirty="0" smtClean="0">
                          <a:latin typeface="Century Gothic" panose="020B0502020202020204" pitchFamily="34" charset="0"/>
                        </a:rPr>
                        <a:t>MYR 74,200</a:t>
                      </a:r>
                      <a:endParaRPr lang="en-US" sz="900" dirty="0">
                        <a:latin typeface="Century Gothic" panose="020B0502020202020204" pitchFamily="34" charset="0"/>
                      </a:endParaRPr>
                    </a:p>
                  </a:txBody>
                  <a:tcPr/>
                </a:tc>
              </a:tr>
              <a:tr h="144780">
                <a:tc>
                  <a:txBody>
                    <a:bodyPr/>
                    <a:lstStyle/>
                    <a:p>
                      <a:pPr algn="ctr"/>
                      <a:r>
                        <a:rPr lang="en-US" sz="900" dirty="0" smtClean="0">
                          <a:latin typeface="Century Gothic" panose="020B0502020202020204" pitchFamily="34" charset="0"/>
                        </a:rPr>
                        <a:t>7</a:t>
                      </a:r>
                      <a:endParaRPr lang="en-US" sz="900" dirty="0">
                        <a:latin typeface="Century Gothic" panose="020B0502020202020204" pitchFamily="34" charset="0"/>
                      </a:endParaRPr>
                    </a:p>
                  </a:txBody>
                  <a:tcPr/>
                </a:tc>
                <a:tc>
                  <a:txBody>
                    <a:bodyPr/>
                    <a:lstStyle/>
                    <a:p>
                      <a:r>
                        <a:rPr lang="en-US" sz="900" dirty="0" smtClean="0">
                          <a:latin typeface="Century Gothic" panose="020B0502020202020204" pitchFamily="34" charset="0"/>
                        </a:rPr>
                        <a:t>One unit of Exhibition</a:t>
                      </a:r>
                      <a:r>
                        <a:rPr lang="en-US" sz="900" baseline="0" dirty="0" smtClean="0">
                          <a:latin typeface="Century Gothic" panose="020B0502020202020204" pitchFamily="34" charset="0"/>
                        </a:rPr>
                        <a:t> Booth (3m x 3m Shell Scheme)</a:t>
                      </a:r>
                      <a:endParaRPr lang="en-US" sz="900" dirty="0">
                        <a:latin typeface="Century Gothic" panose="020B0502020202020204" pitchFamily="34" charset="0"/>
                      </a:endParaRPr>
                    </a:p>
                  </a:txBody>
                  <a:tcPr/>
                </a:tc>
                <a:tc>
                  <a:txBody>
                    <a:bodyPr/>
                    <a:lstStyle/>
                    <a:p>
                      <a:pPr algn="ctr"/>
                      <a:r>
                        <a:rPr lang="en-US" sz="900" dirty="0" smtClean="0">
                          <a:latin typeface="Century Gothic" panose="020B0502020202020204" pitchFamily="34" charset="0"/>
                        </a:rPr>
                        <a:t>MYR 31,800</a:t>
                      </a:r>
                      <a:endParaRPr lang="en-US" sz="900" dirty="0">
                        <a:latin typeface="Century Gothic" panose="020B0502020202020204" pitchFamily="34" charset="0"/>
                      </a:endParaRPr>
                    </a:p>
                  </a:txBody>
                  <a:tcPr/>
                </a:tc>
              </a:tr>
              <a:tr h="121920">
                <a:tc>
                  <a:txBody>
                    <a:bodyPr/>
                    <a:lstStyle/>
                    <a:p>
                      <a:pPr algn="ctr"/>
                      <a:r>
                        <a:rPr lang="en-US" sz="900" dirty="0" smtClean="0">
                          <a:latin typeface="Century Gothic" panose="020B0502020202020204" pitchFamily="34" charset="0"/>
                        </a:rPr>
                        <a:t>8</a:t>
                      </a:r>
                      <a:endParaRPr lang="en-US" sz="900" dirty="0">
                        <a:latin typeface="Century Gothic" panose="020B0502020202020204" pitchFamily="34" charset="0"/>
                      </a:endParaRPr>
                    </a:p>
                  </a:txBody>
                  <a:tcPr/>
                </a:tc>
                <a:tc>
                  <a:txBody>
                    <a:bodyPr/>
                    <a:lstStyle/>
                    <a:p>
                      <a:r>
                        <a:rPr lang="en-US" sz="900" dirty="0" smtClean="0">
                          <a:latin typeface="Century Gothic" panose="020B0502020202020204" pitchFamily="34" charset="0"/>
                        </a:rPr>
                        <a:t>Mobile Apps Sponsorship</a:t>
                      </a:r>
                      <a:endParaRPr lang="en-US" sz="900" dirty="0">
                        <a:latin typeface="Century Gothic" panose="020B0502020202020204" pitchFamily="34" charset="0"/>
                      </a:endParaRPr>
                    </a:p>
                  </a:txBody>
                  <a:tcPr/>
                </a:tc>
                <a:tc>
                  <a:txBody>
                    <a:bodyPr/>
                    <a:lstStyle/>
                    <a:p>
                      <a:pPr algn="ctr"/>
                      <a:r>
                        <a:rPr lang="en-US" sz="900" dirty="0" smtClean="0">
                          <a:latin typeface="Century Gothic" panose="020B0502020202020204" pitchFamily="34" charset="0"/>
                        </a:rPr>
                        <a:t>MYR 56,180</a:t>
                      </a:r>
                      <a:endParaRPr lang="en-US" sz="900" dirty="0">
                        <a:latin typeface="Century Gothic" panose="020B0502020202020204" pitchFamily="34" charset="0"/>
                      </a:endParaRPr>
                    </a:p>
                  </a:txBody>
                  <a:tcPr/>
                </a:tc>
              </a:tr>
              <a:tr h="0">
                <a:tc>
                  <a:txBody>
                    <a:bodyPr/>
                    <a:lstStyle/>
                    <a:p>
                      <a:pPr algn="ctr"/>
                      <a:r>
                        <a:rPr lang="en-US" sz="900" dirty="0" smtClean="0">
                          <a:latin typeface="Century Gothic" panose="020B0502020202020204" pitchFamily="34" charset="0"/>
                        </a:rPr>
                        <a:t>9</a:t>
                      </a:r>
                      <a:endParaRPr lang="en-US" sz="900" dirty="0">
                        <a:latin typeface="Century Gothic" panose="020B0502020202020204" pitchFamily="34" charset="0"/>
                      </a:endParaRPr>
                    </a:p>
                  </a:txBody>
                  <a:tcPr/>
                </a:tc>
                <a:tc>
                  <a:txBody>
                    <a:bodyPr/>
                    <a:lstStyle/>
                    <a:p>
                      <a:r>
                        <a:rPr lang="en-US" sz="900" dirty="0" smtClean="0">
                          <a:latin typeface="Century Gothic" panose="020B0502020202020204" pitchFamily="34" charset="0"/>
                        </a:rPr>
                        <a:t>Name Tag Sponsors @ Each</a:t>
                      </a:r>
                      <a:endParaRPr lang="en-US" sz="900" dirty="0">
                        <a:latin typeface="Century Gothic" panose="020B0502020202020204" pitchFamily="34" charset="0"/>
                      </a:endParaRPr>
                    </a:p>
                  </a:txBody>
                  <a:tcPr/>
                </a:tc>
                <a:tc>
                  <a:txBody>
                    <a:bodyPr/>
                    <a:lstStyle/>
                    <a:p>
                      <a:pPr algn="ctr"/>
                      <a:r>
                        <a:rPr lang="en-US" sz="900" dirty="0" smtClean="0">
                          <a:latin typeface="Century Gothic" panose="020B0502020202020204" pitchFamily="34" charset="0"/>
                        </a:rPr>
                        <a:t>MYR 56,180</a:t>
                      </a:r>
                      <a:endParaRPr lang="en-US" sz="900" dirty="0">
                        <a:latin typeface="Century Gothic" panose="020B0502020202020204" pitchFamily="34" charset="0"/>
                      </a:endParaRPr>
                    </a:p>
                  </a:txBody>
                  <a:tcPr/>
                </a:tc>
              </a:tr>
              <a:tr h="144780">
                <a:tc>
                  <a:txBody>
                    <a:bodyPr/>
                    <a:lstStyle/>
                    <a:p>
                      <a:pPr algn="ctr"/>
                      <a:r>
                        <a:rPr lang="en-US" sz="900" dirty="0" smtClean="0">
                          <a:latin typeface="Century Gothic" panose="020B0502020202020204" pitchFamily="34" charset="0"/>
                        </a:rPr>
                        <a:t>10</a:t>
                      </a:r>
                      <a:endParaRPr lang="en-US" sz="900" dirty="0">
                        <a:latin typeface="Century Gothic" panose="020B0502020202020204" pitchFamily="34" charset="0"/>
                      </a:endParaRPr>
                    </a:p>
                  </a:txBody>
                  <a:tcPr/>
                </a:tc>
                <a:tc>
                  <a:txBody>
                    <a:bodyPr/>
                    <a:lstStyle/>
                    <a:p>
                      <a:r>
                        <a:rPr lang="en-US" sz="900" dirty="0" smtClean="0">
                          <a:latin typeface="Century Gothic" panose="020B0502020202020204" pitchFamily="34" charset="0"/>
                        </a:rPr>
                        <a:t>Poster Session Area @ Each</a:t>
                      </a:r>
                      <a:endParaRPr lang="en-US" sz="900" dirty="0">
                        <a:latin typeface="Century Gothic" panose="020B0502020202020204" pitchFamily="34" charset="0"/>
                      </a:endParaRPr>
                    </a:p>
                  </a:txBody>
                  <a:tcPr/>
                </a:tc>
                <a:tc>
                  <a:txBody>
                    <a:bodyPr/>
                    <a:lstStyle/>
                    <a:p>
                      <a:pPr algn="ctr"/>
                      <a:r>
                        <a:rPr lang="en-US" sz="900" dirty="0" smtClean="0">
                          <a:latin typeface="Century Gothic" panose="020B0502020202020204" pitchFamily="34" charset="0"/>
                        </a:rPr>
                        <a:t>MYR 10,600</a:t>
                      </a:r>
                      <a:endParaRPr lang="en-US" sz="900" dirty="0">
                        <a:latin typeface="Century Gothic" panose="020B0502020202020204" pitchFamily="34" charset="0"/>
                      </a:endParaRPr>
                    </a:p>
                  </a:txBody>
                  <a:tcPr/>
                </a:tc>
              </a:tr>
              <a:tr h="129540">
                <a:tc>
                  <a:txBody>
                    <a:bodyPr/>
                    <a:lstStyle/>
                    <a:p>
                      <a:pPr algn="ctr"/>
                      <a:r>
                        <a:rPr lang="en-US" sz="900" dirty="0" smtClean="0">
                          <a:latin typeface="Century Gothic" panose="020B0502020202020204" pitchFamily="34" charset="0"/>
                        </a:rPr>
                        <a:t>11</a:t>
                      </a:r>
                      <a:endParaRPr lang="en-US" sz="900" dirty="0">
                        <a:latin typeface="Century Gothic" panose="020B0502020202020204" pitchFamily="34" charset="0"/>
                      </a:endParaRPr>
                    </a:p>
                  </a:txBody>
                  <a:tcPr/>
                </a:tc>
                <a:tc>
                  <a:txBody>
                    <a:bodyPr/>
                    <a:lstStyle/>
                    <a:p>
                      <a:r>
                        <a:rPr lang="en-US" sz="900" dirty="0" smtClean="0">
                          <a:latin typeface="Century Gothic" panose="020B0502020202020204" pitchFamily="34" charset="0"/>
                        </a:rPr>
                        <a:t>Table Top Sponsorship</a:t>
                      </a:r>
                      <a:r>
                        <a:rPr lang="en-US" sz="900" baseline="0" dirty="0" smtClean="0">
                          <a:latin typeface="Century Gothic" panose="020B0502020202020204" pitchFamily="34" charset="0"/>
                        </a:rPr>
                        <a:t> @ Each</a:t>
                      </a:r>
                      <a:endParaRPr lang="en-US" sz="900" dirty="0">
                        <a:latin typeface="Century Gothic" panose="020B0502020202020204" pitchFamily="34" charset="0"/>
                      </a:endParaRPr>
                    </a:p>
                  </a:txBody>
                  <a:tcPr/>
                </a:tc>
                <a:tc>
                  <a:txBody>
                    <a:bodyPr/>
                    <a:lstStyle/>
                    <a:p>
                      <a:pPr algn="ctr"/>
                      <a:r>
                        <a:rPr lang="en-US" sz="900" dirty="0" smtClean="0">
                          <a:latin typeface="Century Gothic" panose="020B0502020202020204" pitchFamily="34" charset="0"/>
                        </a:rPr>
                        <a:t>MYR 10,600</a:t>
                      </a:r>
                      <a:endParaRPr lang="en-US" sz="900" dirty="0">
                        <a:latin typeface="Century Gothic" panose="020B0502020202020204" pitchFamily="34" charset="0"/>
                      </a:endParaRPr>
                    </a:p>
                  </a:txBody>
                  <a:tcPr/>
                </a:tc>
              </a:tr>
              <a:tr h="0">
                <a:tc>
                  <a:txBody>
                    <a:bodyPr/>
                    <a:lstStyle/>
                    <a:p>
                      <a:pPr algn="ctr"/>
                      <a:r>
                        <a:rPr lang="en-US" sz="900" dirty="0" smtClean="0">
                          <a:latin typeface="Century Gothic" panose="020B0502020202020204" pitchFamily="34" charset="0"/>
                        </a:rPr>
                        <a:t>12</a:t>
                      </a:r>
                      <a:endParaRPr lang="en-US" sz="900" dirty="0">
                        <a:latin typeface="Century Gothic" panose="020B0502020202020204" pitchFamily="34" charset="0"/>
                      </a:endParaRPr>
                    </a:p>
                  </a:txBody>
                  <a:tcPr/>
                </a:tc>
                <a:tc>
                  <a:txBody>
                    <a:bodyPr/>
                    <a:lstStyle/>
                    <a:p>
                      <a:r>
                        <a:rPr lang="en-US" sz="900" dirty="0" smtClean="0">
                          <a:latin typeface="Century Gothic" panose="020B0502020202020204" pitchFamily="34" charset="0"/>
                        </a:rPr>
                        <a:t>Advertisements in </a:t>
                      </a:r>
                      <a:r>
                        <a:rPr lang="en-US" sz="900" dirty="0" err="1" smtClean="0">
                          <a:latin typeface="Century Gothic" panose="020B0502020202020204" pitchFamily="34" charset="0"/>
                        </a:rPr>
                        <a:t>Programme</a:t>
                      </a:r>
                      <a:r>
                        <a:rPr lang="en-US" sz="900" dirty="0" smtClean="0">
                          <a:latin typeface="Century Gothic" panose="020B0502020202020204" pitchFamily="34" charset="0"/>
                        </a:rPr>
                        <a:t> Books</a:t>
                      </a:r>
                      <a:endParaRPr lang="en-US" sz="900" dirty="0">
                        <a:latin typeface="Century Gothic" panose="020B0502020202020204" pitchFamily="34" charset="0"/>
                      </a:endParaRPr>
                    </a:p>
                  </a:txBody>
                  <a:tcPr/>
                </a:tc>
                <a:tc>
                  <a:txBody>
                    <a:bodyPr/>
                    <a:lstStyle/>
                    <a:p>
                      <a:pPr algn="ctr"/>
                      <a:r>
                        <a:rPr lang="en-US" sz="900" dirty="0" smtClean="0">
                          <a:latin typeface="Century Gothic" panose="020B0502020202020204" pitchFamily="34" charset="0"/>
                        </a:rPr>
                        <a:t>Refer to Secretariat</a:t>
                      </a:r>
                      <a:endParaRPr lang="en-US" sz="900" dirty="0">
                        <a:latin typeface="Century Gothic" panose="020B0502020202020204" pitchFamily="34" charset="0"/>
                      </a:endParaRPr>
                    </a:p>
                  </a:txBody>
                  <a:tcPr/>
                </a:tc>
              </a:tr>
            </a:tbl>
          </a:graphicData>
        </a:graphic>
      </p:graphicFrame>
      <p:sp>
        <p:nvSpPr>
          <p:cNvPr id="12" name="Title 1"/>
          <p:cNvSpPr txBox="1">
            <a:spLocks/>
          </p:cNvSpPr>
          <p:nvPr/>
        </p:nvSpPr>
        <p:spPr>
          <a:xfrm>
            <a:off x="3810000" y="836480"/>
            <a:ext cx="1524000" cy="3827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1800" b="1" dirty="0" smtClean="0">
                <a:latin typeface="Century Gothic" panose="020B0502020202020204" pitchFamily="34" charset="0"/>
              </a:rPr>
              <a:t>Sponsorship </a:t>
            </a:r>
            <a:endParaRPr lang="en-US" sz="1800" b="1" dirty="0">
              <a:latin typeface="Century Gothic" panose="020B0502020202020204" pitchFamily="34" charset="0"/>
            </a:endParaRPr>
          </a:p>
        </p:txBody>
      </p:sp>
      <p:sp>
        <p:nvSpPr>
          <p:cNvPr id="13" name="Title 1"/>
          <p:cNvSpPr txBox="1">
            <a:spLocks/>
          </p:cNvSpPr>
          <p:nvPr/>
        </p:nvSpPr>
        <p:spPr>
          <a:xfrm>
            <a:off x="1524000" y="1098699"/>
            <a:ext cx="3519377" cy="3827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1200" b="1" dirty="0" smtClean="0">
                <a:latin typeface="Century Gothic" panose="020B0502020202020204" pitchFamily="34" charset="0"/>
              </a:rPr>
              <a:t>Sponsorships Packages  </a:t>
            </a:r>
            <a:endParaRPr lang="en-US" sz="1200" b="1" dirty="0">
              <a:latin typeface="Century Gothic" panose="020B0502020202020204" pitchFamily="34" charset="0"/>
            </a:endParaRPr>
          </a:p>
        </p:txBody>
      </p:sp>
      <p:sp>
        <p:nvSpPr>
          <p:cNvPr id="14" name="Title 1"/>
          <p:cNvSpPr txBox="1">
            <a:spLocks/>
          </p:cNvSpPr>
          <p:nvPr/>
        </p:nvSpPr>
        <p:spPr>
          <a:xfrm>
            <a:off x="1586023" y="3156099"/>
            <a:ext cx="3519377" cy="3827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1200" b="1" dirty="0" smtClean="0">
                <a:latin typeface="Century Gothic" panose="020B0502020202020204" pitchFamily="34" charset="0"/>
              </a:rPr>
              <a:t>Other Sponsorships Item  </a:t>
            </a:r>
            <a:endParaRPr lang="en-US" sz="1200" b="1" dirty="0">
              <a:latin typeface="Century Gothic" panose="020B0502020202020204" pitchFamily="34" charset="0"/>
            </a:endParaRPr>
          </a:p>
        </p:txBody>
      </p:sp>
    </p:spTree>
    <p:extLst>
      <p:ext uri="{BB962C8B-B14F-4D97-AF65-F5344CB8AC3E}">
        <p14:creationId xmlns:p14="http://schemas.microsoft.com/office/powerpoint/2010/main" val="19922408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457200" y="350839"/>
            <a:ext cx="8229600" cy="5635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Berlin Sans FB" panose="020E0602020502020306" pitchFamily="34" charset="0"/>
              </a:rPr>
              <a:t>WORLD TUNNEL CONGRESS (WTC) 2020</a:t>
            </a:r>
            <a:endParaRPr lang="en-US" sz="3200" dirty="0">
              <a:latin typeface="Berlin Sans FB" panose="020E0602020502020306" pitchFamily="34" charset="0"/>
            </a:endParaRPr>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361" t="-3" r="30363" b="1364"/>
          <a:stretch/>
        </p:blipFill>
        <p:spPr bwMode="auto">
          <a:xfrm>
            <a:off x="441251" y="914400"/>
            <a:ext cx="3962400" cy="569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a:spLocks noGrp="1"/>
          </p:cNvSpPr>
          <p:nvPr/>
        </p:nvSpPr>
        <p:spPr>
          <a:xfrm>
            <a:off x="4572001" y="1197677"/>
            <a:ext cx="4343400" cy="2612323"/>
          </a:xfrm>
          <a:prstGeom prst="rect">
            <a:avLst/>
          </a:prstGeom>
          <a:solidFill>
            <a:schemeClr val="accent3">
              <a:lumMod val="20000"/>
              <a:lumOff val="80000"/>
            </a:schemeClr>
          </a:solidFill>
          <a:ln>
            <a:solidFill>
              <a:schemeClr val="accent3">
                <a:lumMod val="20000"/>
                <a:lumOff val="80000"/>
              </a:schemeClr>
            </a:solidFill>
          </a:ln>
        </p:spPr>
        <p:txBody>
          <a:bodyPr vert="horz" lIns="91440" tIns="45720" rIns="91440" bIns="45720" rtlCol="0" anchor="ctr">
            <a:noAutofit/>
          </a:bodyPr>
          <a:lstStyle/>
          <a:p>
            <a:pPr algn="just"/>
            <a:r>
              <a:rPr lang="en-US" sz="800" dirty="0" smtClean="0">
                <a:latin typeface="Century Gothic" panose="020B0502020202020204" pitchFamily="34" charset="0"/>
                <a:cs typeface="Arial" panose="020B0604020202020204" pitchFamily="34" charset="0"/>
              </a:rPr>
              <a:t>1. Innovation in tunnels and </a:t>
            </a:r>
            <a:r>
              <a:rPr lang="en-US" sz="800" dirty="0" err="1" smtClean="0">
                <a:latin typeface="Century Gothic" panose="020B0502020202020204" pitchFamily="34" charset="0"/>
                <a:cs typeface="Arial" panose="020B0604020202020204" pitchFamily="34" charset="0"/>
              </a:rPr>
              <a:t>tunnelling</a:t>
            </a:r>
            <a:r>
              <a:rPr lang="en-US" sz="800" dirty="0" smtClean="0">
                <a:latin typeface="Century Gothic" panose="020B0502020202020204" pitchFamily="34" charset="0"/>
                <a:cs typeface="Arial" panose="020B0604020202020204" pitchFamily="34" charset="0"/>
              </a:rPr>
              <a:t> technology</a:t>
            </a:r>
          </a:p>
          <a:p>
            <a:pPr algn="just"/>
            <a:r>
              <a:rPr lang="en-US" sz="800" dirty="0" smtClean="0">
                <a:latin typeface="Century Gothic" panose="020B0502020202020204" pitchFamily="34" charset="0"/>
                <a:cs typeface="Arial" panose="020B0604020202020204" pitchFamily="34" charset="0"/>
              </a:rPr>
              <a:t>2. Innovation in rock support and water proofing technology</a:t>
            </a:r>
          </a:p>
          <a:p>
            <a:pPr algn="just"/>
            <a:r>
              <a:rPr lang="en-US" sz="800" dirty="0" smtClean="0">
                <a:latin typeface="Century Gothic" panose="020B0502020202020204" pitchFamily="34" charset="0"/>
                <a:cs typeface="Arial" panose="020B0604020202020204" pitchFamily="34" charset="0"/>
              </a:rPr>
              <a:t>3. Sustainable and strategic use of underground space</a:t>
            </a:r>
          </a:p>
          <a:p>
            <a:pPr algn="just"/>
            <a:r>
              <a:rPr lang="en-US" sz="800" dirty="0" smtClean="0">
                <a:latin typeface="Century Gothic" panose="020B0502020202020204" pitchFamily="34" charset="0"/>
                <a:cs typeface="Arial" panose="020B0604020202020204" pitchFamily="34" charset="0"/>
              </a:rPr>
              <a:t>4. Environment sustainability in underground construction</a:t>
            </a:r>
          </a:p>
          <a:p>
            <a:pPr algn="just"/>
            <a:r>
              <a:rPr lang="en-US" sz="800" dirty="0" smtClean="0">
                <a:latin typeface="Century Gothic" panose="020B0502020202020204" pitchFamily="34" charset="0"/>
                <a:cs typeface="Arial" panose="020B0604020202020204" pitchFamily="34" charset="0"/>
              </a:rPr>
              <a:t>5. Urban dewatering and flood control with underground tunnels</a:t>
            </a:r>
          </a:p>
          <a:p>
            <a:pPr algn="just"/>
            <a:r>
              <a:rPr lang="en-US" sz="800" dirty="0" smtClean="0">
                <a:latin typeface="Century Gothic" panose="020B0502020202020204" pitchFamily="34" charset="0"/>
                <a:cs typeface="Arial" panose="020B0604020202020204" pitchFamily="34" charset="0"/>
              </a:rPr>
              <a:t>6. Planning, design and construction of tunnels and underground structures</a:t>
            </a:r>
          </a:p>
          <a:p>
            <a:pPr algn="just"/>
            <a:r>
              <a:rPr lang="en-US" sz="800" dirty="0" smtClean="0">
                <a:latin typeface="Century Gothic" panose="020B0502020202020204" pitchFamily="34" charset="0"/>
                <a:cs typeface="Arial" panose="020B0604020202020204" pitchFamily="34" charset="0"/>
              </a:rPr>
              <a:t>7. Risk, health and safety, contractual practices and project management of underground construction</a:t>
            </a:r>
          </a:p>
          <a:p>
            <a:pPr algn="just"/>
            <a:r>
              <a:rPr lang="en-US" sz="800" dirty="0" smtClean="0">
                <a:latin typeface="Century Gothic" panose="020B0502020202020204" pitchFamily="34" charset="0"/>
                <a:cs typeface="Arial" panose="020B0604020202020204" pitchFamily="34" charset="0"/>
              </a:rPr>
              <a:t>8. Instrumentation and monitoring in underground construction</a:t>
            </a:r>
          </a:p>
          <a:p>
            <a:pPr algn="just"/>
            <a:r>
              <a:rPr lang="en-US" sz="800" dirty="0" smtClean="0">
                <a:latin typeface="Century Gothic" panose="020B0502020202020204" pitchFamily="34" charset="0"/>
                <a:cs typeface="Arial" panose="020B0604020202020204" pitchFamily="34" charset="0"/>
              </a:rPr>
              <a:t>9. Conventional </a:t>
            </a:r>
            <a:r>
              <a:rPr lang="en-US" sz="800" dirty="0" err="1" smtClean="0">
                <a:latin typeface="Century Gothic" panose="020B0502020202020204" pitchFamily="34" charset="0"/>
                <a:cs typeface="Arial" panose="020B0604020202020204" pitchFamily="34" charset="0"/>
              </a:rPr>
              <a:t>tunnelling</a:t>
            </a:r>
            <a:r>
              <a:rPr lang="en-US" sz="800" dirty="0" smtClean="0">
                <a:latin typeface="Century Gothic" panose="020B0502020202020204" pitchFamily="34" charset="0"/>
                <a:cs typeface="Arial" panose="020B0604020202020204" pitchFamily="34" charset="0"/>
              </a:rPr>
              <a:t>, sprayed concrete use, drill and blast excavation</a:t>
            </a:r>
          </a:p>
          <a:p>
            <a:pPr algn="just"/>
            <a:r>
              <a:rPr lang="en-US" sz="800" dirty="0" smtClean="0">
                <a:latin typeface="Century Gothic" panose="020B0502020202020204" pitchFamily="34" charset="0"/>
                <a:cs typeface="Arial" panose="020B0604020202020204" pitchFamily="34" charset="0"/>
              </a:rPr>
              <a:t>10. </a:t>
            </a:r>
            <a:r>
              <a:rPr lang="en-US" sz="800" dirty="0" err="1" smtClean="0">
                <a:latin typeface="Century Gothic" panose="020B0502020202020204" pitchFamily="34" charset="0"/>
                <a:cs typeface="Arial" panose="020B0604020202020204" pitchFamily="34" charset="0"/>
              </a:rPr>
              <a:t>Mechanised</a:t>
            </a:r>
            <a:r>
              <a:rPr lang="en-US" sz="800" dirty="0" smtClean="0">
                <a:latin typeface="Century Gothic" panose="020B0502020202020204" pitchFamily="34" charset="0"/>
                <a:cs typeface="Arial" panose="020B0604020202020204" pitchFamily="34" charset="0"/>
              </a:rPr>
              <a:t> </a:t>
            </a:r>
            <a:r>
              <a:rPr lang="en-US" sz="800" dirty="0" err="1" smtClean="0">
                <a:latin typeface="Century Gothic" panose="020B0502020202020204" pitchFamily="34" charset="0"/>
                <a:cs typeface="Arial" panose="020B0604020202020204" pitchFamily="34" charset="0"/>
              </a:rPr>
              <a:t>tunnelling</a:t>
            </a:r>
            <a:r>
              <a:rPr lang="en-US" sz="800" dirty="0" smtClean="0">
                <a:latin typeface="Century Gothic" panose="020B0502020202020204" pitchFamily="34" charset="0"/>
                <a:cs typeface="Arial" panose="020B0604020202020204" pitchFamily="34" charset="0"/>
              </a:rPr>
              <a:t> and excavation (hard rock, soft rock and soil)</a:t>
            </a:r>
          </a:p>
          <a:p>
            <a:pPr algn="just"/>
            <a:r>
              <a:rPr lang="en-US" sz="800" dirty="0" smtClean="0">
                <a:latin typeface="Century Gothic" panose="020B0502020202020204" pitchFamily="34" charset="0"/>
                <a:cs typeface="Arial" panose="020B0604020202020204" pitchFamily="34" charset="0"/>
              </a:rPr>
              <a:t>11. Site investigation and ground </a:t>
            </a:r>
            <a:r>
              <a:rPr lang="en-US" sz="800" dirty="0" err="1" smtClean="0">
                <a:latin typeface="Century Gothic" panose="020B0502020202020204" pitchFamily="34" charset="0"/>
                <a:cs typeface="Arial" panose="020B0604020202020204" pitchFamily="34" charset="0"/>
              </a:rPr>
              <a:t>characterisation</a:t>
            </a:r>
            <a:endParaRPr lang="en-US" sz="800" dirty="0" smtClean="0">
              <a:latin typeface="Century Gothic" panose="020B0502020202020204" pitchFamily="34" charset="0"/>
              <a:cs typeface="Arial" panose="020B0604020202020204" pitchFamily="34" charset="0"/>
            </a:endParaRPr>
          </a:p>
          <a:p>
            <a:pPr algn="just"/>
            <a:r>
              <a:rPr lang="en-US" sz="800" dirty="0" smtClean="0">
                <a:latin typeface="Century Gothic" panose="020B0502020202020204" pitchFamily="34" charset="0"/>
                <a:cs typeface="Arial" panose="020B0604020202020204" pitchFamily="34" charset="0"/>
              </a:rPr>
              <a:t>12. Geological and geotechnical aspects in underground construction</a:t>
            </a:r>
          </a:p>
          <a:p>
            <a:pPr algn="just"/>
            <a:r>
              <a:rPr lang="en-US" sz="800" dirty="0" smtClean="0">
                <a:latin typeface="Century Gothic" panose="020B0502020202020204" pitchFamily="34" charset="0"/>
                <a:cs typeface="Arial" panose="020B0604020202020204" pitchFamily="34" charset="0"/>
              </a:rPr>
              <a:t>13. Stability assessment and ground </a:t>
            </a:r>
            <a:r>
              <a:rPr lang="en-US" sz="800" dirty="0" err="1" smtClean="0">
                <a:latin typeface="Century Gothic" panose="020B0502020202020204" pitchFamily="34" charset="0"/>
                <a:cs typeface="Arial" panose="020B0604020202020204" pitchFamily="34" charset="0"/>
              </a:rPr>
              <a:t>stabilisation</a:t>
            </a:r>
            <a:r>
              <a:rPr lang="en-US" sz="800" dirty="0" smtClean="0">
                <a:latin typeface="Century Gothic" panose="020B0502020202020204" pitchFamily="34" charset="0"/>
                <a:cs typeface="Arial" panose="020B0604020202020204" pitchFamily="34" charset="0"/>
              </a:rPr>
              <a:t> in underground construction</a:t>
            </a:r>
          </a:p>
          <a:p>
            <a:pPr algn="just"/>
            <a:r>
              <a:rPr lang="en-US" sz="800" dirty="0" smtClean="0">
                <a:latin typeface="Century Gothic" panose="020B0502020202020204" pitchFamily="34" charset="0"/>
                <a:cs typeface="Arial" panose="020B0604020202020204" pitchFamily="34" charset="0"/>
              </a:rPr>
              <a:t>14. Operation, repair and maintenance of tunnels and underground structures</a:t>
            </a:r>
          </a:p>
          <a:p>
            <a:pPr algn="just"/>
            <a:r>
              <a:rPr lang="en-US" sz="800" dirty="0" smtClean="0">
                <a:latin typeface="Century Gothic" panose="020B0502020202020204" pitchFamily="34" charset="0"/>
                <a:cs typeface="Arial" panose="020B0604020202020204" pitchFamily="34" charset="0"/>
              </a:rPr>
              <a:t>15. Design and installation of mechanical and electrical systems for underground structures</a:t>
            </a:r>
          </a:p>
          <a:p>
            <a:pPr algn="just"/>
            <a:r>
              <a:rPr lang="en-US" sz="800" dirty="0" smtClean="0">
                <a:latin typeface="Century Gothic" panose="020B0502020202020204" pitchFamily="34" charset="0"/>
                <a:cs typeface="Arial" panose="020B0604020202020204" pitchFamily="34" charset="0"/>
              </a:rPr>
              <a:t>16. Information modelling in </a:t>
            </a:r>
            <a:r>
              <a:rPr lang="en-US" sz="800" dirty="0" err="1" smtClean="0">
                <a:latin typeface="Century Gothic" panose="020B0502020202020204" pitchFamily="34" charset="0"/>
                <a:cs typeface="Arial" panose="020B0604020202020204" pitchFamily="34" charset="0"/>
              </a:rPr>
              <a:t>tunnelling</a:t>
            </a:r>
            <a:r>
              <a:rPr lang="en-US" sz="800" dirty="0" smtClean="0">
                <a:latin typeface="Century Gothic" panose="020B0502020202020204" pitchFamily="34" charset="0"/>
                <a:cs typeface="Arial" panose="020B0604020202020204" pitchFamily="34" charset="0"/>
              </a:rPr>
              <a:t> and underground space development</a:t>
            </a:r>
          </a:p>
          <a:p>
            <a:pPr algn="just"/>
            <a:r>
              <a:rPr lang="en-US" sz="800" dirty="0" smtClean="0">
                <a:latin typeface="Century Gothic" panose="020B0502020202020204" pitchFamily="34" charset="0"/>
                <a:cs typeface="Arial" panose="020B0604020202020204" pitchFamily="34" charset="0"/>
              </a:rPr>
              <a:t>17. Projects and case histories</a:t>
            </a:r>
          </a:p>
          <a:p>
            <a:pPr algn="just"/>
            <a:r>
              <a:rPr lang="en-US" sz="800" dirty="0" smtClean="0">
                <a:latin typeface="Century Gothic" panose="020B0502020202020204" pitchFamily="34" charset="0"/>
                <a:cs typeface="Arial" panose="020B0604020202020204" pitchFamily="34" charset="0"/>
              </a:rPr>
              <a:t>18. Others (e.g. economics of tunnels and use of underground space, life cycle asset management, etc.)</a:t>
            </a:r>
            <a:endParaRPr lang="en-US" sz="800" dirty="0">
              <a:latin typeface="Century Gothic" panose="020B0502020202020204" pitchFamily="34" charset="0"/>
              <a:cs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767759043"/>
              </p:ext>
            </p:extLst>
          </p:nvPr>
        </p:nvGraphicFramePr>
        <p:xfrm>
          <a:off x="4724400" y="5105400"/>
          <a:ext cx="4038600" cy="1264920"/>
        </p:xfrm>
        <a:graphic>
          <a:graphicData uri="http://schemas.openxmlformats.org/drawingml/2006/table">
            <a:tbl>
              <a:tblPr firstRow="1" bandRow="1">
                <a:tableStyleId>{2D5ABB26-0587-4C30-8999-92F81FD0307C}</a:tableStyleId>
              </a:tblPr>
              <a:tblGrid>
                <a:gridCol w="2362200"/>
                <a:gridCol w="1676400"/>
              </a:tblGrid>
              <a:tr h="457200">
                <a:tc>
                  <a:txBody>
                    <a:bodyPr/>
                    <a:lstStyle/>
                    <a:p>
                      <a:r>
                        <a:rPr lang="en-US" sz="1100" dirty="0" smtClean="0">
                          <a:latin typeface="Century Gothic" panose="020B0502020202020204" pitchFamily="34" charset="0"/>
                        </a:rPr>
                        <a:t>• Call for papers</a:t>
                      </a:r>
                    </a:p>
                    <a:p>
                      <a:r>
                        <a:rPr lang="en-US" sz="1100" dirty="0" smtClean="0">
                          <a:latin typeface="Century Gothic" panose="020B0502020202020204" pitchFamily="34" charset="0"/>
                        </a:rPr>
                        <a:t>• Submission of abstracts </a:t>
                      </a:r>
                    </a:p>
                    <a:p>
                      <a:r>
                        <a:rPr lang="en-US" sz="1100" dirty="0" smtClean="0">
                          <a:latin typeface="Century Gothic" panose="020B0502020202020204" pitchFamily="34" charset="0"/>
                        </a:rPr>
                        <a:t>• Acceptance of abstracts</a:t>
                      </a:r>
                    </a:p>
                    <a:p>
                      <a:r>
                        <a:rPr lang="en-US" sz="1100" dirty="0" smtClean="0">
                          <a:latin typeface="Century Gothic" panose="020B0502020202020204" pitchFamily="34" charset="0"/>
                        </a:rPr>
                        <a:t>• Submission of papers </a:t>
                      </a:r>
                    </a:p>
                    <a:p>
                      <a:r>
                        <a:rPr lang="en-US" sz="1100" dirty="0" smtClean="0">
                          <a:latin typeface="Century Gothic" panose="020B0502020202020204" pitchFamily="34" charset="0"/>
                        </a:rPr>
                        <a:t>• Acceptance of papers </a:t>
                      </a:r>
                    </a:p>
                    <a:p>
                      <a:r>
                        <a:rPr lang="en-US" sz="1100" dirty="0" smtClean="0">
                          <a:latin typeface="Century Gothic" panose="020B0502020202020204" pitchFamily="34" charset="0"/>
                        </a:rPr>
                        <a:t>• Notification to speakers </a:t>
                      </a:r>
                    </a:p>
                    <a:p>
                      <a:endParaRPr lang="en-US" sz="1100" dirty="0">
                        <a:latin typeface="Century Gothic" panose="020B05020202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Century Gothic" panose="020B0502020202020204" pitchFamily="34" charset="0"/>
                        </a:rPr>
                        <a:t>: 01 January 2018</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Century Gothic" panose="020B0502020202020204" pitchFamily="34" charset="0"/>
                        </a:rPr>
                        <a:t>: 31 December 2018</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Century Gothic" panose="020B0502020202020204" pitchFamily="34" charset="0"/>
                        </a:rPr>
                        <a:t>: 31 March 2019</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Century Gothic" panose="020B0502020202020204" pitchFamily="34" charset="0"/>
                        </a:rPr>
                        <a:t>: 31 October 2019</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Century Gothic" panose="020B0502020202020204" pitchFamily="34" charset="0"/>
                        </a:rPr>
                        <a:t>: 31 January 2020</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Century Gothic" panose="020B0502020202020204" pitchFamily="34" charset="0"/>
                        </a:rPr>
                        <a:t>: 15 March 2020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smtClean="0">
                        <a:latin typeface="Century Gothic" panose="020B05020202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tr>
            </a:tbl>
          </a:graphicData>
        </a:graphic>
      </p:graphicFrame>
      <p:sp>
        <p:nvSpPr>
          <p:cNvPr id="2" name="Rectangle 1"/>
          <p:cNvSpPr/>
          <p:nvPr/>
        </p:nvSpPr>
        <p:spPr>
          <a:xfrm>
            <a:off x="4648200" y="4267200"/>
            <a:ext cx="4191000" cy="769441"/>
          </a:xfrm>
          <a:prstGeom prst="rect">
            <a:avLst/>
          </a:prstGeom>
        </p:spPr>
        <p:txBody>
          <a:bodyPr wrap="square">
            <a:spAutoFit/>
          </a:bodyPr>
          <a:lstStyle/>
          <a:p>
            <a:pPr algn="just"/>
            <a:r>
              <a:rPr lang="en-US" sz="1100" b="1" dirty="0" smtClean="0">
                <a:solidFill>
                  <a:srgbClr val="339966"/>
                </a:solidFill>
                <a:latin typeface="Century Gothic" panose="020B0502020202020204" pitchFamily="34" charset="0"/>
                <a:cs typeface="Arial" panose="020B0604020202020204" pitchFamily="34" charset="0"/>
              </a:rPr>
              <a:t>Important </a:t>
            </a:r>
            <a:r>
              <a:rPr lang="en-US" sz="1100" b="1" dirty="0">
                <a:solidFill>
                  <a:srgbClr val="339966"/>
                </a:solidFill>
                <a:latin typeface="Century Gothic" panose="020B0502020202020204" pitchFamily="34" charset="0"/>
                <a:cs typeface="Arial" panose="020B0604020202020204" pitchFamily="34" charset="0"/>
              </a:rPr>
              <a:t>Dates</a:t>
            </a:r>
          </a:p>
          <a:p>
            <a:pPr algn="just"/>
            <a:r>
              <a:rPr lang="en-US" sz="1100" dirty="0">
                <a:latin typeface="Century Gothic" panose="020B0502020202020204" pitchFamily="34" charset="0"/>
                <a:cs typeface="Arial" panose="020B0604020202020204" pitchFamily="34" charset="0"/>
              </a:rPr>
              <a:t>The </a:t>
            </a:r>
            <a:r>
              <a:rPr lang="en-US" sz="1100" dirty="0" err="1">
                <a:latin typeface="Century Gothic" panose="020B0502020202020204" pitchFamily="34" charset="0"/>
                <a:cs typeface="Arial" panose="020B0604020202020204" pitchFamily="34" charset="0"/>
              </a:rPr>
              <a:t>Organising</a:t>
            </a:r>
            <a:r>
              <a:rPr lang="en-US" sz="1100" dirty="0">
                <a:latin typeface="Century Gothic" panose="020B0502020202020204" pitchFamily="34" charset="0"/>
                <a:cs typeface="Arial" panose="020B0604020202020204" pitchFamily="34" charset="0"/>
              </a:rPr>
              <a:t> Committee of the WTC 2020 cordially invites you to submit abstract(s) of not more than 200 words for the Congress to </a:t>
            </a:r>
            <a:r>
              <a:rPr lang="en-US" sz="1100" b="1" dirty="0">
                <a:solidFill>
                  <a:srgbClr val="339966"/>
                </a:solidFill>
                <a:latin typeface="Century Gothic" panose="020B0502020202020204" pitchFamily="34" charset="0"/>
                <a:cs typeface="Arial" panose="020B0604020202020204" pitchFamily="34" charset="0"/>
              </a:rPr>
              <a:t>wtc2020@iem.org.my</a:t>
            </a:r>
            <a:r>
              <a:rPr lang="en-US" sz="1100" b="1" dirty="0">
                <a:latin typeface="Century Gothic" panose="020B0502020202020204" pitchFamily="34" charset="0"/>
                <a:cs typeface="Arial" panose="020B0604020202020204" pitchFamily="34" charset="0"/>
              </a:rPr>
              <a:t>.</a:t>
            </a:r>
          </a:p>
        </p:txBody>
      </p:sp>
      <p:sp>
        <p:nvSpPr>
          <p:cNvPr id="10" name="Title 1"/>
          <p:cNvSpPr txBox="1">
            <a:spLocks/>
          </p:cNvSpPr>
          <p:nvPr/>
        </p:nvSpPr>
        <p:spPr>
          <a:xfrm>
            <a:off x="4572000" y="836480"/>
            <a:ext cx="3352800" cy="3827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1200" b="1" dirty="0" smtClean="0">
                <a:latin typeface="Century Gothic" panose="020B0502020202020204" pitchFamily="34" charset="0"/>
              </a:rPr>
              <a:t>Proposed Topics:</a:t>
            </a:r>
            <a:endParaRPr lang="en-US" sz="1200" b="1" dirty="0">
              <a:latin typeface="Century Gothic" panose="020B0502020202020204" pitchFamily="34" charset="0"/>
            </a:endParaRPr>
          </a:p>
        </p:txBody>
      </p:sp>
    </p:spTree>
    <p:extLst>
      <p:ext uri="{BB962C8B-B14F-4D97-AF65-F5344CB8AC3E}">
        <p14:creationId xmlns:p14="http://schemas.microsoft.com/office/powerpoint/2010/main" val="6895249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350839"/>
            <a:ext cx="8229600" cy="5635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Berlin Sans FB" panose="020E0602020502020306" pitchFamily="34" charset="0"/>
              </a:rPr>
              <a:t>PRACTICAL APPROACH TO RESIDUAL SOIL BEHAVIOUR FOR GEOTECHNICAL ENGINEERING ANALYSIS, DESIGN AND CONSTRUCTION (RSGE)</a:t>
            </a:r>
            <a:endParaRPr lang="en-US" sz="2400" dirty="0">
              <a:latin typeface="Berlin Sans FB" panose="020E0602020502020306" pitchFamily="34" charset="0"/>
            </a:endParaRPr>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754" r="30156" b="1383"/>
          <a:stretch/>
        </p:blipFill>
        <p:spPr bwMode="auto">
          <a:xfrm>
            <a:off x="4724400" y="1206795"/>
            <a:ext cx="4065181" cy="5406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Diagram 7"/>
          <p:cNvGraphicFramePr/>
          <p:nvPr>
            <p:extLst>
              <p:ext uri="{D42A27DB-BD31-4B8C-83A1-F6EECF244321}">
                <p14:modId xmlns:p14="http://schemas.microsoft.com/office/powerpoint/2010/main" val="128232892"/>
              </p:ext>
            </p:extLst>
          </p:nvPr>
        </p:nvGraphicFramePr>
        <p:xfrm>
          <a:off x="457200" y="2514600"/>
          <a:ext cx="3962400" cy="1952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235688" y="1536979"/>
            <a:ext cx="4495800" cy="646331"/>
          </a:xfrm>
          <a:prstGeom prst="rect">
            <a:avLst/>
          </a:prstGeom>
        </p:spPr>
        <p:txBody>
          <a:bodyPr wrap="square">
            <a:spAutoFit/>
          </a:bodyPr>
          <a:lstStyle/>
          <a:p>
            <a:pPr algn="ctr"/>
            <a:r>
              <a:rPr lang="en-US" dirty="0" smtClean="0">
                <a:latin typeface="Berlin Sans FB" panose="020E0602020502020306" pitchFamily="34" charset="0"/>
              </a:rPr>
              <a:t>By:</a:t>
            </a:r>
            <a:endParaRPr lang="en-US" dirty="0">
              <a:latin typeface="Berlin Sans FB" panose="020E0602020502020306" pitchFamily="34" charset="0"/>
            </a:endParaRPr>
          </a:p>
          <a:p>
            <a:pPr algn="ctr"/>
            <a:r>
              <a:rPr lang="en-US" dirty="0" smtClean="0">
                <a:latin typeface="Berlin Sans FB" panose="020E0602020502020306" pitchFamily="34" charset="0"/>
              </a:rPr>
              <a:t>Professor </a:t>
            </a:r>
            <a:r>
              <a:rPr lang="en-US" dirty="0" err="1" smtClean="0">
                <a:latin typeface="Berlin Sans FB" panose="020E0602020502020306" pitchFamily="34" charset="0"/>
              </a:rPr>
              <a:t>Dr</a:t>
            </a:r>
            <a:r>
              <a:rPr lang="en-US" dirty="0" smtClean="0">
                <a:latin typeface="Berlin Sans FB" panose="020E0602020502020306" pitchFamily="34" charset="0"/>
              </a:rPr>
              <a:t> </a:t>
            </a:r>
            <a:r>
              <a:rPr lang="en-US" dirty="0">
                <a:latin typeface="Berlin Sans FB" panose="020E0602020502020306" pitchFamily="34" charset="0"/>
              </a:rPr>
              <a:t>Laurence </a:t>
            </a:r>
            <a:r>
              <a:rPr lang="en-US" dirty="0" smtClean="0">
                <a:latin typeface="Berlin Sans FB" panose="020E0602020502020306" pitchFamily="34" charset="0"/>
              </a:rPr>
              <a:t> Daniel Wesley </a:t>
            </a:r>
            <a:endParaRPr lang="en-US" dirty="0">
              <a:latin typeface="Berlin Sans FB" panose="020E0602020502020306" pitchFamily="34" charset="0"/>
            </a:endParaRPr>
          </a:p>
        </p:txBody>
      </p:sp>
    </p:spTree>
    <p:extLst>
      <p:ext uri="{BB962C8B-B14F-4D97-AF65-F5344CB8AC3E}">
        <p14:creationId xmlns:p14="http://schemas.microsoft.com/office/powerpoint/2010/main" val="28000546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Subtitle 2"/>
          <p:cNvSpPr txBox="1">
            <a:spLocks/>
          </p:cNvSpPr>
          <p:nvPr/>
        </p:nvSpPr>
        <p:spPr>
          <a:xfrm>
            <a:off x="762000" y="4191000"/>
            <a:ext cx="3314700" cy="854530"/>
          </a:xfrm>
          <a:prstGeom prst="roundRect">
            <a:avLst/>
          </a:prstGeom>
          <a:solidFill>
            <a:schemeClr val="accent6"/>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200" b="1" dirty="0" smtClean="0">
                <a:solidFill>
                  <a:schemeClr val="tx1"/>
                </a:solidFill>
                <a:latin typeface="Century Gothic" panose="020B0502020202020204" pitchFamily="34" charset="0"/>
              </a:rPr>
              <a:t>Date: 23 June 2018</a:t>
            </a:r>
          </a:p>
          <a:p>
            <a:r>
              <a:rPr lang="en-US" sz="1200" b="1" dirty="0" smtClean="0">
                <a:solidFill>
                  <a:schemeClr val="tx1"/>
                </a:solidFill>
                <a:latin typeface="Century Gothic" panose="020B0502020202020204" pitchFamily="34" charset="0"/>
              </a:rPr>
              <a:t>Venue: </a:t>
            </a:r>
            <a:r>
              <a:rPr lang="en-GB" sz="1200" b="1" dirty="0" err="1" smtClean="0">
                <a:solidFill>
                  <a:schemeClr val="tx1"/>
                </a:solidFill>
                <a:latin typeface="Century Gothic" panose="020B0502020202020204" pitchFamily="34" charset="0"/>
              </a:rPr>
              <a:t>Petaling</a:t>
            </a:r>
            <a:r>
              <a:rPr lang="en-GB" sz="1200" b="1" dirty="0" smtClean="0">
                <a:solidFill>
                  <a:schemeClr val="tx1"/>
                </a:solidFill>
                <a:latin typeface="Century Gothic" panose="020B0502020202020204" pitchFamily="34" charset="0"/>
              </a:rPr>
              <a:t> Jaya, </a:t>
            </a:r>
            <a:r>
              <a:rPr lang="en-US" sz="1200" b="1" dirty="0" smtClean="0">
                <a:solidFill>
                  <a:schemeClr val="tx1"/>
                </a:solidFill>
                <a:latin typeface="Century Gothic" panose="020B0502020202020204" pitchFamily="34" charset="0"/>
              </a:rPr>
              <a:t>Selangor</a:t>
            </a:r>
            <a:endParaRPr lang="en-US" sz="1200" dirty="0" smtClean="0">
              <a:solidFill>
                <a:schemeClr val="tx1"/>
              </a:solidFill>
              <a:latin typeface="Century Gothic" panose="020B0502020202020204" pitchFamily="34" charset="0"/>
            </a:endParaRPr>
          </a:p>
          <a:p>
            <a:r>
              <a:rPr lang="en-US" sz="1200" b="1" dirty="0" smtClean="0">
                <a:solidFill>
                  <a:schemeClr val="tx1"/>
                </a:solidFill>
                <a:latin typeface="Century Gothic" panose="020B0502020202020204" pitchFamily="34" charset="0"/>
              </a:rPr>
              <a:t>Time: </a:t>
            </a:r>
            <a:r>
              <a:rPr lang="en-US" sz="1200" b="1" dirty="0">
                <a:solidFill>
                  <a:schemeClr val="tx1"/>
                </a:solidFill>
                <a:latin typeface="Century Gothic" panose="020B0502020202020204" pitchFamily="34" charset="0"/>
              </a:rPr>
              <a:t>12.00 pm – 2.00 </a:t>
            </a:r>
            <a:r>
              <a:rPr lang="en-US" sz="1200" b="1" dirty="0" smtClean="0">
                <a:solidFill>
                  <a:schemeClr val="tx1"/>
                </a:solidFill>
                <a:latin typeface="Century Gothic" panose="020B0502020202020204" pitchFamily="34" charset="0"/>
              </a:rPr>
              <a:t>pm</a:t>
            </a:r>
            <a:endParaRPr lang="en-US" sz="1200" dirty="0">
              <a:solidFill>
                <a:schemeClr val="tx1"/>
              </a:solidFill>
              <a:latin typeface="Century Gothic" panose="020B0502020202020204" pitchFamily="34" charset="0"/>
            </a:endParaRPr>
          </a:p>
          <a:p>
            <a:endParaRPr lang="en-US" sz="1400" dirty="0">
              <a:solidFill>
                <a:schemeClr val="tx1"/>
              </a:solidFill>
              <a:latin typeface="Century Gothic" panose="020B0502020202020204" pitchFamily="34" charset="0"/>
            </a:endParaRPr>
          </a:p>
        </p:txBody>
      </p:sp>
      <p:sp>
        <p:nvSpPr>
          <p:cNvPr id="4" name="TextBox 3"/>
          <p:cNvSpPr txBox="1"/>
          <p:nvPr/>
        </p:nvSpPr>
        <p:spPr>
          <a:xfrm>
            <a:off x="209550" y="1646465"/>
            <a:ext cx="4419600" cy="2215991"/>
          </a:xfrm>
          <a:prstGeom prst="rect">
            <a:avLst/>
          </a:prstGeom>
          <a:noFill/>
        </p:spPr>
        <p:txBody>
          <a:bodyPr wrap="square" rtlCol="0">
            <a:spAutoFit/>
          </a:bodyPr>
          <a:lstStyle/>
          <a:p>
            <a:pPr algn="ctr"/>
            <a:r>
              <a:rPr lang="en-US" sz="2400" dirty="0" smtClean="0">
                <a:latin typeface="Century Gothic" panose="020B0502020202020204" pitchFamily="34" charset="0"/>
              </a:rPr>
              <a:t> </a:t>
            </a:r>
            <a:r>
              <a:rPr lang="en-US" sz="2400" b="1" dirty="0" err="1">
                <a:latin typeface="Century Gothic" panose="020B0502020202020204" pitchFamily="34" charset="0"/>
              </a:rPr>
              <a:t>Terzaghi</a:t>
            </a:r>
            <a:r>
              <a:rPr lang="en-US" sz="2400" b="1" dirty="0">
                <a:latin typeface="Century Gothic" panose="020B0502020202020204" pitchFamily="34" charset="0"/>
              </a:rPr>
              <a:t>, Bishop, and the Practical Application of the Principle of Effective Stress </a:t>
            </a:r>
            <a:endParaRPr lang="en-US" sz="2400" dirty="0">
              <a:latin typeface="Century Gothic" panose="020B0502020202020204" pitchFamily="34" charset="0"/>
            </a:endParaRPr>
          </a:p>
          <a:p>
            <a:pPr algn="ctr"/>
            <a:endParaRPr lang="en-US" b="1" dirty="0" smtClean="0">
              <a:latin typeface="Century Gothic" panose="020B0502020202020204" pitchFamily="34" charset="0"/>
            </a:endParaRPr>
          </a:p>
          <a:p>
            <a:pPr algn="ctr"/>
            <a:r>
              <a:rPr lang="en-US" sz="1600" dirty="0" smtClean="0">
                <a:latin typeface="Century Gothic" panose="020B0502020202020204" pitchFamily="34" charset="0"/>
              </a:rPr>
              <a:t>By </a:t>
            </a:r>
            <a:endParaRPr lang="en-US" sz="1600" dirty="0">
              <a:latin typeface="Century Gothic" panose="020B0502020202020204" pitchFamily="34" charset="0"/>
            </a:endParaRPr>
          </a:p>
          <a:p>
            <a:pPr algn="ctr"/>
            <a:endParaRPr lang="en-US" sz="1600" b="1" dirty="0" smtClean="0">
              <a:latin typeface="Century Gothic" panose="020B0502020202020204" pitchFamily="34" charset="0"/>
            </a:endParaRPr>
          </a:p>
          <a:p>
            <a:pPr algn="ctr"/>
            <a:r>
              <a:rPr lang="en-US" sz="1600" b="1" dirty="0" err="1" smtClean="0">
                <a:latin typeface="Century Gothic" panose="020B0502020202020204" pitchFamily="34" charset="0"/>
              </a:rPr>
              <a:t>Dr</a:t>
            </a:r>
            <a:r>
              <a:rPr lang="en-US" sz="1600" b="1" dirty="0" smtClean="0">
                <a:latin typeface="Century Gothic" panose="020B0502020202020204" pitchFamily="34" charset="0"/>
              </a:rPr>
              <a:t> </a:t>
            </a:r>
            <a:r>
              <a:rPr lang="en-US" sz="1600" b="1" dirty="0">
                <a:latin typeface="Century Gothic" panose="020B0502020202020204" pitchFamily="34" charset="0"/>
              </a:rPr>
              <a:t>Laurence Wesley </a:t>
            </a:r>
            <a:endParaRPr lang="en-US" sz="1600" dirty="0">
              <a:latin typeface="Century Gothic" panose="020B0502020202020204" pitchFamily="34" charset="0"/>
            </a:endParaRPr>
          </a:p>
        </p:txBody>
      </p:sp>
      <p:sp>
        <p:nvSpPr>
          <p:cNvPr id="8" name="Title 1"/>
          <p:cNvSpPr txBox="1">
            <a:spLocks/>
          </p:cNvSpPr>
          <p:nvPr/>
        </p:nvSpPr>
        <p:spPr>
          <a:xfrm>
            <a:off x="457200" y="350839"/>
            <a:ext cx="8229600" cy="5635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latin typeface="Berlin Sans FB" panose="020E0602020502020306" pitchFamily="34" charset="0"/>
              </a:rPr>
              <a:t>2</a:t>
            </a:r>
            <a:r>
              <a:rPr lang="en-US" sz="2400" baseline="30000" dirty="0">
                <a:latin typeface="Berlin Sans FB" panose="020E0602020502020306" pitchFamily="34" charset="0"/>
              </a:rPr>
              <a:t>ND</a:t>
            </a:r>
            <a:r>
              <a:rPr lang="en-US" sz="2400" dirty="0">
                <a:latin typeface="Berlin Sans FB" panose="020E0602020502020306" pitchFamily="34" charset="0"/>
              </a:rPr>
              <a:t> </a:t>
            </a:r>
            <a:r>
              <a:rPr lang="en-US" sz="2400" dirty="0" smtClean="0">
                <a:latin typeface="Berlin Sans FB" panose="020E0602020502020306" pitchFamily="34" charset="0"/>
              </a:rPr>
              <a:t>CHIAM TEONG TEE </a:t>
            </a:r>
            <a:r>
              <a:rPr lang="en-US" sz="2400" dirty="0">
                <a:latin typeface="Berlin Sans FB" panose="020E0602020502020306" pitchFamily="34" charset="0"/>
              </a:rPr>
              <a:t>MEMORIAL LECTURE CUM </a:t>
            </a:r>
            <a:r>
              <a:rPr lang="en-US" sz="2400" dirty="0" smtClean="0">
                <a:latin typeface="Berlin Sans FB" panose="020E0602020502020306" pitchFamily="34" charset="0"/>
              </a:rPr>
              <a:t>LUNCH</a:t>
            </a:r>
            <a:endParaRPr lang="en-US" sz="2400" dirty="0">
              <a:latin typeface="Berlin Sans FB" panose="020E0602020502020306"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512" t="10666" r="17883" b="9706"/>
          <a:stretch/>
        </p:blipFill>
        <p:spPr bwMode="auto">
          <a:xfrm>
            <a:off x="4747436" y="914400"/>
            <a:ext cx="4038599" cy="5723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23067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8665" r="28441"/>
          <a:stretch/>
        </p:blipFill>
        <p:spPr bwMode="auto">
          <a:xfrm>
            <a:off x="228600" y="115935"/>
            <a:ext cx="4191000" cy="5370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497" t="6215" r="30798" b="6220"/>
          <a:stretch/>
        </p:blipFill>
        <p:spPr bwMode="auto">
          <a:xfrm>
            <a:off x="4648200" y="121543"/>
            <a:ext cx="4215634" cy="5364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52600" y="5486400"/>
            <a:ext cx="5638800" cy="1200329"/>
          </a:xfrm>
          <a:prstGeom prst="rect">
            <a:avLst/>
          </a:prstGeom>
          <a:noFill/>
        </p:spPr>
        <p:txBody>
          <a:bodyPr wrap="square" rtlCol="0">
            <a:spAutoFit/>
          </a:bodyPr>
          <a:lstStyle/>
          <a:p>
            <a:pPr algn="ctr"/>
            <a:r>
              <a:rPr lang="en-US" sz="2400" dirty="0" smtClean="0">
                <a:latin typeface="Bahnschrift SemiBold" panose="020B0502040204020203" pitchFamily="34" charset="0"/>
              </a:rPr>
              <a:t>Kindly visit our website </a:t>
            </a:r>
          </a:p>
          <a:p>
            <a:pPr algn="ctr"/>
            <a:r>
              <a:rPr lang="en-US" sz="2400" dirty="0" smtClean="0">
                <a:latin typeface="Bahnschrift SemiBold" panose="020B0502040204020203" pitchFamily="34" charset="0"/>
                <a:hlinkClick r:id="rId4"/>
              </a:rPr>
              <a:t>www.iemtc.com</a:t>
            </a:r>
            <a:r>
              <a:rPr lang="en-US" sz="2400" dirty="0" smtClean="0">
                <a:latin typeface="Bahnschrift SemiBold" panose="020B0502040204020203" pitchFamily="34" charset="0"/>
              </a:rPr>
              <a:t> &amp; </a:t>
            </a:r>
            <a:r>
              <a:rPr lang="en-US" sz="2400" dirty="0" smtClean="0">
                <a:latin typeface="Bahnschrift SemiBold" panose="020B0502040204020203" pitchFamily="34" charset="0"/>
                <a:hlinkClick r:id="rId5"/>
              </a:rPr>
              <a:t>www.iemasb.com</a:t>
            </a:r>
            <a:r>
              <a:rPr lang="en-US" sz="2400" dirty="0" smtClean="0">
                <a:latin typeface="Bahnschrift SemiBold" panose="020B0502040204020203" pitchFamily="34" charset="0"/>
              </a:rPr>
              <a:t> </a:t>
            </a:r>
          </a:p>
          <a:p>
            <a:pPr algn="ctr"/>
            <a:r>
              <a:rPr lang="en-US" sz="2400" dirty="0" smtClean="0">
                <a:latin typeface="Bahnschrift SemiBold" panose="020B0502040204020203" pitchFamily="34" charset="0"/>
              </a:rPr>
              <a:t>for more interesting courses and events.</a:t>
            </a:r>
            <a:endParaRPr lang="en-US" sz="2400" dirty="0">
              <a:latin typeface="Bahnschrift SemiBold" panose="020B0502040204020203" pitchFamily="34" charset="0"/>
            </a:endParaRPr>
          </a:p>
        </p:txBody>
      </p:sp>
    </p:spTree>
    <p:extLst>
      <p:ext uri="{BB962C8B-B14F-4D97-AF65-F5344CB8AC3E}">
        <p14:creationId xmlns:p14="http://schemas.microsoft.com/office/powerpoint/2010/main" val="29037390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6324600" cy="2057400"/>
          </a:xfrm>
          <a:solidFill>
            <a:schemeClr val="accent5">
              <a:lumMod val="20000"/>
              <a:lumOff val="80000"/>
              <a:alpha val="85000"/>
            </a:schemeClr>
          </a:solidFill>
        </p:spPr>
        <p:txBody>
          <a:bodyPr>
            <a:noAutofit/>
          </a:bodyPr>
          <a:lstStyle/>
          <a:p>
            <a:pPr marL="0" indent="0" algn="just">
              <a:buNone/>
            </a:pPr>
            <a:r>
              <a:rPr lang="en-US" sz="1400" dirty="0" err="1" smtClean="0">
                <a:latin typeface="Ebrima" panose="02000000000000000000" pitchFamily="2" charset="0"/>
                <a:ea typeface="Ebrima" panose="02000000000000000000" pitchFamily="2" charset="0"/>
                <a:cs typeface="Ebrima" panose="02000000000000000000" pitchFamily="2" charset="0"/>
              </a:rPr>
              <a:t>Y.Bhg</a:t>
            </a:r>
            <a:r>
              <a:rPr lang="en-US" sz="1400" dirty="0" smtClean="0">
                <a:latin typeface="Ebrima" panose="02000000000000000000" pitchFamily="2" charset="0"/>
                <a:ea typeface="Ebrima" panose="02000000000000000000" pitchFamily="2" charset="0"/>
                <a:cs typeface="Ebrima" panose="02000000000000000000" pitchFamily="2" charset="0"/>
              </a:rPr>
              <a:t>. </a:t>
            </a:r>
            <a:r>
              <a:rPr lang="en-US" sz="1400" dirty="0" err="1" smtClean="0">
                <a:latin typeface="Ebrima" panose="02000000000000000000" pitchFamily="2" charset="0"/>
                <a:ea typeface="Ebrima" panose="02000000000000000000" pitchFamily="2" charset="0"/>
                <a:cs typeface="Ebrima" panose="02000000000000000000" pitchFamily="2" charset="0"/>
              </a:rPr>
              <a:t>Allahyarham</a:t>
            </a:r>
            <a:r>
              <a:rPr lang="en-US" sz="1400" dirty="0" smtClean="0">
                <a:latin typeface="Ebrima" panose="02000000000000000000" pitchFamily="2" charset="0"/>
                <a:ea typeface="Ebrima" panose="02000000000000000000" pitchFamily="2" charset="0"/>
                <a:cs typeface="Ebrima" panose="02000000000000000000" pitchFamily="2" charset="0"/>
              </a:rPr>
              <a:t> Tan Sri </a:t>
            </a:r>
            <a:r>
              <a:rPr lang="en-US" sz="1400" dirty="0" err="1" smtClean="0">
                <a:latin typeface="Ebrima" panose="02000000000000000000" pitchFamily="2" charset="0"/>
                <a:ea typeface="Ebrima" panose="02000000000000000000" pitchFamily="2" charset="0"/>
                <a:cs typeface="Ebrima" panose="02000000000000000000" pitchFamily="2" charset="0"/>
              </a:rPr>
              <a:t>Ir</a:t>
            </a:r>
            <a:r>
              <a:rPr lang="en-US" sz="1400" dirty="0" smtClean="0">
                <a:latin typeface="Ebrima" panose="02000000000000000000" pitchFamily="2" charset="0"/>
                <a:ea typeface="Ebrima" panose="02000000000000000000" pitchFamily="2" charset="0"/>
                <a:cs typeface="Ebrima" panose="02000000000000000000" pitchFamily="2" charset="0"/>
              </a:rPr>
              <a:t> </a:t>
            </a:r>
            <a:r>
              <a:rPr lang="en-US" sz="1400" dirty="0" err="1" smtClean="0">
                <a:latin typeface="Ebrima" panose="02000000000000000000" pitchFamily="2" charset="0"/>
                <a:ea typeface="Ebrima" panose="02000000000000000000" pitchFamily="2" charset="0"/>
                <a:cs typeface="Ebrima" panose="02000000000000000000" pitchFamily="2" charset="0"/>
              </a:rPr>
              <a:t>Hj</a:t>
            </a:r>
            <a:r>
              <a:rPr lang="en-US" sz="1400" dirty="0" smtClean="0">
                <a:latin typeface="Ebrima" panose="02000000000000000000" pitchFamily="2" charset="0"/>
                <a:ea typeface="Ebrima" panose="02000000000000000000" pitchFamily="2" charset="0"/>
                <a:cs typeface="Ebrima" panose="02000000000000000000" pitchFamily="2" charset="0"/>
              </a:rPr>
              <a:t> </a:t>
            </a:r>
            <a:r>
              <a:rPr lang="en-US" sz="1400" dirty="0" err="1" smtClean="0">
                <a:latin typeface="Ebrima" panose="02000000000000000000" pitchFamily="2" charset="0"/>
                <a:ea typeface="Ebrima" panose="02000000000000000000" pitchFamily="2" charset="0"/>
                <a:cs typeface="Ebrima" panose="02000000000000000000" pitchFamily="2" charset="0"/>
              </a:rPr>
              <a:t>Yusoff</a:t>
            </a:r>
            <a:r>
              <a:rPr lang="en-US" sz="1400" dirty="0" smtClean="0">
                <a:latin typeface="Ebrima" panose="02000000000000000000" pitchFamily="2" charset="0"/>
                <a:ea typeface="Ebrima" panose="02000000000000000000" pitchFamily="2" charset="0"/>
                <a:cs typeface="Ebrima" panose="02000000000000000000" pitchFamily="2" charset="0"/>
              </a:rPr>
              <a:t> Ibrahim who graduated with a BSc in Engineering from University of London, served the Public Works Department for 25 years and was the first Malayan to be appointed Assistant Director of Administration and Development. </a:t>
            </a:r>
          </a:p>
          <a:p>
            <a:pPr marL="0" indent="0" algn="just">
              <a:buNone/>
            </a:pPr>
            <a:endParaRPr lang="en-US" sz="1400" dirty="0" smtClean="0">
              <a:latin typeface="Ebrima" panose="02000000000000000000" pitchFamily="2" charset="0"/>
              <a:ea typeface="Ebrima" panose="02000000000000000000" pitchFamily="2" charset="0"/>
              <a:cs typeface="Ebrima" panose="02000000000000000000" pitchFamily="2" charset="0"/>
            </a:endParaRPr>
          </a:p>
          <a:p>
            <a:pPr marL="0" indent="0" algn="just">
              <a:buNone/>
            </a:pPr>
            <a:r>
              <a:rPr lang="en-US" sz="1400" dirty="0" err="1" smtClean="0">
                <a:latin typeface="Ebrima" panose="02000000000000000000" pitchFamily="2" charset="0"/>
                <a:ea typeface="Ebrima" panose="02000000000000000000" pitchFamily="2" charset="0"/>
                <a:cs typeface="Ebrima" panose="02000000000000000000" pitchFamily="2" charset="0"/>
              </a:rPr>
              <a:t>Y.Bhg</a:t>
            </a:r>
            <a:r>
              <a:rPr lang="en-US" sz="1400" dirty="0" smtClean="0">
                <a:latin typeface="Ebrima" panose="02000000000000000000" pitchFamily="2" charset="0"/>
                <a:ea typeface="Ebrima" panose="02000000000000000000" pitchFamily="2" charset="0"/>
                <a:cs typeface="Ebrima" panose="02000000000000000000" pitchFamily="2" charset="0"/>
              </a:rPr>
              <a:t>. </a:t>
            </a:r>
            <a:r>
              <a:rPr lang="en-US" sz="1400" dirty="0" err="1" smtClean="0">
                <a:latin typeface="Ebrima" panose="02000000000000000000" pitchFamily="2" charset="0"/>
                <a:ea typeface="Ebrima" panose="02000000000000000000" pitchFamily="2" charset="0"/>
                <a:cs typeface="Ebrima" panose="02000000000000000000" pitchFamily="2" charset="0"/>
              </a:rPr>
              <a:t>Allahyarham</a:t>
            </a:r>
            <a:r>
              <a:rPr lang="en-US" sz="1400" dirty="0" smtClean="0">
                <a:latin typeface="Ebrima" panose="02000000000000000000" pitchFamily="2" charset="0"/>
                <a:ea typeface="Ebrima" panose="02000000000000000000" pitchFamily="2" charset="0"/>
                <a:cs typeface="Ebrima" panose="02000000000000000000" pitchFamily="2" charset="0"/>
              </a:rPr>
              <a:t> Tan Sri </a:t>
            </a:r>
            <a:r>
              <a:rPr lang="en-US" sz="1400" dirty="0" err="1" smtClean="0">
                <a:latin typeface="Ebrima" panose="02000000000000000000" pitchFamily="2" charset="0"/>
                <a:ea typeface="Ebrima" panose="02000000000000000000" pitchFamily="2" charset="0"/>
                <a:cs typeface="Ebrima" panose="02000000000000000000" pitchFamily="2" charset="0"/>
              </a:rPr>
              <a:t>Ir</a:t>
            </a:r>
            <a:r>
              <a:rPr lang="en-US" sz="1400" dirty="0" smtClean="0">
                <a:latin typeface="Ebrima" panose="02000000000000000000" pitchFamily="2" charset="0"/>
                <a:ea typeface="Ebrima" panose="02000000000000000000" pitchFamily="2" charset="0"/>
                <a:cs typeface="Ebrima" panose="02000000000000000000" pitchFamily="2" charset="0"/>
              </a:rPr>
              <a:t> </a:t>
            </a:r>
            <a:r>
              <a:rPr lang="en-US" sz="1400" dirty="0" err="1" smtClean="0">
                <a:latin typeface="Ebrima" panose="02000000000000000000" pitchFamily="2" charset="0"/>
                <a:ea typeface="Ebrima" panose="02000000000000000000" pitchFamily="2" charset="0"/>
                <a:cs typeface="Ebrima" panose="02000000000000000000" pitchFamily="2" charset="0"/>
              </a:rPr>
              <a:t>Hj</a:t>
            </a:r>
            <a:r>
              <a:rPr lang="en-US" sz="1400" dirty="0" smtClean="0">
                <a:latin typeface="Ebrima" panose="02000000000000000000" pitchFamily="2" charset="0"/>
                <a:ea typeface="Ebrima" panose="02000000000000000000" pitchFamily="2" charset="0"/>
                <a:cs typeface="Ebrima" panose="02000000000000000000" pitchFamily="2" charset="0"/>
              </a:rPr>
              <a:t> </a:t>
            </a:r>
            <a:r>
              <a:rPr lang="en-US" sz="1400" dirty="0" err="1" smtClean="0">
                <a:latin typeface="Ebrima" panose="02000000000000000000" pitchFamily="2" charset="0"/>
                <a:ea typeface="Ebrima" panose="02000000000000000000" pitchFamily="2" charset="0"/>
                <a:cs typeface="Ebrima" panose="02000000000000000000" pitchFamily="2" charset="0"/>
              </a:rPr>
              <a:t>Yusoff</a:t>
            </a:r>
            <a:r>
              <a:rPr lang="en-US" sz="1400" dirty="0" smtClean="0">
                <a:latin typeface="Ebrima" panose="02000000000000000000" pitchFamily="2" charset="0"/>
                <a:ea typeface="Ebrima" panose="02000000000000000000" pitchFamily="2" charset="0"/>
                <a:cs typeface="Ebrima" panose="02000000000000000000" pitchFamily="2" charset="0"/>
              </a:rPr>
              <a:t> mooted the idea of forming the IEM to </a:t>
            </a:r>
            <a:r>
              <a:rPr lang="en-US" sz="1400" dirty="0">
                <a:latin typeface="Ebrima" panose="02000000000000000000" pitchFamily="2" charset="0"/>
                <a:ea typeface="Ebrima" panose="02000000000000000000" pitchFamily="2" charset="0"/>
                <a:cs typeface="Ebrima" panose="02000000000000000000" pitchFamily="2" charset="0"/>
              </a:rPr>
              <a:t>oppose the effort of the British engineering institutions to use their membership as a deciding factor for promotion of engineers in the Civil service after the Independence.</a:t>
            </a:r>
          </a:p>
          <a:p>
            <a:pPr marL="0" indent="0" algn="just">
              <a:buNone/>
            </a:pPr>
            <a:endParaRPr lang="en-US" sz="1400" dirty="0" smtClean="0">
              <a:latin typeface="Ebrima" panose="02000000000000000000" pitchFamily="2" charset="0"/>
              <a:ea typeface="Ebrima" panose="02000000000000000000" pitchFamily="2" charset="0"/>
              <a:cs typeface="Ebrima" panose="02000000000000000000" pitchFamily="2" charset="0"/>
            </a:endParaRPr>
          </a:p>
        </p:txBody>
      </p:sp>
      <p:pic>
        <p:nvPicPr>
          <p:cNvPr id="2050"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1295400"/>
            <a:ext cx="146304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Content Placeholder 2"/>
          <p:cNvSpPr txBox="1">
            <a:spLocks/>
          </p:cNvSpPr>
          <p:nvPr/>
        </p:nvSpPr>
        <p:spPr>
          <a:xfrm>
            <a:off x="457200" y="3352800"/>
            <a:ext cx="8229600" cy="1796901"/>
          </a:xfrm>
          <a:prstGeom prst="rect">
            <a:avLst/>
          </a:prstGeom>
          <a:solidFill>
            <a:schemeClr val="accent5">
              <a:lumMod val="20000"/>
              <a:lumOff val="80000"/>
              <a:alpha val="85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endParaRPr lang="en-US" sz="1400" dirty="0" smtClean="0">
              <a:latin typeface="Ebrima" panose="02000000000000000000" pitchFamily="2" charset="0"/>
              <a:ea typeface="Ebrima" panose="02000000000000000000" pitchFamily="2" charset="0"/>
              <a:cs typeface="Ebrima" panose="02000000000000000000" pitchFamily="2" charset="0"/>
            </a:endParaRPr>
          </a:p>
          <a:p>
            <a:pPr marL="0" indent="0" algn="just">
              <a:buFont typeface="Arial" panose="020B0604020202020204" pitchFamily="34" charset="0"/>
              <a:buNone/>
            </a:pPr>
            <a:r>
              <a:rPr lang="en-US" sz="1400" dirty="0" err="1" smtClean="0">
                <a:latin typeface="Ebrima" panose="02000000000000000000" pitchFamily="2" charset="0"/>
                <a:ea typeface="Ebrima" panose="02000000000000000000" pitchFamily="2" charset="0"/>
                <a:cs typeface="Ebrima" panose="02000000000000000000" pitchFamily="2" charset="0"/>
              </a:rPr>
              <a:t>Allahyarham</a:t>
            </a:r>
            <a:r>
              <a:rPr lang="en-US" sz="1400" dirty="0" smtClean="0">
                <a:latin typeface="Ebrima" panose="02000000000000000000" pitchFamily="2" charset="0"/>
                <a:ea typeface="Ebrima" panose="02000000000000000000" pitchFamily="2" charset="0"/>
                <a:cs typeface="Ebrima" panose="02000000000000000000" pitchFamily="2" charset="0"/>
              </a:rPr>
              <a:t> Tan Sri was instrumental in IEM being admitted as a member of the Commonwealth Engineers Council in 1962 which enabled IEM to garner greater support from local engineers and thereby pave the way to IEM becoming the largest professional body in the country today. </a:t>
            </a:r>
          </a:p>
          <a:p>
            <a:pPr marL="0" indent="0" algn="just">
              <a:buFont typeface="Arial" panose="020B0604020202020204" pitchFamily="34" charset="0"/>
              <a:buNone/>
            </a:pPr>
            <a:endParaRPr lang="en-US" sz="1400" dirty="0" smtClean="0">
              <a:latin typeface="Ebrima" panose="02000000000000000000" pitchFamily="2" charset="0"/>
              <a:ea typeface="Ebrima" panose="02000000000000000000" pitchFamily="2" charset="0"/>
              <a:cs typeface="Ebrima" panose="02000000000000000000" pitchFamily="2" charset="0"/>
            </a:endParaRPr>
          </a:p>
          <a:p>
            <a:pPr marL="0" indent="0" algn="just">
              <a:buFont typeface="Arial" panose="020B0604020202020204" pitchFamily="34" charset="0"/>
              <a:buNone/>
            </a:pPr>
            <a:r>
              <a:rPr lang="en-US" sz="1400" dirty="0" smtClean="0">
                <a:latin typeface="Ebrima" panose="02000000000000000000" pitchFamily="2" charset="0"/>
                <a:ea typeface="Ebrima" panose="02000000000000000000" pitchFamily="2" charset="0"/>
                <a:cs typeface="Ebrima" panose="02000000000000000000" pitchFamily="2" charset="0"/>
              </a:rPr>
              <a:t>During his service as Director of the PWD, Y. </a:t>
            </a:r>
            <a:r>
              <a:rPr lang="en-US" sz="1400" dirty="0" err="1" smtClean="0">
                <a:latin typeface="Ebrima" panose="02000000000000000000" pitchFamily="2" charset="0"/>
                <a:ea typeface="Ebrima" panose="02000000000000000000" pitchFamily="2" charset="0"/>
                <a:cs typeface="Ebrima" panose="02000000000000000000" pitchFamily="2" charset="0"/>
              </a:rPr>
              <a:t>Bhg</a:t>
            </a:r>
            <a:r>
              <a:rPr lang="en-US" sz="1400" dirty="0" smtClean="0">
                <a:latin typeface="Ebrima" panose="02000000000000000000" pitchFamily="2" charset="0"/>
                <a:ea typeface="Ebrima" panose="02000000000000000000" pitchFamily="2" charset="0"/>
                <a:cs typeface="Ebrima" panose="02000000000000000000" pitchFamily="2" charset="0"/>
              </a:rPr>
              <a:t>. </a:t>
            </a:r>
            <a:r>
              <a:rPr lang="en-US" sz="1400" dirty="0" err="1" smtClean="0">
                <a:latin typeface="Ebrima" panose="02000000000000000000" pitchFamily="2" charset="0"/>
                <a:ea typeface="Ebrima" panose="02000000000000000000" pitchFamily="2" charset="0"/>
                <a:cs typeface="Ebrima" panose="02000000000000000000" pitchFamily="2" charset="0"/>
              </a:rPr>
              <a:t>Allahyarham</a:t>
            </a:r>
            <a:r>
              <a:rPr lang="en-US" sz="1400" dirty="0" smtClean="0">
                <a:latin typeface="Ebrima" panose="02000000000000000000" pitchFamily="2" charset="0"/>
                <a:ea typeface="Ebrima" panose="02000000000000000000" pitchFamily="2" charset="0"/>
                <a:cs typeface="Ebrima" panose="02000000000000000000" pitchFamily="2" charset="0"/>
              </a:rPr>
              <a:t> Tan Sri was also appointed the Chairman of the “</a:t>
            </a:r>
            <a:r>
              <a:rPr lang="en-US" sz="1400" dirty="0" err="1" smtClean="0">
                <a:latin typeface="Ebrima" panose="02000000000000000000" pitchFamily="2" charset="0"/>
                <a:ea typeface="Ebrima" panose="02000000000000000000" pitchFamily="2" charset="0"/>
                <a:cs typeface="Ebrima" panose="02000000000000000000" pitchFamily="2" charset="0"/>
              </a:rPr>
              <a:t>Jawatankuasa</a:t>
            </a:r>
            <a:r>
              <a:rPr lang="en-US" sz="1400" dirty="0" smtClean="0">
                <a:latin typeface="Ebrima" panose="02000000000000000000" pitchFamily="2" charset="0"/>
                <a:ea typeface="Ebrima" panose="02000000000000000000" pitchFamily="2" charset="0"/>
                <a:cs typeface="Ebrima" panose="02000000000000000000" pitchFamily="2" charset="0"/>
              </a:rPr>
              <a:t> </a:t>
            </a:r>
            <a:r>
              <a:rPr lang="en-US" sz="1400" dirty="0" err="1" smtClean="0">
                <a:latin typeface="Ebrima" panose="02000000000000000000" pitchFamily="2" charset="0"/>
                <a:ea typeface="Ebrima" panose="02000000000000000000" pitchFamily="2" charset="0"/>
                <a:cs typeface="Ebrima" panose="02000000000000000000" pitchFamily="2" charset="0"/>
              </a:rPr>
              <a:t>Istilah</a:t>
            </a:r>
            <a:r>
              <a:rPr lang="en-US" sz="1400" dirty="0" smtClean="0">
                <a:latin typeface="Ebrima" panose="02000000000000000000" pitchFamily="2" charset="0"/>
                <a:ea typeface="Ebrima" panose="02000000000000000000" pitchFamily="2" charset="0"/>
                <a:cs typeface="Ebrima" panose="02000000000000000000" pitchFamily="2" charset="0"/>
              </a:rPr>
              <a:t> </a:t>
            </a:r>
            <a:r>
              <a:rPr lang="en-US" sz="1400" dirty="0" err="1" smtClean="0">
                <a:latin typeface="Ebrima" panose="02000000000000000000" pitchFamily="2" charset="0"/>
                <a:ea typeface="Ebrima" panose="02000000000000000000" pitchFamily="2" charset="0"/>
                <a:cs typeface="Ebrima" panose="02000000000000000000" pitchFamily="2" charset="0"/>
              </a:rPr>
              <a:t>Kejuruteraan</a:t>
            </a:r>
            <a:r>
              <a:rPr lang="en-US" sz="1400" dirty="0" smtClean="0">
                <a:latin typeface="Ebrima" panose="02000000000000000000" pitchFamily="2" charset="0"/>
                <a:ea typeface="Ebrima" panose="02000000000000000000" pitchFamily="2" charset="0"/>
                <a:cs typeface="Ebrima" panose="02000000000000000000" pitchFamily="2" charset="0"/>
              </a:rPr>
              <a:t>” of Dewan Bahasa </a:t>
            </a:r>
            <a:r>
              <a:rPr lang="en-US" sz="1400" dirty="0" err="1" smtClean="0">
                <a:latin typeface="Ebrima" panose="02000000000000000000" pitchFamily="2" charset="0"/>
                <a:ea typeface="Ebrima" panose="02000000000000000000" pitchFamily="2" charset="0"/>
                <a:cs typeface="Ebrima" panose="02000000000000000000" pitchFamily="2" charset="0"/>
              </a:rPr>
              <a:t>dan</a:t>
            </a:r>
            <a:r>
              <a:rPr lang="en-US" sz="1400" dirty="0" smtClean="0">
                <a:latin typeface="Ebrima" panose="02000000000000000000" pitchFamily="2" charset="0"/>
                <a:ea typeface="Ebrima" panose="02000000000000000000" pitchFamily="2" charset="0"/>
                <a:cs typeface="Ebrima" panose="02000000000000000000" pitchFamily="2" charset="0"/>
              </a:rPr>
              <a:t> </a:t>
            </a:r>
            <a:r>
              <a:rPr lang="en-US" sz="1400" dirty="0" err="1" smtClean="0">
                <a:latin typeface="Ebrima" panose="02000000000000000000" pitchFamily="2" charset="0"/>
                <a:ea typeface="Ebrima" panose="02000000000000000000" pitchFamily="2" charset="0"/>
                <a:cs typeface="Ebrima" panose="02000000000000000000" pitchFamily="2" charset="0"/>
              </a:rPr>
              <a:t>Pustaka</a:t>
            </a:r>
            <a:r>
              <a:rPr lang="en-US" sz="1400" dirty="0" smtClean="0">
                <a:latin typeface="Ebrima" panose="02000000000000000000" pitchFamily="2" charset="0"/>
                <a:ea typeface="Ebrima" panose="02000000000000000000" pitchFamily="2" charset="0"/>
                <a:cs typeface="Ebrima" panose="02000000000000000000" pitchFamily="2" charset="0"/>
              </a:rPr>
              <a:t>. </a:t>
            </a:r>
            <a:endParaRPr lang="en-US" sz="1400" dirty="0">
              <a:latin typeface="Ebrima" panose="02000000000000000000" pitchFamily="2" charset="0"/>
              <a:ea typeface="Ebrima" panose="02000000000000000000" pitchFamily="2" charset="0"/>
              <a:cs typeface="Ebrima" panose="02000000000000000000" pitchFamily="2" charset="0"/>
            </a:endParaRPr>
          </a:p>
        </p:txBody>
      </p:sp>
      <p:sp>
        <p:nvSpPr>
          <p:cNvPr id="8" name="Title 1"/>
          <p:cNvSpPr txBox="1">
            <a:spLocks/>
          </p:cNvSpPr>
          <p:nvPr/>
        </p:nvSpPr>
        <p:spPr>
          <a:xfrm>
            <a:off x="457200" y="152400"/>
            <a:ext cx="8229600" cy="914400"/>
          </a:xfrm>
          <a:prstGeom prst="rect">
            <a:avLst/>
          </a:prstGeom>
          <a:solidFill>
            <a:schemeClr val="bg2">
              <a:alpha val="85000"/>
            </a:scheme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Berlin Sans FB" panose="020E0602020502020306" pitchFamily="34" charset="0"/>
              </a:rPr>
              <a:t>HALL OF FAME</a:t>
            </a:r>
          </a:p>
          <a:p>
            <a:r>
              <a:rPr lang="en-US" sz="2000" dirty="0">
                <a:latin typeface="Berlin Sans FB" panose="020E0602020502020306" pitchFamily="34" charset="0"/>
                <a:ea typeface="Ebrima" panose="02000000000000000000" pitchFamily="2" charset="0"/>
                <a:cs typeface="Ebrima" panose="02000000000000000000" pitchFamily="2" charset="0"/>
              </a:rPr>
              <a:t>Y. BHG. ALLAHYARHAM TAN SRI IR. HJ YUSOFF </a:t>
            </a:r>
          </a:p>
          <a:p>
            <a:endParaRPr lang="en-US" sz="3200" dirty="0">
              <a:latin typeface="Berlin Sans FB" panose="020E0602020502020306" pitchFamily="34" charset="0"/>
            </a:endParaRPr>
          </a:p>
        </p:txBody>
      </p:sp>
    </p:spTree>
    <p:extLst>
      <p:ext uri="{BB962C8B-B14F-4D97-AF65-F5344CB8AC3E}">
        <p14:creationId xmlns:p14="http://schemas.microsoft.com/office/powerpoint/2010/main" val="1136953177"/>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3075" name="Picture 3"/>
          <p:cNvPicPr>
            <a:picLocks noChangeArrowheads="1"/>
          </p:cNvPicPr>
          <p:nvPr/>
        </p:nvPicPr>
        <p:blipFill rotWithShape="1">
          <a:blip r:embed="rId3">
            <a:extLst>
              <a:ext uri="{28A0092B-C50C-407E-A947-70E740481C1C}">
                <a14:useLocalDpi xmlns:a14="http://schemas.microsoft.com/office/drawing/2010/main" val="0"/>
              </a:ext>
            </a:extLst>
          </a:blip>
          <a:srcRect l="34737" t="28462" r="45592" b="33555"/>
          <a:stretch/>
        </p:blipFill>
        <p:spPr bwMode="auto">
          <a:xfrm>
            <a:off x="7010400" y="1295400"/>
            <a:ext cx="146304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a:xfrm>
            <a:off x="457200" y="152400"/>
            <a:ext cx="8229600" cy="914400"/>
          </a:xfrm>
          <a:prstGeom prst="rect">
            <a:avLst/>
          </a:prstGeom>
          <a:solidFill>
            <a:schemeClr val="bg2">
              <a:alpha val="85000"/>
            </a:scheme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Berlin Sans FB" panose="020E0602020502020306" pitchFamily="34" charset="0"/>
              </a:rPr>
              <a:t>HALL OF FAME</a:t>
            </a:r>
          </a:p>
          <a:p>
            <a:r>
              <a:rPr lang="en-US" sz="2000" dirty="0">
                <a:latin typeface="Berlin Sans FB" panose="020E0602020502020306" pitchFamily="34" charset="0"/>
                <a:ea typeface="Ebrima" panose="02000000000000000000" pitchFamily="2" charset="0"/>
                <a:cs typeface="Ebrima" panose="02000000000000000000" pitchFamily="2" charset="0"/>
              </a:rPr>
              <a:t>Y. BHG . ALLAHYARHAM IR. RAJA TAN SRI ZAINAL BIN RAJA SULEIMAN </a:t>
            </a:r>
          </a:p>
          <a:p>
            <a:endParaRPr lang="en-US" sz="3200" dirty="0">
              <a:latin typeface="Berlin Sans FB" panose="020E0602020502020306" pitchFamily="34" charset="0"/>
            </a:endParaRPr>
          </a:p>
        </p:txBody>
      </p:sp>
      <p:sp>
        <p:nvSpPr>
          <p:cNvPr id="9" name="Content Placeholder 2"/>
          <p:cNvSpPr txBox="1">
            <a:spLocks/>
          </p:cNvSpPr>
          <p:nvPr/>
        </p:nvSpPr>
        <p:spPr>
          <a:xfrm>
            <a:off x="457200" y="3297867"/>
            <a:ext cx="8229600" cy="2493334"/>
          </a:xfrm>
          <a:prstGeom prst="rect">
            <a:avLst/>
          </a:prstGeom>
          <a:solidFill>
            <a:schemeClr val="accent5">
              <a:lumMod val="20000"/>
              <a:lumOff val="80000"/>
              <a:alpha val="85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en-US" sz="1400" dirty="0">
              <a:latin typeface="Ebrima" panose="02000000000000000000" pitchFamily="2" charset="0"/>
              <a:ea typeface="Ebrima" panose="02000000000000000000" pitchFamily="2" charset="0"/>
              <a:cs typeface="Ebrima" panose="02000000000000000000" pitchFamily="2" charset="0"/>
            </a:endParaRPr>
          </a:p>
          <a:p>
            <a:pPr marL="0" indent="0" algn="just">
              <a:buNone/>
            </a:pPr>
            <a:r>
              <a:rPr lang="en-US" sz="1400" dirty="0">
                <a:latin typeface="Ebrima" panose="02000000000000000000" pitchFamily="2" charset="0"/>
                <a:ea typeface="Ebrima" panose="02000000000000000000" pitchFamily="2" charset="0"/>
                <a:cs typeface="Ebrima" panose="02000000000000000000" pitchFamily="2" charset="0"/>
              </a:rPr>
              <a:t>For his dedicated services to the nation, he was awarded the </a:t>
            </a:r>
            <a:r>
              <a:rPr lang="en-US" sz="1400" dirty="0" err="1">
                <a:latin typeface="Ebrima" panose="02000000000000000000" pitchFamily="2" charset="0"/>
                <a:ea typeface="Ebrima" panose="02000000000000000000" pitchFamily="2" charset="0"/>
                <a:cs typeface="Ebrima" panose="02000000000000000000" pitchFamily="2" charset="0"/>
              </a:rPr>
              <a:t>Panglima</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Setia</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Mahkota</a:t>
            </a:r>
            <a:r>
              <a:rPr lang="en-US" sz="1400" dirty="0">
                <a:latin typeface="Ebrima" panose="02000000000000000000" pitchFamily="2" charset="0"/>
                <a:ea typeface="Ebrima" panose="02000000000000000000" pitchFamily="2" charset="0"/>
                <a:cs typeface="Ebrima" panose="02000000000000000000" pitchFamily="2" charset="0"/>
              </a:rPr>
              <a:t> by DYMM Seri </a:t>
            </a:r>
            <a:r>
              <a:rPr lang="en-US" sz="1400" dirty="0" err="1">
                <a:latin typeface="Ebrima" panose="02000000000000000000" pitchFamily="2" charset="0"/>
                <a:ea typeface="Ebrima" panose="02000000000000000000" pitchFamily="2" charset="0"/>
                <a:cs typeface="Ebrima" panose="02000000000000000000" pitchFamily="2" charset="0"/>
              </a:rPr>
              <a:t>Paduka</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Baginda</a:t>
            </a:r>
            <a:r>
              <a:rPr lang="en-US" sz="1400" dirty="0">
                <a:latin typeface="Ebrima" panose="02000000000000000000" pitchFamily="2" charset="0"/>
                <a:ea typeface="Ebrima" panose="02000000000000000000" pitchFamily="2" charset="0"/>
                <a:cs typeface="Ebrima" panose="02000000000000000000" pitchFamily="2" charset="0"/>
              </a:rPr>
              <a:t> yang </a:t>
            </a:r>
            <a:r>
              <a:rPr lang="en-US" sz="1400" dirty="0" err="1">
                <a:latin typeface="Ebrima" panose="02000000000000000000" pitchFamily="2" charset="0"/>
                <a:ea typeface="Ebrima" panose="02000000000000000000" pitchFamily="2" charset="0"/>
                <a:cs typeface="Ebrima" panose="02000000000000000000" pitchFamily="2" charset="0"/>
              </a:rPr>
              <a:t>DiPertuan</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Agong</a:t>
            </a:r>
            <a:r>
              <a:rPr lang="en-US" sz="1400" dirty="0">
                <a:latin typeface="Ebrima" panose="02000000000000000000" pitchFamily="2" charset="0"/>
                <a:ea typeface="Ebrima" panose="02000000000000000000" pitchFamily="2" charset="0"/>
                <a:cs typeface="Ebrima" panose="02000000000000000000" pitchFamily="2" charset="0"/>
              </a:rPr>
              <a:t> in 1970. </a:t>
            </a:r>
          </a:p>
          <a:p>
            <a:pPr marL="0" indent="0" algn="just">
              <a:buNone/>
            </a:pPr>
            <a:endParaRPr lang="en-US" sz="1400" dirty="0">
              <a:latin typeface="Ebrima" panose="02000000000000000000" pitchFamily="2" charset="0"/>
              <a:ea typeface="Ebrima" panose="02000000000000000000" pitchFamily="2" charset="0"/>
              <a:cs typeface="Ebrima" panose="02000000000000000000" pitchFamily="2" charset="0"/>
            </a:endParaRPr>
          </a:p>
          <a:p>
            <a:pPr marL="0" indent="0" algn="just">
              <a:buNone/>
            </a:pPr>
            <a:r>
              <a:rPr lang="en-US" sz="1400" dirty="0">
                <a:latin typeface="Ebrima" panose="02000000000000000000" pitchFamily="2" charset="0"/>
                <a:ea typeface="Ebrima" panose="02000000000000000000" pitchFamily="2" charset="0"/>
                <a:cs typeface="Ebrima" panose="02000000000000000000" pitchFamily="2" charset="0"/>
              </a:rPr>
              <a:t>In October 1970, through the good offices of Y </a:t>
            </a:r>
            <a:r>
              <a:rPr lang="en-US" sz="1400" dirty="0" err="1">
                <a:latin typeface="Ebrima" panose="02000000000000000000" pitchFamily="2" charset="0"/>
                <a:ea typeface="Ebrima" panose="02000000000000000000" pitchFamily="2" charset="0"/>
                <a:cs typeface="Ebrima" panose="02000000000000000000" pitchFamily="2" charset="0"/>
              </a:rPr>
              <a:t>Bhg</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Allahyarham</a:t>
            </a:r>
            <a:r>
              <a:rPr lang="en-US" sz="1400" dirty="0">
                <a:latin typeface="Ebrima" panose="02000000000000000000" pitchFamily="2" charset="0"/>
                <a:ea typeface="Ebrima" panose="02000000000000000000" pitchFamily="2" charset="0"/>
                <a:cs typeface="Ebrima" panose="02000000000000000000" pitchFamily="2" charset="0"/>
              </a:rPr>
              <a:t> Ir. Raja Tan Sri Zainal, the IEM was offered an office space at </a:t>
            </a:r>
            <a:r>
              <a:rPr lang="en-US" sz="1400" dirty="0" err="1">
                <a:latin typeface="Ebrima" panose="02000000000000000000" pitchFamily="2" charset="0"/>
                <a:ea typeface="Ebrima" panose="02000000000000000000" pitchFamily="2" charset="0"/>
                <a:cs typeface="Ebrima" panose="02000000000000000000" pitchFamily="2" charset="0"/>
              </a:rPr>
              <a:t>Jalan</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Timur</a:t>
            </a:r>
            <a:r>
              <a:rPr lang="en-US" sz="1400" dirty="0">
                <a:latin typeface="Ebrima" panose="02000000000000000000" pitchFamily="2" charset="0"/>
                <a:ea typeface="Ebrima" panose="02000000000000000000" pitchFamily="2" charset="0"/>
                <a:cs typeface="Ebrima" panose="02000000000000000000" pitchFamily="2" charset="0"/>
              </a:rPr>
              <a:t>, NEB District Office. He was also made a Honorary Fellow of IEM for his services to the Institution. </a:t>
            </a:r>
          </a:p>
          <a:p>
            <a:pPr marL="0" indent="0" algn="just">
              <a:buNone/>
            </a:pPr>
            <a:endParaRPr lang="en-US" sz="1400" dirty="0">
              <a:latin typeface="Ebrima" panose="02000000000000000000" pitchFamily="2" charset="0"/>
              <a:ea typeface="Ebrima" panose="02000000000000000000" pitchFamily="2" charset="0"/>
              <a:cs typeface="Ebrima" panose="02000000000000000000" pitchFamily="2" charset="0"/>
            </a:endParaRPr>
          </a:p>
          <a:p>
            <a:pPr marL="0" indent="0" algn="just">
              <a:buNone/>
            </a:pPr>
            <a:r>
              <a:rPr lang="en-US" sz="1400" dirty="0">
                <a:latin typeface="Ebrima" panose="02000000000000000000" pitchFamily="2" charset="0"/>
                <a:ea typeface="Ebrima" panose="02000000000000000000" pitchFamily="2" charset="0"/>
                <a:cs typeface="Ebrima" panose="02000000000000000000" pitchFamily="2" charset="0"/>
              </a:rPr>
              <a:t>For his effort IEM records this recognition by giving him this auspicious award and a place in the Engineering Hall of Fame. </a:t>
            </a:r>
          </a:p>
        </p:txBody>
      </p:sp>
      <p:sp>
        <p:nvSpPr>
          <p:cNvPr id="7" name="Content Placeholder 2"/>
          <p:cNvSpPr txBox="1">
            <a:spLocks/>
          </p:cNvSpPr>
          <p:nvPr/>
        </p:nvSpPr>
        <p:spPr>
          <a:xfrm>
            <a:off x="457200" y="1295400"/>
            <a:ext cx="6324600" cy="2002466"/>
          </a:xfrm>
          <a:prstGeom prst="rect">
            <a:avLst/>
          </a:prstGeom>
          <a:solidFill>
            <a:schemeClr val="accent5">
              <a:lumMod val="20000"/>
              <a:lumOff val="80000"/>
              <a:alpha val="85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1400" dirty="0" err="1">
                <a:latin typeface="Ebrima" panose="02000000000000000000" pitchFamily="2" charset="0"/>
                <a:ea typeface="Ebrima" panose="02000000000000000000" pitchFamily="2" charset="0"/>
                <a:cs typeface="Ebrima" panose="02000000000000000000" pitchFamily="2" charset="0"/>
              </a:rPr>
              <a:t>Allahyarham</a:t>
            </a:r>
            <a:r>
              <a:rPr lang="en-US" sz="1400" dirty="0">
                <a:latin typeface="Ebrima" panose="02000000000000000000" pitchFamily="2" charset="0"/>
                <a:ea typeface="Ebrima" panose="02000000000000000000" pitchFamily="2" charset="0"/>
                <a:cs typeface="Ebrima" panose="02000000000000000000" pitchFamily="2" charset="0"/>
              </a:rPr>
              <a:t> Ir. Raja Tan Sri Zainal was one of the founder members of IEM and its first Vice-President. </a:t>
            </a:r>
          </a:p>
          <a:p>
            <a:pPr marL="0" indent="0" algn="just">
              <a:buNone/>
            </a:pPr>
            <a:endParaRPr lang="en-US" sz="1400" dirty="0">
              <a:latin typeface="Ebrima" panose="02000000000000000000" pitchFamily="2" charset="0"/>
              <a:ea typeface="Ebrima" panose="02000000000000000000" pitchFamily="2" charset="0"/>
              <a:cs typeface="Ebrima" panose="02000000000000000000" pitchFamily="2" charset="0"/>
            </a:endParaRPr>
          </a:p>
          <a:p>
            <a:pPr marL="0" indent="0" algn="just">
              <a:buNone/>
            </a:pPr>
            <a:r>
              <a:rPr lang="en-US" sz="1400" dirty="0">
                <a:latin typeface="Ebrima" panose="02000000000000000000" pitchFamily="2" charset="0"/>
                <a:ea typeface="Ebrima" panose="02000000000000000000" pitchFamily="2" charset="0"/>
                <a:cs typeface="Ebrima" panose="02000000000000000000" pitchFamily="2" charset="0"/>
              </a:rPr>
              <a:t>He served for many years in the then Central Electricity Board. In 1964, when the second expatriate General Manager of CEB, J. </a:t>
            </a:r>
            <a:r>
              <a:rPr lang="en-US" sz="1400" dirty="0" err="1">
                <a:latin typeface="Ebrima" panose="02000000000000000000" pitchFamily="2" charset="0"/>
                <a:ea typeface="Ebrima" panose="02000000000000000000" pitchFamily="2" charset="0"/>
                <a:cs typeface="Ebrima" panose="02000000000000000000" pitchFamily="2" charset="0"/>
              </a:rPr>
              <a:t>Sharples</a:t>
            </a:r>
            <a:r>
              <a:rPr lang="en-US" sz="1400" dirty="0">
                <a:latin typeface="Ebrima" panose="02000000000000000000" pitchFamily="2" charset="0"/>
                <a:ea typeface="Ebrima" panose="02000000000000000000" pitchFamily="2" charset="0"/>
                <a:cs typeface="Ebrima" panose="02000000000000000000" pitchFamily="2" charset="0"/>
              </a:rPr>
              <a:t> retired, and Y </a:t>
            </a:r>
            <a:r>
              <a:rPr lang="en-US" sz="1400" dirty="0" err="1">
                <a:latin typeface="Ebrima" panose="02000000000000000000" pitchFamily="2" charset="0"/>
                <a:ea typeface="Ebrima" panose="02000000000000000000" pitchFamily="2" charset="0"/>
                <a:cs typeface="Ebrima" panose="02000000000000000000" pitchFamily="2" charset="0"/>
              </a:rPr>
              <a:t>Bhg</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Allahyarham</a:t>
            </a:r>
            <a:r>
              <a:rPr lang="en-US" sz="1400" dirty="0">
                <a:latin typeface="Ebrima" panose="02000000000000000000" pitchFamily="2" charset="0"/>
                <a:ea typeface="Ebrima" panose="02000000000000000000" pitchFamily="2" charset="0"/>
                <a:cs typeface="Ebrima" panose="02000000000000000000" pitchFamily="2" charset="0"/>
              </a:rPr>
              <a:t> Ir. Raja Tan Sri Zainal became the first Malaysian appointed to the post. When he became General Manager of </a:t>
            </a:r>
            <a:r>
              <a:rPr lang="en-US" sz="1400" dirty="0" err="1">
                <a:latin typeface="Ebrima" panose="02000000000000000000" pitchFamily="2" charset="0"/>
                <a:ea typeface="Ebrima" panose="02000000000000000000" pitchFamily="2" charset="0"/>
                <a:cs typeface="Ebrima" panose="02000000000000000000" pitchFamily="2" charset="0"/>
              </a:rPr>
              <a:t>Lembaga</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Letrik</a:t>
            </a:r>
            <a:r>
              <a:rPr lang="en-US" sz="1400" dirty="0">
                <a:latin typeface="Ebrima" panose="02000000000000000000" pitchFamily="2" charset="0"/>
                <a:ea typeface="Ebrima" panose="02000000000000000000" pitchFamily="2" charset="0"/>
                <a:cs typeface="Ebrima" panose="02000000000000000000" pitchFamily="2" charset="0"/>
              </a:rPr>
              <a:t> Negara (LLN), he gave full encouragement to his staff to participate actively in the Institution’s activities. </a:t>
            </a:r>
            <a:endParaRPr lang="en-US" sz="1400" dirty="0" smtClean="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0741027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098"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1295400"/>
            <a:ext cx="146304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1"/>
          <p:cNvSpPr txBox="1">
            <a:spLocks/>
          </p:cNvSpPr>
          <p:nvPr/>
        </p:nvSpPr>
        <p:spPr>
          <a:xfrm>
            <a:off x="457200" y="152400"/>
            <a:ext cx="8229600" cy="914400"/>
          </a:xfrm>
          <a:prstGeom prst="rect">
            <a:avLst/>
          </a:prstGeom>
          <a:solidFill>
            <a:schemeClr val="bg2">
              <a:alpha val="85000"/>
            </a:scheme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Berlin Sans FB" panose="020E0602020502020306" pitchFamily="34" charset="0"/>
              </a:rPr>
              <a:t>HALL OF FAME</a:t>
            </a:r>
          </a:p>
          <a:p>
            <a:r>
              <a:rPr lang="en-US" sz="2000" dirty="0">
                <a:latin typeface="Berlin Sans FB" panose="020E0602020502020306" pitchFamily="34" charset="0"/>
                <a:ea typeface="Ebrima" panose="02000000000000000000" pitchFamily="2" charset="0"/>
                <a:cs typeface="Ebrima" panose="02000000000000000000" pitchFamily="2" charset="0"/>
              </a:rPr>
              <a:t>THE LATE Y. BHG. TAN SRI IR PROFESSOR CHIN FUNG KEE </a:t>
            </a:r>
          </a:p>
          <a:p>
            <a:endParaRPr lang="en-US" sz="3200" dirty="0">
              <a:latin typeface="Berlin Sans FB" panose="020E0602020502020306" pitchFamily="34" charset="0"/>
            </a:endParaRPr>
          </a:p>
        </p:txBody>
      </p:sp>
      <p:sp>
        <p:nvSpPr>
          <p:cNvPr id="8" name="Content Placeholder 2"/>
          <p:cNvSpPr txBox="1">
            <a:spLocks/>
          </p:cNvSpPr>
          <p:nvPr/>
        </p:nvSpPr>
        <p:spPr>
          <a:xfrm>
            <a:off x="457200" y="3352801"/>
            <a:ext cx="8229600" cy="1981199"/>
          </a:xfrm>
          <a:prstGeom prst="rect">
            <a:avLst/>
          </a:prstGeom>
          <a:solidFill>
            <a:schemeClr val="accent5">
              <a:lumMod val="20000"/>
              <a:lumOff val="80000"/>
              <a:alpha val="85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en-US" sz="1400" dirty="0">
              <a:latin typeface="Ebrima" panose="02000000000000000000" pitchFamily="2" charset="0"/>
              <a:ea typeface="Ebrima" panose="02000000000000000000" pitchFamily="2" charset="0"/>
              <a:cs typeface="Ebrima" panose="02000000000000000000" pitchFamily="2" charset="0"/>
            </a:endParaRPr>
          </a:p>
          <a:p>
            <a:pPr marL="0" indent="0" algn="just">
              <a:buNone/>
            </a:pPr>
            <a:r>
              <a:rPr lang="en-US" sz="1400" dirty="0">
                <a:latin typeface="Ebrima" panose="02000000000000000000" pitchFamily="2" charset="0"/>
                <a:ea typeface="Ebrima" panose="02000000000000000000" pitchFamily="2" charset="0"/>
                <a:cs typeface="Ebrima" panose="02000000000000000000" pitchFamily="2" charset="0"/>
              </a:rPr>
              <a:t>Arising from his high professional standing, he was elected to serve in many key posts both nationally and internationally: </a:t>
            </a:r>
            <a:r>
              <a:rPr lang="en-US" sz="1400" dirty="0" err="1">
                <a:latin typeface="Ebrima" panose="02000000000000000000" pitchFamily="2" charset="0"/>
                <a:ea typeface="Ebrima" panose="02000000000000000000" pitchFamily="2" charset="0"/>
                <a:cs typeface="Ebrima" panose="02000000000000000000" pitchFamily="2" charset="0"/>
              </a:rPr>
              <a:t>Y.Bhg</a:t>
            </a:r>
            <a:r>
              <a:rPr lang="en-US" sz="1400" dirty="0">
                <a:latin typeface="Ebrima" panose="02000000000000000000" pitchFamily="2" charset="0"/>
                <a:ea typeface="Ebrima" panose="02000000000000000000" pitchFamily="2" charset="0"/>
                <a:cs typeface="Ebrima" panose="02000000000000000000" pitchFamily="2" charset="0"/>
              </a:rPr>
              <a:t>. Tan Sri was President of IEM, Chairman of the Commonwealth Engineers Council and Vice President for Asia in the International Society for Soil Mechanics and Foundation Engineering. </a:t>
            </a:r>
            <a:r>
              <a:rPr lang="en-US" sz="1400" dirty="0" err="1">
                <a:latin typeface="Ebrima" panose="02000000000000000000" pitchFamily="2" charset="0"/>
                <a:ea typeface="Ebrima" panose="02000000000000000000" pitchFamily="2" charset="0"/>
                <a:cs typeface="Ebrima" panose="02000000000000000000" pitchFamily="2" charset="0"/>
              </a:rPr>
              <a:t>Y.Bhg</a:t>
            </a:r>
            <a:r>
              <a:rPr lang="en-US" sz="1400" dirty="0">
                <a:latin typeface="Ebrima" panose="02000000000000000000" pitchFamily="2" charset="0"/>
                <a:ea typeface="Ebrima" panose="02000000000000000000" pitchFamily="2" charset="0"/>
                <a:cs typeface="Ebrima" panose="02000000000000000000" pitchFamily="2" charset="0"/>
              </a:rPr>
              <a:t>. Tan Sri was a man of high integrity and strong principles. He contributed immensely and selflessly to the engineering profession and to society at large. Above all, his lasting legacy which continues to this day is that he inspired a whole generation of engineers to engineering excellence which is crucial to the progress and advancement of the profession. </a:t>
            </a:r>
          </a:p>
        </p:txBody>
      </p:sp>
      <p:sp>
        <p:nvSpPr>
          <p:cNvPr id="7" name="Content Placeholder 2"/>
          <p:cNvSpPr txBox="1">
            <a:spLocks/>
          </p:cNvSpPr>
          <p:nvPr/>
        </p:nvSpPr>
        <p:spPr>
          <a:xfrm>
            <a:off x="457200" y="1295400"/>
            <a:ext cx="6324600" cy="2057400"/>
          </a:xfrm>
          <a:prstGeom prst="rect">
            <a:avLst/>
          </a:prstGeom>
          <a:solidFill>
            <a:schemeClr val="accent5">
              <a:lumMod val="20000"/>
              <a:lumOff val="80000"/>
              <a:alpha val="85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1400" dirty="0" err="1">
                <a:latin typeface="Ebrima" panose="02000000000000000000" pitchFamily="2" charset="0"/>
                <a:ea typeface="Ebrima" panose="02000000000000000000" pitchFamily="2" charset="0"/>
                <a:cs typeface="Ebrima" panose="02000000000000000000" pitchFamily="2" charset="0"/>
              </a:rPr>
              <a:t>Y.Bhg</a:t>
            </a:r>
            <a:r>
              <a:rPr lang="en-US" sz="1400" dirty="0">
                <a:latin typeface="Ebrima" panose="02000000000000000000" pitchFamily="2" charset="0"/>
                <a:ea typeface="Ebrima" panose="02000000000000000000" pitchFamily="2" charset="0"/>
                <a:cs typeface="Ebrima" panose="02000000000000000000" pitchFamily="2" charset="0"/>
              </a:rPr>
              <a:t>. Tan Sri Datuk Ir. </a:t>
            </a:r>
            <a:r>
              <a:rPr lang="en-US" sz="1400" dirty="0" err="1">
                <a:latin typeface="Ebrima" panose="02000000000000000000" pitchFamily="2" charset="0"/>
                <a:ea typeface="Ebrima" panose="02000000000000000000" pitchFamily="2" charset="0"/>
                <a:cs typeface="Ebrima" panose="02000000000000000000" pitchFamily="2" charset="0"/>
              </a:rPr>
              <a:t>Dr</a:t>
            </a:r>
            <a:r>
              <a:rPr lang="en-US" sz="1400" dirty="0">
                <a:latin typeface="Ebrima" panose="02000000000000000000" pitchFamily="2" charset="0"/>
                <a:ea typeface="Ebrima" panose="02000000000000000000" pitchFamily="2" charset="0"/>
                <a:cs typeface="Ebrima" panose="02000000000000000000" pitchFamily="2" charset="0"/>
              </a:rPr>
              <a:t> Professor Chin Fung </a:t>
            </a:r>
            <a:r>
              <a:rPr lang="en-US" sz="1400" dirty="0" err="1">
                <a:latin typeface="Ebrima" panose="02000000000000000000" pitchFamily="2" charset="0"/>
                <a:ea typeface="Ebrima" panose="02000000000000000000" pitchFamily="2" charset="0"/>
                <a:cs typeface="Ebrima" panose="02000000000000000000" pitchFamily="2" charset="0"/>
              </a:rPr>
              <a:t>Kee</a:t>
            </a:r>
            <a:r>
              <a:rPr lang="en-US" sz="1400" dirty="0">
                <a:latin typeface="Ebrima" panose="02000000000000000000" pitchFamily="2" charset="0"/>
                <a:ea typeface="Ebrima" panose="02000000000000000000" pitchFamily="2" charset="0"/>
                <a:cs typeface="Ebrima" panose="02000000000000000000" pitchFamily="2" charset="0"/>
              </a:rPr>
              <a:t>, DSc (Belfast), FIE (Malaysia, </a:t>
            </a:r>
            <a:r>
              <a:rPr lang="en-US" sz="1400" dirty="0" err="1">
                <a:latin typeface="Ebrima" panose="02000000000000000000" pitchFamily="2" charset="0"/>
                <a:ea typeface="Ebrima" panose="02000000000000000000" pitchFamily="2" charset="0"/>
                <a:cs typeface="Ebrima" panose="02000000000000000000" pitchFamily="2" charset="0"/>
              </a:rPr>
              <a:t>S’pore</a:t>
            </a:r>
            <a:r>
              <a:rPr lang="en-US" sz="1400" dirty="0">
                <a:latin typeface="Ebrima" panose="02000000000000000000" pitchFamily="2" charset="0"/>
                <a:ea typeface="Ebrima" panose="02000000000000000000" pitchFamily="2" charset="0"/>
                <a:cs typeface="Ebrima" panose="02000000000000000000" pitchFamily="2" charset="0"/>
              </a:rPr>
              <a:t>, Ireland), FICE, </a:t>
            </a:r>
            <a:r>
              <a:rPr lang="en-US" sz="1400" dirty="0" err="1">
                <a:latin typeface="Ebrima" panose="02000000000000000000" pitchFamily="2" charset="0"/>
                <a:ea typeface="Ebrima" panose="02000000000000000000" pitchFamily="2" charset="0"/>
                <a:cs typeface="Ebrima" panose="02000000000000000000" pitchFamily="2" charset="0"/>
              </a:rPr>
              <a:t>FIStrutE</a:t>
            </a:r>
            <a:r>
              <a:rPr lang="en-US" sz="1400" dirty="0">
                <a:latin typeface="Ebrima" panose="02000000000000000000" pitchFamily="2" charset="0"/>
                <a:ea typeface="Ebrima" panose="02000000000000000000" pitchFamily="2" charset="0"/>
                <a:cs typeface="Ebrima" panose="02000000000000000000" pitchFamily="2" charset="0"/>
              </a:rPr>
              <a:t>, Hon FICE, Hon DSc (Glasgow, </a:t>
            </a:r>
            <a:r>
              <a:rPr lang="en-US" sz="1400" dirty="0" err="1">
                <a:latin typeface="Ebrima" panose="02000000000000000000" pitchFamily="2" charset="0"/>
                <a:ea typeface="Ebrima" panose="02000000000000000000" pitchFamily="2" charset="0"/>
                <a:cs typeface="Ebrima" panose="02000000000000000000" pitchFamily="2" charset="0"/>
              </a:rPr>
              <a:t>S’pore</a:t>
            </a:r>
            <a:r>
              <a:rPr lang="en-US" sz="1400" dirty="0">
                <a:latin typeface="Ebrima" panose="02000000000000000000" pitchFamily="2" charset="0"/>
                <a:ea typeface="Ebrima" panose="02000000000000000000" pitchFamily="2" charset="0"/>
                <a:cs typeface="Ebrima" panose="02000000000000000000" pitchFamily="2" charset="0"/>
              </a:rPr>
              <a:t>), was a man of outstanding qualities who distinguished himself in terms of his achievements and his contributions to society. In a long career lasting over 40 years he was well known as a brilliant research worker, a university lecturer and a </a:t>
            </a:r>
            <a:r>
              <a:rPr lang="en-US" sz="1400" dirty="0" err="1">
                <a:latin typeface="Ebrima" panose="02000000000000000000" pitchFamily="2" charset="0"/>
                <a:ea typeface="Ebrima" panose="02000000000000000000" pitchFamily="2" charset="0"/>
                <a:cs typeface="Ebrima" panose="02000000000000000000" pitchFamily="2" charset="0"/>
              </a:rPr>
              <a:t>practising</a:t>
            </a:r>
            <a:r>
              <a:rPr lang="en-US" sz="1400" dirty="0">
                <a:latin typeface="Ebrima" panose="02000000000000000000" pitchFamily="2" charset="0"/>
                <a:ea typeface="Ebrima" panose="02000000000000000000" pitchFamily="2" charset="0"/>
                <a:cs typeface="Ebrima" panose="02000000000000000000" pitchFamily="2" charset="0"/>
              </a:rPr>
              <a:t> engineer who was renowned not only in Malaysia but also in the international arena. He was an outstanding engineer in geotechnical, structural and hydraulic engineering. He is remembered for his leading role in the Penang Bridge project and other important </a:t>
            </a:r>
            <a:r>
              <a:rPr lang="en-US" sz="1400" dirty="0" smtClean="0">
                <a:latin typeface="Ebrima" panose="02000000000000000000" pitchFamily="2" charset="0"/>
                <a:ea typeface="Ebrima" panose="02000000000000000000" pitchFamily="2" charset="0"/>
                <a:cs typeface="Ebrima" panose="02000000000000000000" pitchFamily="2" charset="0"/>
              </a:rPr>
              <a:t>projects such </a:t>
            </a:r>
            <a:r>
              <a:rPr lang="en-US" sz="1400" dirty="0">
                <a:latin typeface="Ebrima" panose="02000000000000000000" pitchFamily="2" charset="0"/>
                <a:ea typeface="Ebrima" panose="02000000000000000000" pitchFamily="2" charset="0"/>
                <a:cs typeface="Ebrima" panose="02000000000000000000" pitchFamily="2" charset="0"/>
              </a:rPr>
              <a:t>as the Maybank HQ building and the North-South Expressway. </a:t>
            </a:r>
          </a:p>
          <a:p>
            <a:pPr marL="0" indent="0" algn="just">
              <a:buNone/>
            </a:pPr>
            <a:endParaRPr lang="en-US" sz="1400"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14120059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5000" r="-15000"/>
          </a:stretch>
        </a:blipFill>
        <a:effectLst/>
      </p:bgPr>
    </p:bg>
    <p:spTree>
      <p:nvGrpSpPr>
        <p:cNvPr id="1" name=""/>
        <p:cNvGrpSpPr/>
        <p:nvPr/>
      </p:nvGrpSpPr>
      <p:grpSpPr>
        <a:xfrm>
          <a:off x="0" y="0"/>
          <a:ext cx="0" cy="0"/>
          <a:chOff x="0" y="0"/>
          <a:chExt cx="0" cy="0"/>
        </a:xfrm>
      </p:grpSpPr>
      <p:pic>
        <p:nvPicPr>
          <p:cNvPr id="512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295400"/>
            <a:ext cx="146304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1"/>
          <p:cNvSpPr txBox="1">
            <a:spLocks/>
          </p:cNvSpPr>
          <p:nvPr/>
        </p:nvSpPr>
        <p:spPr>
          <a:xfrm>
            <a:off x="457200" y="152400"/>
            <a:ext cx="8229600" cy="914400"/>
          </a:xfrm>
          <a:prstGeom prst="rect">
            <a:avLst/>
          </a:prstGeom>
          <a:solidFill>
            <a:schemeClr val="bg2">
              <a:alpha val="85000"/>
            </a:scheme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Berlin Sans FB" panose="020E0602020502020306" pitchFamily="34" charset="0"/>
              </a:rPr>
              <a:t>HALL OF FAME</a:t>
            </a:r>
          </a:p>
          <a:p>
            <a:r>
              <a:rPr lang="en-US" sz="2000" dirty="0">
                <a:latin typeface="Berlin Sans FB" panose="020E0602020502020306" pitchFamily="34" charset="0"/>
                <a:ea typeface="Ebrima" panose="02000000000000000000" pitchFamily="2" charset="0"/>
                <a:cs typeface="Ebrima" panose="02000000000000000000" pitchFamily="2" charset="0"/>
              </a:rPr>
              <a:t>Y. BHG. TAN SRI DATUK IR. (DR.) ABU ZARIM BIN HAJI OMAR </a:t>
            </a:r>
          </a:p>
          <a:p>
            <a:endParaRPr lang="en-US" sz="3200" dirty="0">
              <a:latin typeface="Berlin Sans FB" panose="020E0602020502020306" pitchFamily="34" charset="0"/>
            </a:endParaRPr>
          </a:p>
        </p:txBody>
      </p:sp>
      <p:sp>
        <p:nvSpPr>
          <p:cNvPr id="8" name="Content Placeholder 2"/>
          <p:cNvSpPr txBox="1">
            <a:spLocks/>
          </p:cNvSpPr>
          <p:nvPr/>
        </p:nvSpPr>
        <p:spPr>
          <a:xfrm>
            <a:off x="457200" y="3221667"/>
            <a:ext cx="8229600" cy="2417134"/>
          </a:xfrm>
          <a:prstGeom prst="rect">
            <a:avLst/>
          </a:prstGeom>
          <a:solidFill>
            <a:schemeClr val="accent5">
              <a:lumMod val="20000"/>
              <a:lumOff val="80000"/>
              <a:alpha val="85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en-US" sz="1400" dirty="0">
              <a:latin typeface="Ebrima" panose="02000000000000000000" pitchFamily="2" charset="0"/>
              <a:ea typeface="Ebrima" panose="02000000000000000000" pitchFamily="2" charset="0"/>
              <a:cs typeface="Ebrima" panose="02000000000000000000" pitchFamily="2" charset="0"/>
            </a:endParaRPr>
          </a:p>
          <a:p>
            <a:pPr marL="0" indent="0" algn="just">
              <a:buNone/>
            </a:pPr>
            <a:r>
              <a:rPr lang="en-US" sz="1400" dirty="0">
                <a:latin typeface="Ebrima" panose="02000000000000000000" pitchFamily="2" charset="0"/>
                <a:ea typeface="Ebrima" panose="02000000000000000000" pitchFamily="2" charset="0"/>
                <a:cs typeface="Ebrima" panose="02000000000000000000" pitchFamily="2" charset="0"/>
              </a:rPr>
              <a:t>Under his leadership, LLN had worked towards the exploration of other energy sources like coal, gas and hydro-power as replacement for oil and emerged as one of the leading employers of engineers in the country. During his tenure in IEM he </a:t>
            </a:r>
            <a:r>
              <a:rPr lang="en-US" sz="1400" dirty="0" err="1">
                <a:latin typeface="Ebrima" panose="02000000000000000000" pitchFamily="2" charset="0"/>
                <a:ea typeface="Ebrima" panose="02000000000000000000" pitchFamily="2" charset="0"/>
                <a:cs typeface="Ebrima" panose="02000000000000000000" pitchFamily="2" charset="0"/>
              </a:rPr>
              <a:t>participatedin</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thedevelopmentof</a:t>
            </a:r>
            <a:r>
              <a:rPr lang="en-US" sz="1400" dirty="0">
                <a:latin typeface="Ebrima" panose="02000000000000000000" pitchFamily="2" charset="0"/>
                <a:ea typeface="Ebrima" panose="02000000000000000000" pitchFamily="2" charset="0"/>
                <a:cs typeface="Ebrima" panose="02000000000000000000" pitchFamily="2" charset="0"/>
              </a:rPr>
              <a:t> the Engineers, Act. </a:t>
            </a:r>
            <a:r>
              <a:rPr lang="en-US" sz="1400" dirty="0" err="1">
                <a:latin typeface="Ebrima" panose="02000000000000000000" pitchFamily="2" charset="0"/>
                <a:ea typeface="Ebrima" panose="02000000000000000000" pitchFamily="2" charset="0"/>
                <a:cs typeface="Ebrima" panose="02000000000000000000" pitchFamily="2" charset="0"/>
              </a:rPr>
              <a:t>YBhg</a:t>
            </a:r>
            <a:r>
              <a:rPr lang="en-US" sz="1400" dirty="0">
                <a:latin typeface="Ebrima" panose="02000000000000000000" pitchFamily="2" charset="0"/>
                <a:ea typeface="Ebrima" panose="02000000000000000000" pitchFamily="2" charset="0"/>
                <a:cs typeface="Ebrima" panose="02000000000000000000" pitchFamily="2" charset="0"/>
              </a:rPr>
              <a:t> Tan Sri had assisted to provide facilities to house the IEM Secretariat office at the LLN premises at </a:t>
            </a:r>
            <a:r>
              <a:rPr lang="en-US" sz="1400" dirty="0" err="1">
                <a:latin typeface="Ebrima" panose="02000000000000000000" pitchFamily="2" charset="0"/>
                <a:ea typeface="Ebrima" panose="02000000000000000000" pitchFamily="2" charset="0"/>
                <a:cs typeface="Ebrima" panose="02000000000000000000" pitchFamily="2" charset="0"/>
              </a:rPr>
              <a:t>Jalan</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Timur</a:t>
            </a:r>
            <a:r>
              <a:rPr lang="en-US" sz="1400" dirty="0">
                <a:latin typeface="Ebrima" panose="02000000000000000000" pitchFamily="2" charset="0"/>
                <a:ea typeface="Ebrima" panose="02000000000000000000" pitchFamily="2" charset="0"/>
                <a:cs typeface="Ebrima" panose="02000000000000000000" pitchFamily="2" charset="0"/>
              </a:rPr>
              <a:t>. His dedicated and unselfish services to the nation and the Institution had earned him numerous awards including the IEM Honorary Fellow and the nation’s </a:t>
            </a:r>
            <a:r>
              <a:rPr lang="en-US" sz="1400" dirty="0" err="1">
                <a:latin typeface="Ebrima" panose="02000000000000000000" pitchFamily="2" charset="0"/>
                <a:ea typeface="Ebrima" panose="02000000000000000000" pitchFamily="2" charset="0"/>
                <a:cs typeface="Ebrima" panose="02000000000000000000" pitchFamily="2" charset="0"/>
              </a:rPr>
              <a:t>Panglima</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Setia</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Mahkota</a:t>
            </a:r>
            <a:r>
              <a:rPr lang="en-US" sz="1400" dirty="0">
                <a:latin typeface="Ebrima" panose="02000000000000000000" pitchFamily="2" charset="0"/>
                <a:ea typeface="Ebrima" panose="02000000000000000000" pitchFamily="2" charset="0"/>
                <a:cs typeface="Ebrima" panose="02000000000000000000" pitchFamily="2" charset="0"/>
              </a:rPr>
              <a:t>. </a:t>
            </a:r>
          </a:p>
          <a:p>
            <a:pPr marL="0" indent="0" algn="just">
              <a:buNone/>
            </a:pPr>
            <a:endParaRPr lang="en-US" sz="1400" dirty="0">
              <a:latin typeface="Ebrima" panose="02000000000000000000" pitchFamily="2" charset="0"/>
              <a:ea typeface="Ebrima" panose="02000000000000000000" pitchFamily="2" charset="0"/>
              <a:cs typeface="Ebrima" panose="02000000000000000000" pitchFamily="2" charset="0"/>
            </a:endParaRPr>
          </a:p>
          <a:p>
            <a:pPr marL="0" indent="0" algn="just">
              <a:buNone/>
            </a:pPr>
            <a:r>
              <a:rPr lang="en-US" sz="1400" dirty="0">
                <a:latin typeface="Ebrima" panose="02000000000000000000" pitchFamily="2" charset="0"/>
                <a:ea typeface="Ebrima" panose="02000000000000000000" pitchFamily="2" charset="0"/>
                <a:cs typeface="Ebrima" panose="02000000000000000000" pitchFamily="2" charset="0"/>
              </a:rPr>
              <a:t>IEM Council at its meeting on 19 March 2012 therefore proud to </a:t>
            </a:r>
            <a:r>
              <a:rPr lang="en-US" sz="1400" dirty="0" err="1">
                <a:latin typeface="Ebrima" panose="02000000000000000000" pitchFamily="2" charset="0"/>
                <a:ea typeface="Ebrima" panose="02000000000000000000" pitchFamily="2" charset="0"/>
                <a:cs typeface="Ebrima" panose="02000000000000000000" pitchFamily="2" charset="0"/>
              </a:rPr>
              <a:t>honour</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Y.Bhg</a:t>
            </a:r>
            <a:r>
              <a:rPr lang="en-US" sz="1400" dirty="0">
                <a:latin typeface="Ebrima" panose="02000000000000000000" pitchFamily="2" charset="0"/>
                <a:ea typeface="Ebrima" panose="02000000000000000000" pitchFamily="2" charset="0"/>
                <a:cs typeface="Ebrima" panose="02000000000000000000" pitchFamily="2" charset="0"/>
              </a:rPr>
              <a:t> Tan Sri Datuk Ir. (Dr.) Abu </a:t>
            </a:r>
            <a:r>
              <a:rPr lang="en-US" sz="1400" dirty="0" err="1">
                <a:latin typeface="Ebrima" panose="02000000000000000000" pitchFamily="2" charset="0"/>
                <a:ea typeface="Ebrima" panose="02000000000000000000" pitchFamily="2" charset="0"/>
                <a:cs typeface="Ebrima" panose="02000000000000000000" pitchFamily="2" charset="0"/>
              </a:rPr>
              <a:t>Zarim</a:t>
            </a:r>
            <a:r>
              <a:rPr lang="en-US" sz="1400" dirty="0">
                <a:latin typeface="Ebrima" panose="02000000000000000000" pitchFamily="2" charset="0"/>
                <a:ea typeface="Ebrima" panose="02000000000000000000" pitchFamily="2" charset="0"/>
                <a:cs typeface="Ebrima" panose="02000000000000000000" pitchFamily="2" charset="0"/>
              </a:rPr>
              <a:t> bin Haji Omar a place in its Engineering Hall of Fame for all his contributions. </a:t>
            </a:r>
          </a:p>
        </p:txBody>
      </p:sp>
      <p:sp>
        <p:nvSpPr>
          <p:cNvPr id="7" name="Content Placeholder 2"/>
          <p:cNvSpPr txBox="1">
            <a:spLocks/>
          </p:cNvSpPr>
          <p:nvPr/>
        </p:nvSpPr>
        <p:spPr>
          <a:xfrm>
            <a:off x="457200" y="1295400"/>
            <a:ext cx="6324600" cy="1926266"/>
          </a:xfrm>
          <a:prstGeom prst="rect">
            <a:avLst/>
          </a:prstGeom>
          <a:solidFill>
            <a:schemeClr val="accent5">
              <a:lumMod val="20000"/>
              <a:lumOff val="80000"/>
              <a:alpha val="85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1400" dirty="0" err="1">
                <a:latin typeface="Ebrima" panose="02000000000000000000" pitchFamily="2" charset="0"/>
                <a:ea typeface="Ebrima" panose="02000000000000000000" pitchFamily="2" charset="0"/>
                <a:cs typeface="Ebrima" panose="02000000000000000000" pitchFamily="2" charset="0"/>
              </a:rPr>
              <a:t>Y.Bhg</a:t>
            </a:r>
            <a:r>
              <a:rPr lang="en-US" sz="1400" dirty="0">
                <a:latin typeface="Ebrima" panose="02000000000000000000" pitchFamily="2" charset="0"/>
                <a:ea typeface="Ebrima" panose="02000000000000000000" pitchFamily="2" charset="0"/>
                <a:cs typeface="Ebrima" panose="02000000000000000000" pitchFamily="2" charset="0"/>
              </a:rPr>
              <a:t> Tan Sri Datuk Ir. (Dr.) Abu </a:t>
            </a:r>
            <a:r>
              <a:rPr lang="en-US" sz="1400" dirty="0" err="1">
                <a:latin typeface="Ebrima" panose="02000000000000000000" pitchFamily="2" charset="0"/>
                <a:ea typeface="Ebrima" panose="02000000000000000000" pitchFamily="2" charset="0"/>
                <a:cs typeface="Ebrima" panose="02000000000000000000" pitchFamily="2" charset="0"/>
              </a:rPr>
              <a:t>Zarim</a:t>
            </a:r>
            <a:r>
              <a:rPr lang="en-US" sz="1400" dirty="0">
                <a:latin typeface="Ebrima" panose="02000000000000000000" pitchFamily="2" charset="0"/>
                <a:ea typeface="Ebrima" panose="02000000000000000000" pitchFamily="2" charset="0"/>
                <a:cs typeface="Ebrima" panose="02000000000000000000" pitchFamily="2" charset="0"/>
              </a:rPr>
              <a:t> bin Haji Omar served as IEM’s President from 1970 to 1972. </a:t>
            </a:r>
            <a:r>
              <a:rPr lang="en-US" sz="1400" dirty="0" err="1">
                <a:latin typeface="Ebrima" panose="02000000000000000000" pitchFamily="2" charset="0"/>
                <a:ea typeface="Ebrima" panose="02000000000000000000" pitchFamily="2" charset="0"/>
                <a:cs typeface="Ebrima" panose="02000000000000000000" pitchFamily="2" charset="0"/>
              </a:rPr>
              <a:t>Y.Bhg</a:t>
            </a:r>
            <a:r>
              <a:rPr lang="en-US" sz="1400" dirty="0">
                <a:latin typeface="Ebrima" panose="02000000000000000000" pitchFamily="2" charset="0"/>
                <a:ea typeface="Ebrima" panose="02000000000000000000" pitchFamily="2" charset="0"/>
                <a:cs typeface="Ebrima" panose="02000000000000000000" pitchFamily="2" charset="0"/>
              </a:rPr>
              <a:t> Tan Sri served as the General Manager of </a:t>
            </a:r>
            <a:r>
              <a:rPr lang="en-US" sz="1400" dirty="0" err="1">
                <a:latin typeface="Ebrima" panose="02000000000000000000" pitchFamily="2" charset="0"/>
                <a:ea typeface="Ebrima" panose="02000000000000000000" pitchFamily="2" charset="0"/>
                <a:cs typeface="Ebrima" panose="02000000000000000000" pitchFamily="2" charset="0"/>
              </a:rPr>
              <a:t>Lembaga</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Letrik</a:t>
            </a:r>
            <a:r>
              <a:rPr lang="en-US" sz="1400" dirty="0">
                <a:latin typeface="Ebrima" panose="02000000000000000000" pitchFamily="2" charset="0"/>
                <a:ea typeface="Ebrima" panose="02000000000000000000" pitchFamily="2" charset="0"/>
                <a:cs typeface="Ebrima" panose="02000000000000000000" pitchFamily="2" charset="0"/>
              </a:rPr>
              <a:t> Negara (LLN) prior to his retirement after 40 years of service. He was responsible for the </a:t>
            </a:r>
            <a:r>
              <a:rPr lang="en-US" sz="1400" dirty="0" err="1">
                <a:latin typeface="Ebrima" panose="02000000000000000000" pitchFamily="2" charset="0"/>
                <a:ea typeface="Ebrima" panose="02000000000000000000" pitchFamily="2" charset="0"/>
                <a:cs typeface="Ebrima" panose="02000000000000000000" pitchFamily="2" charset="0"/>
              </a:rPr>
              <a:t>the</a:t>
            </a:r>
            <a:r>
              <a:rPr lang="en-US" sz="1400" dirty="0">
                <a:latin typeface="Ebrima" panose="02000000000000000000" pitchFamily="2" charset="0"/>
                <a:ea typeface="Ebrima" panose="02000000000000000000" pitchFamily="2" charset="0"/>
                <a:cs typeface="Ebrima" panose="02000000000000000000" pitchFamily="2" charset="0"/>
              </a:rPr>
              <a:t> reorganization of LLN in 1970, the development of all grades of human resource including the establishment of </a:t>
            </a:r>
            <a:r>
              <a:rPr lang="en-US" sz="1400" dirty="0" err="1">
                <a:latin typeface="Ebrima" panose="02000000000000000000" pitchFamily="2" charset="0"/>
                <a:ea typeface="Ebrima" panose="02000000000000000000" pitchFamily="2" charset="0"/>
                <a:cs typeface="Ebrima" panose="02000000000000000000" pitchFamily="2" charset="0"/>
              </a:rPr>
              <a:t>Institut</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Latihan</a:t>
            </a:r>
            <a:r>
              <a:rPr lang="en-US" sz="1400" dirty="0">
                <a:latin typeface="Ebrima" panose="02000000000000000000" pitchFamily="2" charset="0"/>
                <a:ea typeface="Ebrima" panose="02000000000000000000" pitchFamily="2" charset="0"/>
                <a:cs typeface="Ebrima" panose="02000000000000000000" pitchFamily="2" charset="0"/>
              </a:rPr>
              <a:t> Sultan Ahmad Shah. During his term of office, LLN expanded enormously in size and complexity. The aggressive implementation of Rural Electrification </a:t>
            </a:r>
            <a:r>
              <a:rPr lang="en-US" sz="1400" dirty="0" err="1">
                <a:latin typeface="Ebrima" panose="02000000000000000000" pitchFamily="2" charset="0"/>
                <a:ea typeface="Ebrima" panose="02000000000000000000" pitchFamily="2" charset="0"/>
                <a:cs typeface="Ebrima" panose="02000000000000000000" pitchFamily="2" charset="0"/>
              </a:rPr>
              <a:t>programmes</a:t>
            </a:r>
            <a:r>
              <a:rPr lang="en-US" sz="1400" dirty="0">
                <a:latin typeface="Ebrima" panose="02000000000000000000" pitchFamily="2" charset="0"/>
                <a:ea typeface="Ebrima" panose="02000000000000000000" pitchFamily="2" charset="0"/>
                <a:cs typeface="Ebrima" panose="02000000000000000000" pitchFamily="2" charset="0"/>
              </a:rPr>
              <a:t> including, the introduction of mini-hydro projects throughout the country are just a few.</a:t>
            </a:r>
            <a:endParaRPr lang="en-US" sz="1400" dirty="0" smtClean="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0607205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l="-9000" r="-9000"/>
          </a:stretch>
        </a:blipFill>
        <a:effectLst/>
      </p:bgPr>
    </p:bg>
    <p:spTree>
      <p:nvGrpSpPr>
        <p:cNvPr id="1" name=""/>
        <p:cNvGrpSpPr/>
        <p:nvPr/>
      </p:nvGrpSpPr>
      <p:grpSpPr>
        <a:xfrm>
          <a:off x="0" y="0"/>
          <a:ext cx="0" cy="0"/>
          <a:chOff x="0" y="0"/>
          <a:chExt cx="0" cy="0"/>
        </a:xfrm>
      </p:grpSpPr>
      <p:pic>
        <p:nvPicPr>
          <p:cNvPr id="6146"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1295400"/>
            <a:ext cx="146304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1"/>
          <p:cNvSpPr txBox="1">
            <a:spLocks/>
          </p:cNvSpPr>
          <p:nvPr/>
        </p:nvSpPr>
        <p:spPr>
          <a:xfrm>
            <a:off x="457200" y="152400"/>
            <a:ext cx="8229600" cy="914400"/>
          </a:xfrm>
          <a:prstGeom prst="rect">
            <a:avLst/>
          </a:prstGeom>
          <a:solidFill>
            <a:schemeClr val="bg2">
              <a:alpha val="85000"/>
            </a:scheme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Berlin Sans FB" panose="020E0602020502020306" pitchFamily="34" charset="0"/>
              </a:rPr>
              <a:t>HALL OF FAME</a:t>
            </a:r>
          </a:p>
          <a:p>
            <a:r>
              <a:rPr lang="en-US" sz="2000" dirty="0">
                <a:latin typeface="Berlin Sans FB" panose="020E0602020502020306" pitchFamily="34" charset="0"/>
                <a:ea typeface="Ebrima" panose="02000000000000000000" pitchFamily="2" charset="0"/>
                <a:cs typeface="Ebrima" panose="02000000000000000000" pitchFamily="2" charset="0"/>
              </a:rPr>
              <a:t>THE LATE Y. BHG. TAN SRI J. G. DANIEL  </a:t>
            </a:r>
          </a:p>
          <a:p>
            <a:endParaRPr lang="en-US" sz="3200" dirty="0">
              <a:latin typeface="Berlin Sans FB" panose="020E0602020502020306" pitchFamily="34" charset="0"/>
            </a:endParaRPr>
          </a:p>
        </p:txBody>
      </p:sp>
      <p:sp>
        <p:nvSpPr>
          <p:cNvPr id="7" name="Content Placeholder 2"/>
          <p:cNvSpPr txBox="1">
            <a:spLocks/>
          </p:cNvSpPr>
          <p:nvPr/>
        </p:nvSpPr>
        <p:spPr>
          <a:xfrm>
            <a:off x="457200" y="1295400"/>
            <a:ext cx="6324600" cy="1926266"/>
          </a:xfrm>
          <a:prstGeom prst="rect">
            <a:avLst/>
          </a:prstGeom>
          <a:solidFill>
            <a:schemeClr val="accent5">
              <a:lumMod val="20000"/>
              <a:lumOff val="80000"/>
              <a:alpha val="85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1400" dirty="0">
                <a:latin typeface="Ebrima" panose="02000000000000000000" pitchFamily="2" charset="0"/>
                <a:ea typeface="Ebrima" panose="02000000000000000000" pitchFamily="2" charset="0"/>
                <a:cs typeface="Ebrima" panose="02000000000000000000" pitchFamily="2" charset="0"/>
              </a:rPr>
              <a:t>One of the founding members of IEM, he had been elected a Member of IEM in 1958. The longest serving member of the IEM Council since 1961, Y. </a:t>
            </a:r>
            <a:r>
              <a:rPr lang="en-US" sz="1400" dirty="0" err="1">
                <a:latin typeface="Ebrima" panose="02000000000000000000" pitchFamily="2" charset="0"/>
                <a:ea typeface="Ebrima" panose="02000000000000000000" pitchFamily="2" charset="0"/>
                <a:cs typeface="Ebrima" panose="02000000000000000000" pitchFamily="2" charset="0"/>
              </a:rPr>
              <a:t>Bhg</a:t>
            </a:r>
            <a:r>
              <a:rPr lang="en-US" sz="1400" dirty="0">
                <a:latin typeface="Ebrima" panose="02000000000000000000" pitchFamily="2" charset="0"/>
                <a:ea typeface="Ebrima" panose="02000000000000000000" pitchFamily="2" charset="0"/>
                <a:cs typeface="Ebrima" panose="02000000000000000000" pitchFamily="2" charset="0"/>
              </a:rPr>
              <a:t>. Tan Sri had held the office of Honorary Treasurer (1965-1967) / (1971-1972), Vice President (1967-1971) and President (1972-1974). </a:t>
            </a:r>
            <a:r>
              <a:rPr lang="en-US" sz="1400" dirty="0" err="1">
                <a:latin typeface="Ebrima" panose="02000000000000000000" pitchFamily="2" charset="0"/>
                <a:ea typeface="Ebrima" panose="02000000000000000000" pitchFamily="2" charset="0"/>
                <a:cs typeface="Ebrima" panose="02000000000000000000" pitchFamily="2" charset="0"/>
              </a:rPr>
              <a:t>Y.Bhg</a:t>
            </a:r>
            <a:r>
              <a:rPr lang="en-US" sz="1400" dirty="0">
                <a:latin typeface="Ebrima" panose="02000000000000000000" pitchFamily="2" charset="0"/>
                <a:ea typeface="Ebrima" panose="02000000000000000000" pitchFamily="2" charset="0"/>
                <a:cs typeface="Ebrima" panose="02000000000000000000" pitchFamily="2" charset="0"/>
              </a:rPr>
              <a:t>. Tan Sri was one of the original Committee members who drafted the IEM Constitution and Bye-Laws and had been the Chairman of the Ad-Hoc Committee on Amendments to the IEM Constitutions and By-laws from 1971. Tan Sri was the Director General of the Drainage and Irrigation Department (DID) (1972-1976) and served as member of the Board of Engineers Malaysia (1972-1977) </a:t>
            </a:r>
            <a:r>
              <a:rPr lang="en-US" sz="1400" dirty="0" smtClean="0">
                <a:latin typeface="Ebrima" panose="02000000000000000000" pitchFamily="2" charset="0"/>
                <a:ea typeface="Ebrima" panose="02000000000000000000" pitchFamily="2" charset="0"/>
                <a:cs typeface="Ebrima" panose="02000000000000000000" pitchFamily="2" charset="0"/>
              </a:rPr>
              <a:t>and</a:t>
            </a:r>
            <a:endParaRPr lang="en-US" sz="1400" dirty="0">
              <a:latin typeface="Ebrima" panose="02000000000000000000" pitchFamily="2" charset="0"/>
              <a:ea typeface="Ebrima" panose="02000000000000000000" pitchFamily="2" charset="0"/>
              <a:cs typeface="Ebrima" panose="02000000000000000000" pitchFamily="2" charset="0"/>
            </a:endParaRPr>
          </a:p>
        </p:txBody>
      </p:sp>
      <p:sp>
        <p:nvSpPr>
          <p:cNvPr id="8" name="Content Placeholder 2"/>
          <p:cNvSpPr txBox="1">
            <a:spLocks/>
          </p:cNvSpPr>
          <p:nvPr/>
        </p:nvSpPr>
        <p:spPr>
          <a:xfrm>
            <a:off x="457200" y="3221667"/>
            <a:ext cx="8229600" cy="2417134"/>
          </a:xfrm>
          <a:prstGeom prst="rect">
            <a:avLst/>
          </a:prstGeom>
          <a:solidFill>
            <a:schemeClr val="accent5">
              <a:lumMod val="20000"/>
              <a:lumOff val="80000"/>
              <a:alpha val="85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1400" dirty="0">
                <a:latin typeface="Ebrima" panose="02000000000000000000" pitchFamily="2" charset="0"/>
                <a:ea typeface="Ebrima" panose="02000000000000000000" pitchFamily="2" charset="0"/>
                <a:cs typeface="Ebrima" panose="02000000000000000000" pitchFamily="2" charset="0"/>
              </a:rPr>
              <a:t>BEM Investigation Committee Member (2000-2002). </a:t>
            </a:r>
          </a:p>
          <a:p>
            <a:pPr marL="0" indent="0" algn="just">
              <a:buNone/>
            </a:pPr>
            <a:endParaRPr lang="en-US" sz="1400" dirty="0">
              <a:latin typeface="Ebrima" panose="02000000000000000000" pitchFamily="2" charset="0"/>
              <a:ea typeface="Ebrima" panose="02000000000000000000" pitchFamily="2" charset="0"/>
              <a:cs typeface="Ebrima" panose="02000000000000000000" pitchFamily="2" charset="0"/>
            </a:endParaRPr>
          </a:p>
          <a:p>
            <a:pPr marL="0" indent="0" algn="just">
              <a:buNone/>
            </a:pPr>
            <a:r>
              <a:rPr lang="en-US" sz="1400" dirty="0">
                <a:latin typeface="Ebrima" panose="02000000000000000000" pitchFamily="2" charset="0"/>
                <a:ea typeface="Ebrima" panose="02000000000000000000" pitchFamily="2" charset="0"/>
                <a:cs typeface="Ebrima" panose="02000000000000000000" pitchFamily="2" charset="0"/>
              </a:rPr>
              <a:t>As the Government’s expert advisor and consultant in the field of drainage, irrigation, hydrology, hydraulics, urban drainage and flood control, among his major contributions were the formulation of the West Johore Drainage Project, the publishing of Standard Urban Drainage, hydrology and Hydraulics and the introduction of glass reinforced polyester conduits for speedy construction of irrigation distribution systems. He was consultant to the World Bank on Drainage and Irrigation Projects in Indonesia and the International Fund for Agricultural Development in Rome. </a:t>
            </a:r>
            <a:r>
              <a:rPr lang="en-US" sz="1400" dirty="0" err="1">
                <a:latin typeface="Ebrima" panose="02000000000000000000" pitchFamily="2" charset="0"/>
                <a:ea typeface="Ebrima" panose="02000000000000000000" pitchFamily="2" charset="0"/>
                <a:cs typeface="Ebrima" panose="02000000000000000000" pitchFamily="2" charset="0"/>
              </a:rPr>
              <a:t>Y.Bhg</a:t>
            </a:r>
            <a:r>
              <a:rPr lang="en-US" sz="1400" dirty="0">
                <a:latin typeface="Ebrima" panose="02000000000000000000" pitchFamily="2" charset="0"/>
                <a:ea typeface="Ebrima" panose="02000000000000000000" pitchFamily="2" charset="0"/>
                <a:cs typeface="Ebrima" panose="02000000000000000000" pitchFamily="2" charset="0"/>
              </a:rPr>
              <a:t>. Tan Sri was a Foundation Fellow and a Council Member of the Academy of Sciences, Malaysia and the Chairman of </a:t>
            </a:r>
            <a:r>
              <a:rPr lang="en-US" sz="1400" dirty="0" err="1">
                <a:latin typeface="Ebrima" panose="02000000000000000000" pitchFamily="2" charset="0"/>
                <a:ea typeface="Ebrima" panose="02000000000000000000" pitchFamily="2" charset="0"/>
                <a:cs typeface="Ebrima" panose="02000000000000000000" pitchFamily="2" charset="0"/>
              </a:rPr>
              <a:t>Balai</a:t>
            </a:r>
            <a:r>
              <a:rPr lang="en-US" sz="1400" dirty="0">
                <a:latin typeface="Ebrima" panose="02000000000000000000" pitchFamily="2" charset="0"/>
                <a:ea typeface="Ebrima" panose="02000000000000000000" pitchFamily="2" charset="0"/>
                <a:cs typeface="Ebrima" panose="02000000000000000000" pitchFamily="2" charset="0"/>
              </a:rPr>
              <a:t> </a:t>
            </a:r>
            <a:r>
              <a:rPr lang="en-US" sz="1400" dirty="0" err="1">
                <a:latin typeface="Ebrima" panose="02000000000000000000" pitchFamily="2" charset="0"/>
                <a:ea typeface="Ebrima" panose="02000000000000000000" pitchFamily="2" charset="0"/>
                <a:cs typeface="Ebrima" panose="02000000000000000000" pitchFamily="2" charset="0"/>
              </a:rPr>
              <a:t>Ikhtisas</a:t>
            </a:r>
            <a:r>
              <a:rPr lang="en-US" sz="1400" dirty="0">
                <a:latin typeface="Ebrima" panose="02000000000000000000" pitchFamily="2" charset="0"/>
                <a:ea typeface="Ebrima" panose="02000000000000000000" pitchFamily="2" charset="0"/>
                <a:cs typeface="Ebrima" panose="02000000000000000000" pitchFamily="2" charset="0"/>
              </a:rPr>
              <a:t> Malaysia. </a:t>
            </a:r>
          </a:p>
        </p:txBody>
      </p:sp>
    </p:spTree>
    <p:extLst>
      <p:ext uri="{BB962C8B-B14F-4D97-AF65-F5344CB8AC3E}">
        <p14:creationId xmlns:p14="http://schemas.microsoft.com/office/powerpoint/2010/main" val="2577545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p:nvPr/>
        </p:nvPicPr>
        <p:blipFill rotWithShape="1">
          <a:blip r:embed="rId3">
            <a:extLst>
              <a:ext uri="{BEBA8EAE-BF5A-486C-A8C5-ECC9F3942E4B}">
                <a14:imgProps xmlns:a14="http://schemas.microsoft.com/office/drawing/2010/main">
                  <a14:imgLayer r:embed="rId4">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273" r="273"/>
          <a:stretch/>
        </p:blipFill>
        <p:spPr bwMode="auto">
          <a:xfrm>
            <a:off x="7036981" y="1295400"/>
            <a:ext cx="1463040" cy="1828800"/>
          </a:xfrm>
          <a:prstGeom prst="rect">
            <a:avLst/>
          </a:prstGeom>
          <a:noFill/>
          <a:ln>
            <a:solidFill>
              <a:schemeClr val="tx1"/>
            </a:solidFill>
          </a:ln>
        </p:spPr>
      </p:pic>
      <p:sp>
        <p:nvSpPr>
          <p:cNvPr id="6" name="Title 1"/>
          <p:cNvSpPr txBox="1">
            <a:spLocks/>
          </p:cNvSpPr>
          <p:nvPr/>
        </p:nvSpPr>
        <p:spPr>
          <a:xfrm>
            <a:off x="457200" y="152400"/>
            <a:ext cx="8229600" cy="914400"/>
          </a:xfrm>
          <a:prstGeom prst="rect">
            <a:avLst/>
          </a:prstGeom>
          <a:solidFill>
            <a:schemeClr val="bg2">
              <a:alpha val="85000"/>
            </a:scheme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Berlin Sans FB" panose="020E0602020502020306" pitchFamily="34" charset="0"/>
              </a:rPr>
              <a:t>HALL OF FAME</a:t>
            </a:r>
          </a:p>
          <a:p>
            <a:r>
              <a:rPr lang="en-US" sz="2000" dirty="0">
                <a:latin typeface="Berlin Sans FB" panose="020E0602020502020306" pitchFamily="34" charset="0"/>
                <a:ea typeface="Ebrima" panose="02000000000000000000" pitchFamily="2" charset="0"/>
                <a:cs typeface="Ebrima" panose="02000000000000000000" pitchFamily="2" charset="0"/>
              </a:rPr>
              <a:t>IR. CHIAM TEONG TEE </a:t>
            </a:r>
          </a:p>
          <a:p>
            <a:endParaRPr lang="en-US" sz="3200" dirty="0">
              <a:latin typeface="Berlin Sans FB" panose="020E0602020502020306" pitchFamily="34" charset="0"/>
            </a:endParaRPr>
          </a:p>
        </p:txBody>
      </p:sp>
      <p:sp>
        <p:nvSpPr>
          <p:cNvPr id="9" name="Content Placeholder 2"/>
          <p:cNvSpPr txBox="1">
            <a:spLocks/>
          </p:cNvSpPr>
          <p:nvPr/>
        </p:nvSpPr>
        <p:spPr>
          <a:xfrm>
            <a:off x="457200" y="3145466"/>
            <a:ext cx="8229600" cy="3483934"/>
          </a:xfrm>
          <a:prstGeom prst="rect">
            <a:avLst/>
          </a:prstGeom>
          <a:solidFill>
            <a:schemeClr val="accent5">
              <a:lumMod val="20000"/>
              <a:lumOff val="80000"/>
              <a:alpha val="85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1300" dirty="0">
                <a:latin typeface="Ebrima" panose="02000000000000000000" pitchFamily="2" charset="0"/>
                <a:ea typeface="Ebrima" panose="02000000000000000000" pitchFamily="2" charset="0"/>
                <a:cs typeface="Ebrima" panose="02000000000000000000" pitchFamily="2" charset="0"/>
              </a:rPr>
              <a:t>Deputy Dean and was appointed the Dean of the Faculty of Engineering in 1973. </a:t>
            </a:r>
          </a:p>
          <a:p>
            <a:pPr marL="0" indent="0" algn="just">
              <a:buNone/>
            </a:pPr>
            <a:endParaRPr lang="en-US" sz="1300" dirty="0">
              <a:latin typeface="Ebrima" panose="02000000000000000000" pitchFamily="2" charset="0"/>
              <a:ea typeface="Ebrima" panose="02000000000000000000" pitchFamily="2" charset="0"/>
              <a:cs typeface="Ebrima" panose="02000000000000000000" pitchFamily="2" charset="0"/>
            </a:endParaRPr>
          </a:p>
          <a:p>
            <a:pPr marL="0" indent="0" algn="just">
              <a:buNone/>
            </a:pPr>
            <a:r>
              <a:rPr lang="en-US" sz="1300" dirty="0">
                <a:latin typeface="Ebrima" panose="02000000000000000000" pitchFamily="2" charset="0"/>
                <a:ea typeface="Ebrima" panose="02000000000000000000" pitchFamily="2" charset="0"/>
                <a:cs typeface="Ebrima" panose="02000000000000000000" pitchFamily="2" charset="0"/>
              </a:rPr>
              <a:t>In 1975, he was a founding member and principal of </a:t>
            </a:r>
            <a:r>
              <a:rPr lang="en-US" sz="1300" dirty="0" err="1">
                <a:latin typeface="Ebrima" panose="02000000000000000000" pitchFamily="2" charset="0"/>
                <a:ea typeface="Ebrima" panose="02000000000000000000" pitchFamily="2" charset="0"/>
                <a:cs typeface="Ebrima" panose="02000000000000000000" pitchFamily="2" charset="0"/>
              </a:rPr>
              <a:t>Perunding</a:t>
            </a:r>
            <a:r>
              <a:rPr lang="en-US" sz="1300" dirty="0">
                <a:latin typeface="Ebrima" panose="02000000000000000000" pitchFamily="2" charset="0"/>
                <a:ea typeface="Ebrima" panose="02000000000000000000" pitchFamily="2" charset="0"/>
                <a:cs typeface="Ebrima" panose="02000000000000000000" pitchFamily="2" charset="0"/>
              </a:rPr>
              <a:t> </a:t>
            </a:r>
            <a:r>
              <a:rPr lang="en-US" sz="1300" dirty="0" err="1">
                <a:latin typeface="Ebrima" panose="02000000000000000000" pitchFamily="2" charset="0"/>
                <a:ea typeface="Ebrima" panose="02000000000000000000" pitchFamily="2" charset="0"/>
                <a:cs typeface="Ebrima" panose="02000000000000000000" pitchFamily="2" charset="0"/>
              </a:rPr>
              <a:t>Bakti</a:t>
            </a:r>
            <a:r>
              <a:rPr lang="en-US" sz="1300" dirty="0">
                <a:latin typeface="Ebrima" panose="02000000000000000000" pitchFamily="2" charset="0"/>
                <a:ea typeface="Ebrima" panose="02000000000000000000" pitchFamily="2" charset="0"/>
                <a:cs typeface="Ebrima" panose="02000000000000000000" pitchFamily="2" charset="0"/>
              </a:rPr>
              <a:t> </a:t>
            </a:r>
            <a:r>
              <a:rPr lang="en-US" sz="1300" dirty="0" err="1">
                <a:latin typeface="Ebrima" panose="02000000000000000000" pitchFamily="2" charset="0"/>
                <a:ea typeface="Ebrima" panose="02000000000000000000" pitchFamily="2" charset="0"/>
                <a:cs typeface="Ebrima" panose="02000000000000000000" pitchFamily="2" charset="0"/>
              </a:rPr>
              <a:t>Sdn</a:t>
            </a:r>
            <a:r>
              <a:rPr lang="en-US" sz="1300" dirty="0">
                <a:latin typeface="Ebrima" panose="02000000000000000000" pitchFamily="2" charset="0"/>
                <a:ea typeface="Ebrima" panose="02000000000000000000" pitchFamily="2" charset="0"/>
                <a:cs typeface="Ebrima" panose="02000000000000000000" pitchFamily="2" charset="0"/>
              </a:rPr>
              <a:t> </a:t>
            </a:r>
            <a:r>
              <a:rPr lang="en-US" sz="1300" dirty="0" err="1">
                <a:latin typeface="Ebrima" panose="02000000000000000000" pitchFamily="2" charset="0"/>
                <a:ea typeface="Ebrima" panose="02000000000000000000" pitchFamily="2" charset="0"/>
                <a:cs typeface="Ebrima" panose="02000000000000000000" pitchFamily="2" charset="0"/>
              </a:rPr>
              <a:t>Bhd</a:t>
            </a:r>
            <a:r>
              <a:rPr lang="en-US" sz="1300" dirty="0">
                <a:latin typeface="Ebrima" panose="02000000000000000000" pitchFamily="2" charset="0"/>
                <a:ea typeface="Ebrima" panose="02000000000000000000" pitchFamily="2" charset="0"/>
                <a:cs typeface="Ebrima" panose="02000000000000000000" pitchFamily="2" charset="0"/>
              </a:rPr>
              <a:t>, a firm in Engineering Consultancy service in areas of civil, mechanical and electrical engineering. He was then involved directly in many projects undertaken by the company including Drainage and Irrigation works, Highways, High Rise Buildings and Housing Developments. </a:t>
            </a:r>
          </a:p>
          <a:p>
            <a:pPr marL="0" indent="0" algn="just">
              <a:buNone/>
            </a:pPr>
            <a:endParaRPr lang="en-US" sz="1300" dirty="0">
              <a:latin typeface="Ebrima" panose="02000000000000000000" pitchFamily="2" charset="0"/>
              <a:ea typeface="Ebrima" panose="02000000000000000000" pitchFamily="2" charset="0"/>
              <a:cs typeface="Ebrima" panose="02000000000000000000" pitchFamily="2" charset="0"/>
            </a:endParaRPr>
          </a:p>
          <a:p>
            <a:pPr marL="0" indent="0" algn="just">
              <a:buNone/>
            </a:pPr>
            <a:r>
              <a:rPr lang="en-US" sz="1300" dirty="0">
                <a:latin typeface="Ebrima" panose="02000000000000000000" pitchFamily="2" charset="0"/>
                <a:ea typeface="Ebrima" panose="02000000000000000000" pitchFamily="2" charset="0"/>
                <a:cs typeface="Ebrima" panose="02000000000000000000" pitchFamily="2" charset="0"/>
              </a:rPr>
              <a:t>Ir. TT </a:t>
            </a:r>
            <a:r>
              <a:rPr lang="en-US" sz="1300" dirty="0" err="1">
                <a:latin typeface="Ebrima" panose="02000000000000000000" pitchFamily="2" charset="0"/>
                <a:ea typeface="Ebrima" panose="02000000000000000000" pitchFamily="2" charset="0"/>
                <a:cs typeface="Ebrima" panose="02000000000000000000" pitchFamily="2" charset="0"/>
              </a:rPr>
              <a:t>Chiam</a:t>
            </a:r>
            <a:r>
              <a:rPr lang="en-US" sz="1300" dirty="0">
                <a:latin typeface="Ebrima" panose="02000000000000000000" pitchFamily="2" charset="0"/>
                <a:ea typeface="Ebrima" panose="02000000000000000000" pitchFamily="2" charset="0"/>
                <a:cs typeface="Ebrima" panose="02000000000000000000" pitchFamily="2" charset="0"/>
              </a:rPr>
              <a:t> has been an Arbitrator since 1981 and is on the IEM Arbitration Panel and also the Regional Centre for Arbitration in Kuala Lumpur (KLRCA). He was a Fellow of the Malaysian Institute of Arbitrators. He was also responsible for setting up the IEM Arbitration Committee when he was the IEM President in 1981 and helped prepare the initial draft of the IEM Arbitration Rules. </a:t>
            </a:r>
          </a:p>
          <a:p>
            <a:pPr marL="0" indent="0" algn="just">
              <a:buNone/>
            </a:pPr>
            <a:endParaRPr lang="en-US" sz="1300" dirty="0">
              <a:latin typeface="Ebrima" panose="02000000000000000000" pitchFamily="2" charset="0"/>
              <a:ea typeface="Ebrima" panose="02000000000000000000" pitchFamily="2" charset="0"/>
              <a:cs typeface="Ebrima" panose="02000000000000000000" pitchFamily="2" charset="0"/>
            </a:endParaRPr>
          </a:p>
          <a:p>
            <a:pPr marL="0" indent="0" algn="just">
              <a:buNone/>
            </a:pPr>
            <a:r>
              <a:rPr lang="en-US" sz="1300" dirty="0">
                <a:latin typeface="Ebrima" panose="02000000000000000000" pitchFamily="2" charset="0"/>
                <a:ea typeface="Ebrima" panose="02000000000000000000" pitchFamily="2" charset="0"/>
                <a:cs typeface="Ebrima" panose="02000000000000000000" pitchFamily="2" charset="0"/>
              </a:rPr>
              <a:t>Ir. TT </a:t>
            </a:r>
            <a:r>
              <a:rPr lang="en-US" sz="1300" dirty="0" err="1">
                <a:latin typeface="Ebrima" panose="02000000000000000000" pitchFamily="2" charset="0"/>
                <a:ea typeface="Ebrima" panose="02000000000000000000" pitchFamily="2" charset="0"/>
                <a:cs typeface="Ebrima" panose="02000000000000000000" pitchFamily="2" charset="0"/>
              </a:rPr>
              <a:t>Chiam</a:t>
            </a:r>
            <a:r>
              <a:rPr lang="en-US" sz="1300" dirty="0">
                <a:latin typeface="Ebrima" panose="02000000000000000000" pitchFamily="2" charset="0"/>
                <a:ea typeface="Ebrima" panose="02000000000000000000" pitchFamily="2" charset="0"/>
                <a:cs typeface="Ebrima" panose="02000000000000000000" pitchFamily="2" charset="0"/>
              </a:rPr>
              <a:t> is still actively serving the engineering profession through IEM in various capacities. He had been conferred the IEM Honorary Fellowship in 1986 and Fellow Members of other Institutions such as the Institution of Civil Engineers United Kingdom (ICE,UK), Institution of Engineers Singapore (IES) and American Society of Civil Engineers (ASCE) just to name a few. </a:t>
            </a:r>
          </a:p>
        </p:txBody>
      </p:sp>
      <p:sp>
        <p:nvSpPr>
          <p:cNvPr id="8" name="Content Placeholder 2"/>
          <p:cNvSpPr txBox="1">
            <a:spLocks/>
          </p:cNvSpPr>
          <p:nvPr/>
        </p:nvSpPr>
        <p:spPr>
          <a:xfrm>
            <a:off x="457200" y="1295400"/>
            <a:ext cx="6324600" cy="1850066"/>
          </a:xfrm>
          <a:prstGeom prst="rect">
            <a:avLst/>
          </a:prstGeom>
          <a:solidFill>
            <a:schemeClr val="accent5">
              <a:lumMod val="20000"/>
              <a:lumOff val="80000"/>
              <a:alpha val="85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1300" dirty="0">
                <a:latin typeface="Ebrima" panose="02000000000000000000" pitchFamily="2" charset="0"/>
                <a:ea typeface="Ebrima" panose="02000000000000000000" pitchFamily="2" charset="0"/>
                <a:cs typeface="Ebrima" panose="02000000000000000000" pitchFamily="2" charset="0"/>
              </a:rPr>
              <a:t>Ir. TT </a:t>
            </a:r>
            <a:r>
              <a:rPr lang="en-US" sz="1300" dirty="0" err="1">
                <a:latin typeface="Ebrima" panose="02000000000000000000" pitchFamily="2" charset="0"/>
                <a:ea typeface="Ebrima" panose="02000000000000000000" pitchFamily="2" charset="0"/>
                <a:cs typeface="Ebrima" panose="02000000000000000000" pitchFamily="2" charset="0"/>
              </a:rPr>
              <a:t>Chiam</a:t>
            </a:r>
            <a:r>
              <a:rPr lang="en-US" sz="1300" dirty="0">
                <a:latin typeface="Ebrima" panose="02000000000000000000" pitchFamily="2" charset="0"/>
                <a:ea typeface="Ebrima" panose="02000000000000000000" pitchFamily="2" charset="0"/>
                <a:cs typeface="Ebrima" panose="02000000000000000000" pitchFamily="2" charset="0"/>
              </a:rPr>
              <a:t> was born in Penang in 1934. He received his secondary school education at Penang Free School. He was one of the first batch engineering students from the University of Malaya then in Singapore and graduated in 1958. He also obtained a Master in Engineering Science (</a:t>
            </a:r>
            <a:r>
              <a:rPr lang="en-US" sz="1300" dirty="0" err="1">
                <a:latin typeface="Ebrima" panose="02000000000000000000" pitchFamily="2" charset="0"/>
                <a:ea typeface="Ebrima" panose="02000000000000000000" pitchFamily="2" charset="0"/>
                <a:cs typeface="Ebrima" panose="02000000000000000000" pitchFamily="2" charset="0"/>
              </a:rPr>
              <a:t>MEngSc</a:t>
            </a:r>
            <a:r>
              <a:rPr lang="en-US" sz="1300" dirty="0">
                <a:latin typeface="Ebrima" panose="02000000000000000000" pitchFamily="2" charset="0"/>
                <a:ea typeface="Ebrima" panose="02000000000000000000" pitchFamily="2" charset="0"/>
                <a:cs typeface="Ebrima" panose="02000000000000000000" pitchFamily="2" charset="0"/>
              </a:rPr>
              <a:t>) from the University of New South Wales in 1968 under the UNESCO Fellowship. </a:t>
            </a:r>
            <a:endParaRPr lang="en-US" sz="1300" dirty="0" smtClean="0">
              <a:latin typeface="Ebrima" panose="02000000000000000000" pitchFamily="2" charset="0"/>
              <a:ea typeface="Ebrima" panose="02000000000000000000" pitchFamily="2" charset="0"/>
              <a:cs typeface="Ebrima" panose="02000000000000000000" pitchFamily="2" charset="0"/>
            </a:endParaRPr>
          </a:p>
          <a:p>
            <a:pPr marL="0" indent="0" algn="just">
              <a:buNone/>
            </a:pPr>
            <a:endParaRPr lang="en-US" sz="1300" dirty="0">
              <a:latin typeface="Ebrima" panose="02000000000000000000" pitchFamily="2" charset="0"/>
              <a:ea typeface="Ebrima" panose="02000000000000000000" pitchFamily="2" charset="0"/>
              <a:cs typeface="Ebrima" panose="02000000000000000000" pitchFamily="2" charset="0"/>
            </a:endParaRPr>
          </a:p>
          <a:p>
            <a:pPr marL="0" indent="0" algn="just">
              <a:buNone/>
            </a:pPr>
            <a:r>
              <a:rPr lang="en-US" sz="1300" dirty="0">
                <a:latin typeface="Ebrima" panose="02000000000000000000" pitchFamily="2" charset="0"/>
                <a:ea typeface="Ebrima" panose="02000000000000000000" pitchFamily="2" charset="0"/>
                <a:cs typeface="Ebrima" panose="02000000000000000000" pitchFamily="2" charset="0"/>
              </a:rPr>
              <a:t>Ir. TT </a:t>
            </a:r>
            <a:r>
              <a:rPr lang="en-US" sz="1300" dirty="0" err="1">
                <a:latin typeface="Ebrima" panose="02000000000000000000" pitchFamily="2" charset="0"/>
                <a:ea typeface="Ebrima" panose="02000000000000000000" pitchFamily="2" charset="0"/>
                <a:cs typeface="Ebrima" panose="02000000000000000000" pitchFamily="2" charset="0"/>
              </a:rPr>
              <a:t>Chiam</a:t>
            </a:r>
            <a:r>
              <a:rPr lang="en-US" sz="1300" dirty="0">
                <a:latin typeface="Ebrima" panose="02000000000000000000" pitchFamily="2" charset="0"/>
                <a:ea typeface="Ebrima" panose="02000000000000000000" pitchFamily="2" charset="0"/>
                <a:cs typeface="Ebrima" panose="02000000000000000000" pitchFamily="2" charset="0"/>
              </a:rPr>
              <a:t> started his career in the Department of Irrigation and Drainage (DID) in 1958. In 1962 he joined a Consulting Engineering firm before </a:t>
            </a:r>
            <a:r>
              <a:rPr lang="en-US" sz="1300" dirty="0" err="1" smtClean="0">
                <a:latin typeface="Ebrima" panose="02000000000000000000" pitchFamily="2" charset="0"/>
                <a:ea typeface="Ebrima" panose="02000000000000000000" pitchFamily="2" charset="0"/>
                <a:cs typeface="Ebrima" panose="02000000000000000000" pitchFamily="2" charset="0"/>
              </a:rPr>
              <a:t>going</a:t>
            </a:r>
            <a:r>
              <a:rPr lang="en-US" sz="1300" dirty="0" err="1">
                <a:latin typeface="Ebrima" panose="02000000000000000000" pitchFamily="2" charset="0"/>
                <a:ea typeface="Ebrima" panose="02000000000000000000" pitchFamily="2" charset="0"/>
                <a:cs typeface="Ebrima" panose="02000000000000000000" pitchFamily="2" charset="0"/>
              </a:rPr>
              <a:t>back</a:t>
            </a:r>
            <a:r>
              <a:rPr lang="en-US" sz="1300" dirty="0">
                <a:latin typeface="Ebrima" panose="02000000000000000000" pitchFamily="2" charset="0"/>
                <a:ea typeface="Ebrima" panose="02000000000000000000" pitchFamily="2" charset="0"/>
                <a:cs typeface="Ebrima" panose="02000000000000000000" pitchFamily="2" charset="0"/>
              </a:rPr>
              <a:t> to the University of Malaya in Kuala Lumpur as a lecturer in 1963. In 1971 he was </a:t>
            </a:r>
            <a:r>
              <a:rPr lang="en-US" sz="1300" dirty="0" smtClean="0">
                <a:latin typeface="Ebrima" panose="02000000000000000000" pitchFamily="2" charset="0"/>
                <a:ea typeface="Ebrima" panose="02000000000000000000" pitchFamily="2" charset="0"/>
                <a:cs typeface="Ebrima" panose="02000000000000000000" pitchFamily="2" charset="0"/>
              </a:rPr>
              <a:t>the</a:t>
            </a:r>
            <a:endParaRPr lang="en-US" sz="1300"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9524646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1040</TotalTime>
  <Words>8032</Words>
  <Application>Microsoft Office PowerPoint</Application>
  <PresentationFormat>On-screen Show (4:3)</PresentationFormat>
  <Paragraphs>651</Paragraphs>
  <Slides>38</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Bahnschrift Light</vt:lpstr>
      <vt:lpstr>Bahnschrift SemiBold</vt:lpstr>
      <vt:lpstr>Berlin Sans FB</vt:lpstr>
      <vt:lpstr>Berlin Sans FB Demi</vt:lpstr>
      <vt:lpstr>Calibri</vt:lpstr>
      <vt:lpstr>Century Gothic</vt:lpstr>
      <vt:lpstr>Ebrima</vt:lpstr>
      <vt:lpstr>Times New Roman</vt:lpstr>
      <vt:lpstr>Wingdings</vt:lpstr>
      <vt:lpstr>Office Theme</vt:lpstr>
      <vt:lpstr>INAUGURAL CHIAM TEONG TEE  MEMORIAL LECTURE-CUM-LUNCH</vt:lpstr>
      <vt:lpstr>PowerPoint Presentation</vt:lpstr>
      <vt:lpstr>IEM PAST PRESIDENTS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1958 FINAL YEAR STUDENTS OF  UNIVERSITY OF MALAYA ENGINEERING FACULTY</vt:lpstr>
      <vt:lpstr>4SEAGC</vt:lpstr>
      <vt:lpstr>PROF. CHIN LECTURE FIRST PROF. CHIN LECTURE HELD IN BANGKOK AT THE 9TH ARC IN 1991 </vt:lpstr>
      <vt:lpstr>BACKGROUND HISTORY Geotechnical Engineering Technical Division of  The Institution of Engineers, Malaysia (GETD, IEM)</vt:lpstr>
      <vt:lpstr>PowerPoint Presentation</vt:lpstr>
      <vt:lpstr>PowerPoint Presentation</vt:lpstr>
      <vt:lpstr>BANGUNAN INGENIEUR (THE IEM BUILDING)</vt:lpstr>
      <vt:lpstr>BANGUNAN INGENIEUR (THE IEM BUILDING)</vt:lpstr>
      <vt:lpstr>BANGUNAN INGENIEUR (THE IEM BUILDING)</vt:lpstr>
      <vt:lpstr>BANGUNAN INGENIEUR (THE IEM BUILDING)</vt:lpstr>
      <vt:lpstr>BANGUNAN INGENIEUR (THE IEM BUILDING)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INAUGURAL CHIAM TEONG TEE  MEMORIAL LECTURE-CUM-LUNCH</dc:title>
  <dc:creator>Athirah</dc:creator>
  <cp:lastModifiedBy>Boonjira</cp:lastModifiedBy>
  <cp:revision>89</cp:revision>
  <dcterms:created xsi:type="dcterms:W3CDTF">2018-03-06T07:26:58Z</dcterms:created>
  <dcterms:modified xsi:type="dcterms:W3CDTF">2018-04-11T07:10:25Z</dcterms:modified>
</cp:coreProperties>
</file>