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927D5-B7EE-47B9-B8B0-06DC6418C63F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83300-DDE6-4CCA-AA0C-4648DF1372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5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160BC-8044-4299-A8A3-0B48B7D8688D}" type="slidenum">
              <a:rPr lang="en-GB"/>
              <a:pPr/>
              <a:t>2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6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E778A-F3C9-431F-A34E-03C721D3A42D}" type="slidenum">
              <a:rPr lang="en-GB"/>
              <a:pPr/>
              <a:t>11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6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1B8EB-6D90-4EB9-BAB9-CDB22DD96A9A}" type="slidenum">
              <a:rPr lang="en-GB"/>
              <a:pPr/>
              <a:t>12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8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BE8AF-326D-474E-A2FF-4D2CDD874029}" type="slidenum">
              <a:rPr lang="en-GB"/>
              <a:pPr/>
              <a:t>13</a:t>
            </a:fld>
            <a:endParaRPr lang="en-GB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60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022DB-A30F-4085-9B74-E54C0095FACB}" type="slidenum">
              <a:rPr lang="en-GB"/>
              <a:pPr/>
              <a:t>14</a:t>
            </a:fld>
            <a:endParaRPr lang="en-GB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39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F0FD0-F52B-470D-9F7B-19CDF93A42E9}" type="slidenum">
              <a:rPr lang="en-GB"/>
              <a:pPr/>
              <a:t>15</a:t>
            </a:fld>
            <a:endParaRPr lang="en-GB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27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34F11-7CC0-40E4-B810-ED4B2645F94C}" type="slidenum">
              <a:rPr lang="en-GB"/>
              <a:pPr/>
              <a:t>16</a:t>
            </a:fld>
            <a:endParaRPr lang="en-GB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19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4B539-8ABF-4185-A04F-65C61D9CE359}" type="slidenum">
              <a:rPr lang="en-GB"/>
              <a:pPr/>
              <a:t>17</a:t>
            </a:fld>
            <a:endParaRPr lang="en-GB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75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58BDC-46DF-4C7B-80EF-3A6C9B5820CC}" type="slidenum">
              <a:rPr lang="en-GB"/>
              <a:pPr/>
              <a:t>18</a:t>
            </a:fld>
            <a:endParaRPr lang="en-GB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3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1D8E9-71FD-4B19-9760-CB0B12C4627D}" type="slidenum">
              <a:rPr lang="en-GB"/>
              <a:pPr/>
              <a:t>19</a:t>
            </a:fld>
            <a:endParaRPr lang="en-GB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2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7E69E-F243-4100-95CE-24A2D86FC9A6}" type="slidenum">
              <a:rPr lang="en-GB"/>
              <a:pPr/>
              <a:t>3</a:t>
            </a:fld>
            <a:endParaRPr lang="en-GB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113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C4272-D914-4BE4-9D53-F1F37073D1DA}" type="slidenum">
              <a:rPr lang="en-GB"/>
              <a:pPr/>
              <a:t>4</a:t>
            </a:fld>
            <a:endParaRPr lang="en-GB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30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C956E-4BC6-4878-AACA-18D66128CC5E}" type="slidenum">
              <a:rPr lang="en-GB"/>
              <a:pPr/>
              <a:t>5</a:t>
            </a:fld>
            <a:endParaRPr lang="en-GB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17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54DEE-F487-4D8A-A60A-78B89AC87010}" type="slidenum">
              <a:rPr lang="en-GB"/>
              <a:pPr/>
              <a:t>6</a:t>
            </a:fld>
            <a:endParaRPr lang="en-GB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46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11A5F-3FF7-4EAF-9102-4CB3BF0A9061}" type="slidenum">
              <a:rPr lang="en-GB"/>
              <a:pPr/>
              <a:t>7</a:t>
            </a:fld>
            <a:endParaRPr lang="en-GB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870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89F18-578E-447A-832B-524CB3878692}" type="slidenum">
              <a:rPr lang="en-GB"/>
              <a:pPr/>
              <a:t>8</a:t>
            </a:fld>
            <a:endParaRPr lang="en-GB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6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848FD-A8E3-438E-96B6-EC8E2E85B21B}" type="slidenum">
              <a:rPr lang="en-GB"/>
              <a:pPr/>
              <a:t>9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384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83B78-7502-4B0A-B8FE-B5041013956D}" type="slidenum">
              <a:rPr lang="en-GB"/>
              <a:pPr/>
              <a:t>10</a:t>
            </a:fld>
            <a:endParaRPr lang="en-GB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3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FC1A-6D62-4E64-86F4-5361208C8552}" type="datetimeFigureOut">
              <a:rPr lang="en-US" smtClean="0"/>
              <a:pPr/>
              <a:t>11/3/2016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CB5C5-6888-4CEC-BE11-2312198E1D8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lo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6076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AU" sz="2700" dirty="0" smtClean="0"/>
              <a:t>Saturated soil modelling: Griffith University: February 2010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2" y="2285992"/>
            <a:ext cx="857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 startAt="12"/>
            </a:pPr>
            <a:r>
              <a:rPr lang="en-AU" sz="3200" dirty="0" smtClean="0">
                <a:solidFill>
                  <a:srgbClr val="C00000"/>
                </a:solidFill>
              </a:rPr>
              <a:t>Constitutive modelling:</a:t>
            </a:r>
          </a:p>
          <a:p>
            <a:pPr marL="514350" indent="-514350" algn="ctr"/>
            <a:r>
              <a:rPr lang="en-AU" sz="3200" dirty="0" smtClean="0">
                <a:solidFill>
                  <a:srgbClr val="C00000"/>
                </a:solidFill>
              </a:rPr>
              <a:t> Concluding remarks </a:t>
            </a:r>
          </a:p>
          <a:p>
            <a:pPr marL="514350" indent="-514350" algn="ctr"/>
            <a:r>
              <a:rPr lang="en-A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David Muir Wood</a:t>
            </a:r>
          </a:p>
          <a:p>
            <a:pPr marL="514350" indent="-514350" algn="ctr"/>
            <a:r>
              <a:rPr lang="en-A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d.muirwood@dundee.ac.uk</a:t>
            </a:r>
            <a:endParaRPr lang="en-A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algn="ctr"/>
            <a:endParaRPr lang="en-GB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3315" name="Picture 3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5181600" cy="2916238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3317" name="Picture 5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00" y="3041650"/>
            <a:ext cx="5562600" cy="3130550"/>
          </a:xfrm>
          <a:prstGeom prst="rect">
            <a:avLst/>
          </a:prstGeom>
          <a:noFill/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3319" name="Picture 7" descr="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0050" y="304800"/>
            <a:ext cx="4933950" cy="2776538"/>
          </a:xfrm>
          <a:prstGeom prst="rect">
            <a:avLst/>
          </a:prstGeom>
          <a:noFill/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976563" y="2347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3962400" y="3048000"/>
          <a:ext cx="4943475" cy="334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8" imgW="3190875" imgH="2162175" progId="Excel.Sheet.8">
                  <p:embed/>
                </p:oleObj>
              </mc:Choice>
              <mc:Fallback>
                <p:oleObj r:id="rId8" imgW="3190875" imgH="216217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048000"/>
                        <a:ext cx="4943475" cy="334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495800" y="3276600"/>
            <a:ext cx="609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419600" y="32766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displacement (m)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324600" y="36576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no strengthening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781800" y="5029200"/>
            <a:ext cx="1905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</a:rPr>
              <a:t>ground anchors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6705600" y="6096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029200" y="6172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time (s)</a:t>
            </a: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7543800" y="5791200"/>
            <a:ext cx="1143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400800" y="6248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counterforts and piles</a:t>
            </a: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7543800" y="6019800"/>
            <a:ext cx="228600" cy="304800"/>
          </a:xfrm>
          <a:prstGeom prst="lin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533400" y="62484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CC"/>
                </a:solidFill>
              </a:rPr>
              <a:t>Mair and Muir Wood (2001)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4339" name="Picture 3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5181600" cy="2916238"/>
          </a:xfrm>
          <a:prstGeom prst="rect">
            <a:avLst/>
          </a:prstGeom>
          <a:noFill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4341" name="Picture 5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8600" y="3041650"/>
            <a:ext cx="5562600" cy="3130550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81325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14343" name="Picture 7" descr="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0050" y="304800"/>
            <a:ext cx="4933950" cy="2776538"/>
          </a:xfrm>
          <a:prstGeom prst="rect">
            <a:avLst/>
          </a:prstGeom>
          <a:noFill/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2976563" y="2347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3962400" y="3048000"/>
          <a:ext cx="4943475" cy="334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8" imgW="3190875" imgH="2162175" progId="Excel.Sheet.8">
                  <p:embed/>
                </p:oleObj>
              </mc:Choice>
              <mc:Fallback>
                <p:oleObj r:id="rId8" imgW="3190875" imgH="2162175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048000"/>
                        <a:ext cx="4943475" cy="334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495800" y="3276600"/>
            <a:ext cx="609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419600" y="32766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displacement (m)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6324600" y="36576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no strengthening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781800" y="5029200"/>
            <a:ext cx="1905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8000"/>
                </a:solidFill>
              </a:rPr>
              <a:t>ground anchors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6705600" y="60960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029200" y="6172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time (s)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543800" y="5791200"/>
            <a:ext cx="1143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400800" y="6248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66"/>
                </a:solidFill>
              </a:rPr>
              <a:t>counterforts and piles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7543800" y="6019800"/>
            <a:ext cx="228600" cy="304800"/>
          </a:xfrm>
          <a:prstGeom prst="line">
            <a:avLst/>
          </a:prstGeom>
          <a:noFill/>
          <a:ln w="9525">
            <a:solidFill>
              <a:srgbClr val="CC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533400" y="62484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CC"/>
                </a:solidFill>
              </a:rPr>
              <a:t>Mair and Muir Wood (2001)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19088" y="3824288"/>
            <a:ext cx="4876800" cy="158115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Times New Roman" pitchFamily="18" charset="0"/>
              </a:rPr>
              <a:t>time history analyses (nonlinearity)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9900"/>
                </a:solidFill>
                <a:latin typeface="Times New Roman" pitchFamily="18" charset="0"/>
              </a:rPr>
              <a:t>Mohr-Coulomb model (regulators)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limited number of histories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95288" y="620713"/>
            <a:ext cx="8280400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CC0000"/>
                </a:solidFill>
                <a:latin typeface="Times New Roman" pitchFamily="18" charset="0"/>
              </a:rPr>
              <a:t>Concentration on constitutive modelling</a:t>
            </a:r>
          </a:p>
          <a:p>
            <a:pPr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</a:rPr>
              <a:t>   - </a:t>
            </a:r>
            <a:r>
              <a:rPr lang="en-GB" sz="2800" dirty="0">
                <a:solidFill>
                  <a:srgbClr val="0033CC"/>
                </a:solidFill>
                <a:latin typeface="Times New Roman" pitchFamily="18" charset="0"/>
              </a:rPr>
              <a:t>essential component of any numerical modelling</a:t>
            </a:r>
          </a:p>
          <a:p>
            <a:pPr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</a:rPr>
              <a:t>      - </a:t>
            </a:r>
            <a:r>
              <a:rPr lang="en-GB" sz="2800" dirty="0">
                <a:solidFill>
                  <a:srgbClr val="008000"/>
                </a:solidFill>
                <a:latin typeface="Times New Roman" pitchFamily="18" charset="0"/>
              </a:rPr>
              <a:t>finite element, finite difference</a:t>
            </a:r>
          </a:p>
          <a:p>
            <a:pPr>
              <a:spcBef>
                <a:spcPct val="50000"/>
              </a:spcBef>
            </a:pPr>
            <a:endParaRPr lang="en-GB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800" dirty="0">
                <a:solidFill>
                  <a:srgbClr val="993366"/>
                </a:solidFill>
                <a:latin typeface="Times New Roman" pitchFamily="18" charset="0"/>
              </a:rPr>
              <a:t>Similar messages apply to numerical modelling itself</a:t>
            </a:r>
          </a:p>
          <a:p>
            <a:pPr>
              <a:spcBef>
                <a:spcPct val="50000"/>
              </a:spcBef>
            </a:pPr>
            <a:r>
              <a:rPr lang="en-GB" sz="2800" dirty="0">
                <a:latin typeface="Times New Roman" pitchFamily="18" charset="0"/>
              </a:rPr>
              <a:t>   - </a:t>
            </a:r>
            <a:r>
              <a:rPr lang="en-GB" sz="2800" dirty="0">
                <a:solidFill>
                  <a:srgbClr val="663300"/>
                </a:solidFill>
                <a:latin typeface="Times New Roman" pitchFamily="18" charset="0"/>
              </a:rPr>
              <a:t>and to physical </a:t>
            </a:r>
            <a:r>
              <a:rPr lang="en-GB" sz="2800" dirty="0" smtClean="0">
                <a:solidFill>
                  <a:srgbClr val="663300"/>
                </a:solidFill>
                <a:latin typeface="Times New Roman" pitchFamily="18" charset="0"/>
              </a:rPr>
              <a:t>modelling and </a:t>
            </a:r>
            <a:r>
              <a:rPr lang="en-GB" sz="2800" smtClean="0">
                <a:solidFill>
                  <a:srgbClr val="663300"/>
                </a:solidFill>
                <a:latin typeface="Times New Roman" pitchFamily="18" charset="0"/>
              </a:rPr>
              <a:t>laboratory testing</a:t>
            </a:r>
            <a:r>
              <a:rPr lang="en-GB" sz="2800" smtClean="0">
                <a:latin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9750" y="836613"/>
            <a:ext cx="813593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993366"/>
                </a:solidFill>
                <a:latin typeface="Times New Roman" pitchFamily="18" charset="0"/>
              </a:rPr>
              <a:t>modelling of geotechnical processes (understand soil model)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(also important for physical modelling)</a:t>
            </a:r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8437" name="Picture 5" descr="Centrif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433638"/>
            <a:ext cx="6775450" cy="2243137"/>
          </a:xfrm>
          <a:prstGeom prst="rect">
            <a:avLst/>
          </a:prstGeom>
          <a:noFill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42925" y="4946650"/>
            <a:ext cx="8002588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Times New Roman" pitchFamily="18" charset="0"/>
              </a:rPr>
              <a:t>- </a:t>
            </a:r>
            <a:r>
              <a:rPr lang="en-GB" sz="2400">
                <a:solidFill>
                  <a:srgbClr val="000066"/>
                </a:solidFill>
                <a:latin typeface="Times New Roman" pitchFamily="18" charset="0"/>
              </a:rPr>
              <a:t>kinematic soil stiffness – stiffness dependent on </a:t>
            </a:r>
            <a:r>
              <a:rPr lang="en-GB" sz="2400" i="1">
                <a:solidFill>
                  <a:srgbClr val="000066"/>
                </a:solidFill>
                <a:latin typeface="Times New Roman" pitchFamily="18" charset="0"/>
              </a:rPr>
              <a:t>recent</a:t>
            </a:r>
            <a:r>
              <a:rPr lang="en-GB" sz="2400">
                <a:solidFill>
                  <a:srgbClr val="000066"/>
                </a:solidFill>
                <a:latin typeface="Times New Roman" pitchFamily="18" charset="0"/>
              </a:rPr>
              <a:t> history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9900"/>
                </a:solidFill>
                <a:latin typeface="Times New Roman" pitchFamily="18" charset="0"/>
              </a:rPr>
              <a:t>- centrifuge modelling</a:t>
            </a:r>
            <a:endParaRPr lang="en-US" sz="240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7" name="Picture 4" descr="col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1188" y="1557338"/>
            <a:ext cx="7848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996633"/>
                </a:solidFill>
                <a:latin typeface="Times New Roman" pitchFamily="18" charset="0"/>
              </a:rPr>
              <a:t>Modelling</a:t>
            </a:r>
            <a:r>
              <a:rPr lang="en-US" sz="3200" dirty="0">
                <a:solidFill>
                  <a:srgbClr val="996633"/>
                </a:solidFill>
                <a:latin typeface="Times New Roman" pitchFamily="18" charset="0"/>
              </a:rPr>
              <a:t> should be adequately complex</a:t>
            </a:r>
          </a:p>
          <a:p>
            <a:pPr algn="ctr"/>
            <a:endParaRPr lang="en-US" dirty="0">
              <a:latin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663300"/>
                </a:solidFill>
                <a:latin typeface="Times New Roman" pitchFamily="18" charset="0"/>
              </a:rPr>
              <a:t>Show the trees in the wood:</a:t>
            </a:r>
          </a:p>
          <a:p>
            <a:pPr algn="ctr"/>
            <a:r>
              <a:rPr lang="en-US" sz="2800" dirty="0">
                <a:solidFill>
                  <a:srgbClr val="663300"/>
                </a:solidFill>
                <a:latin typeface="Times New Roman" pitchFamily="18" charset="0"/>
              </a:rPr>
              <a:t>but must we include</a:t>
            </a:r>
          </a:p>
          <a:p>
            <a:pPr algn="ctr"/>
            <a:r>
              <a:rPr lang="en-US" sz="2800" dirty="0">
                <a:solidFill>
                  <a:srgbClr val="663300"/>
                </a:solidFill>
                <a:latin typeface="Times New Roman" pitchFamily="18" charset="0"/>
              </a:rPr>
              <a:t>all the reeds on the </a:t>
            </a:r>
            <a:r>
              <a:rPr lang="en-US" sz="2800" dirty="0" err="1">
                <a:solidFill>
                  <a:srgbClr val="663300"/>
                </a:solidFill>
                <a:latin typeface="Times New Roman" pitchFamily="18" charset="0"/>
              </a:rPr>
              <a:t>muir</a:t>
            </a:r>
            <a:r>
              <a:rPr lang="en-US" sz="2800" dirty="0">
                <a:solidFill>
                  <a:srgbClr val="663300"/>
                </a:solidFill>
                <a:latin typeface="Times New Roman" pitchFamily="18" charset="0"/>
              </a:rPr>
              <a:t>?</a:t>
            </a:r>
          </a:p>
          <a:p>
            <a:pPr algn="ctr"/>
            <a:endParaRPr lang="en-US" sz="2800" dirty="0">
              <a:solidFill>
                <a:srgbClr val="663300"/>
              </a:solidFill>
              <a:latin typeface="Times New Roman" pitchFamily="18" charset="0"/>
            </a:endParaRPr>
          </a:p>
          <a:p>
            <a:pPr algn="ctr"/>
            <a:endParaRPr lang="en-GB" sz="2800" dirty="0">
              <a:solidFill>
                <a:srgbClr val="663300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73063" y="1557338"/>
            <a:ext cx="8364537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</a:rPr>
              <a:t>Modelling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</a:rPr>
              <a:t> is local – adequate 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</a:rPr>
              <a:t>complexity</a:t>
            </a:r>
            <a:endParaRPr lang="en-US" sz="3200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CC0000"/>
                </a:solidFill>
                <a:latin typeface="Times New Roman" pitchFamily="18" charset="0"/>
              </a:rPr>
              <a:t>The excellent map</a:t>
            </a:r>
          </a:p>
          <a:p>
            <a:pPr algn="ctr"/>
            <a:r>
              <a:rPr lang="en-US" sz="2800" dirty="0">
                <a:solidFill>
                  <a:srgbClr val="CC0000"/>
                </a:solidFill>
                <a:latin typeface="Times New Roman" pitchFamily="18" charset="0"/>
              </a:rPr>
              <a:t>misses no detail, but it is</a:t>
            </a:r>
          </a:p>
          <a:p>
            <a:pPr algn="ctr"/>
            <a:r>
              <a:rPr lang="en-US" sz="2800" dirty="0">
                <a:solidFill>
                  <a:srgbClr val="CC0000"/>
                </a:solidFill>
                <a:latin typeface="Times New Roman" pitchFamily="18" charset="0"/>
              </a:rPr>
              <a:t>as large as the world.</a:t>
            </a:r>
          </a:p>
          <a:p>
            <a:pPr algn="ctr"/>
            <a:endParaRPr lang="en-US" sz="2800" dirty="0">
              <a:solidFill>
                <a:srgbClr val="CC0000"/>
              </a:solidFill>
              <a:latin typeface="Times New Roman" pitchFamily="18" charset="0"/>
            </a:endParaRPr>
          </a:p>
          <a:p>
            <a:pPr algn="ctr"/>
            <a:endParaRPr lang="en-US" sz="2800" dirty="0">
              <a:solidFill>
                <a:srgbClr val="CC000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3300"/>
                </a:solidFill>
                <a:latin typeface="Times New Roman" pitchFamily="18" charset="0"/>
              </a:rPr>
              <a:t>Complex  models can distract and deceive</a:t>
            </a:r>
            <a:endParaRPr lang="en-GB" sz="2800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/>
            <a:endParaRPr lang="en-GB" sz="24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33425" y="785813"/>
            <a:ext cx="7681913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a good model test (element, numerical, physical) is one which surprises</a:t>
            </a:r>
            <a:r>
              <a:rPr lang="en-US" sz="24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993366"/>
                </a:solidFill>
                <a:latin typeface="Times New Roman" pitchFamily="18" charset="0"/>
              </a:rPr>
              <a:t>route to advance of scientific understanding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663300"/>
                </a:solidFill>
                <a:latin typeface="Times New Roman" pitchFamily="18" charset="0"/>
              </a:rPr>
              <a:t>design model tests with this in mind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660066"/>
                </a:solidFill>
                <a:latin typeface="Times New Roman" pitchFamily="18" charset="0"/>
              </a:rPr>
              <a:t>rival hypotheses can be sifted using carefully chosen testing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66"/>
                </a:solidFill>
                <a:latin typeface="Times New Roman" pitchFamily="18" charset="0"/>
              </a:rPr>
              <a:t>scientific conjectures cannot be proved – only refuted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CC0000"/>
                </a:solidFill>
                <a:latin typeface="Times New Roman" pitchFamily="18" charset="0"/>
              </a:rPr>
              <a:t>absence of evidence does not mean evidence of absence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11188" y="1887538"/>
            <a:ext cx="78486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33CC33"/>
                </a:solidFill>
                <a:latin typeface="Times New Roman" pitchFamily="18" charset="0"/>
              </a:rPr>
              <a:t>Don’t just perform routine tests</a:t>
            </a:r>
          </a:p>
          <a:p>
            <a:pPr algn="ctr"/>
            <a:endParaRPr lang="en-US">
              <a:solidFill>
                <a:srgbClr val="33CC33"/>
              </a:solidFill>
            </a:endParaRPr>
          </a:p>
          <a:p>
            <a:pPr algn="ctr"/>
            <a:endParaRPr lang="en-US">
              <a:solidFill>
                <a:srgbClr val="33CC33"/>
              </a:solidFill>
            </a:endParaRPr>
          </a:p>
          <a:p>
            <a:pPr algn="ctr"/>
            <a:r>
              <a:rPr lang="en-US" sz="2800">
                <a:solidFill>
                  <a:srgbClr val="008000"/>
                </a:solidFill>
                <a:latin typeface="Times New Roman" pitchFamily="18" charset="0"/>
              </a:rPr>
              <a:t>The train keeps to the tracks</a:t>
            </a:r>
          </a:p>
          <a:p>
            <a:pPr algn="ctr"/>
            <a:r>
              <a:rPr lang="en-US" sz="2800">
                <a:solidFill>
                  <a:srgbClr val="008000"/>
                </a:solidFill>
                <a:latin typeface="Times New Roman" pitchFamily="18" charset="0"/>
              </a:rPr>
              <a:t>But the country around</a:t>
            </a:r>
          </a:p>
          <a:p>
            <a:pPr algn="ctr"/>
            <a:r>
              <a:rPr lang="en-US" sz="2800">
                <a:solidFill>
                  <a:srgbClr val="008000"/>
                </a:solidFill>
                <a:latin typeface="Times New Roman" pitchFamily="18" charset="0"/>
              </a:rPr>
              <a:t>Remains unexplored.</a:t>
            </a:r>
          </a:p>
          <a:p>
            <a:pPr algn="ctr"/>
            <a:endParaRPr lang="en-US" sz="2800">
              <a:solidFill>
                <a:srgbClr val="008000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008000"/>
              </a:solidFill>
              <a:latin typeface="Times New Roman" pitchFamily="18" charset="0"/>
            </a:endParaRPr>
          </a:p>
          <a:p>
            <a:pPr algn="ctr"/>
            <a:r>
              <a:rPr lang="en-GB" sz="2800">
                <a:solidFill>
                  <a:srgbClr val="00CC00"/>
                </a:solidFill>
                <a:latin typeface="Times New Roman" pitchFamily="18" charset="0"/>
              </a:rPr>
              <a:t>attempt to discover the shortcomings of the model!</a:t>
            </a:r>
          </a:p>
          <a:p>
            <a:pPr algn="ctr"/>
            <a:endParaRPr lang="en-GB" sz="28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11188" y="1557338"/>
            <a:ext cx="78486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  <a:latin typeface="Times New Roman" pitchFamily="18" charset="0"/>
              </a:rPr>
              <a:t>Modelling should attempt to surprise</a:t>
            </a:r>
          </a:p>
          <a:p>
            <a:endParaRPr lang="en-US"/>
          </a:p>
          <a:p>
            <a:endParaRPr lang="en-US"/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If you look down,</a:t>
            </a:r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Are you surprised to see</a:t>
            </a:r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Only your feet?</a:t>
            </a:r>
          </a:p>
          <a:p>
            <a:pPr algn="ctr"/>
            <a:endParaRPr lang="en-US" sz="280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endParaRPr lang="en-US" sz="280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what about the uncalibrated parts of stress space?</a:t>
            </a:r>
            <a:endParaRPr lang="en-GB" sz="280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endParaRPr lang="en-GB" sz="28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Centrif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1262063"/>
            <a:ext cx="3981450" cy="2033587"/>
          </a:xfrm>
          <a:prstGeom prst="rect">
            <a:avLst/>
          </a:prstGeom>
          <a:noFill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11138" y="536575"/>
            <a:ext cx="875506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9900"/>
                </a:solidFill>
                <a:latin typeface="Times New Roman" pitchFamily="18" charset="0"/>
              </a:rPr>
              <a:t>Reflective practice cycle…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always start with </a:t>
            </a:r>
            <a:r>
              <a:rPr lang="en-US" sz="2400" i="1">
                <a:solidFill>
                  <a:srgbClr val="FF3300"/>
                </a:solidFill>
                <a:latin typeface="Times New Roman" pitchFamily="18" charset="0"/>
              </a:rPr>
              <a:t>prediction</a:t>
            </a: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 of what you expect to happen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if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</a:rPr>
              <a:t>observation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 unexpected,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</a:rPr>
              <a:t>reflection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 required to improve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</a:rPr>
              <a:t>predictions</a:t>
            </a: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16389" name="Picture 5" descr="Singap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5356225" cy="6324600"/>
          </a:xfrm>
          <a:prstGeom prst="rect">
            <a:avLst/>
          </a:prstGeom>
          <a:noFill/>
        </p:spPr>
      </p:pic>
      <p:pic>
        <p:nvPicPr>
          <p:cNvPr id="16390" name="Picture 6" descr="Singapore"/>
          <p:cNvPicPr>
            <a:picLocks noChangeAspect="1" noChangeArrowheads="1"/>
          </p:cNvPicPr>
          <p:nvPr/>
        </p:nvPicPr>
        <p:blipFill>
          <a:blip r:embed="rId4" cstate="print"/>
          <a:srcRect l="24947" t="29391" r="49988" b="45166"/>
          <a:stretch>
            <a:fillRect/>
          </a:stretch>
        </p:blipFill>
        <p:spPr bwMode="auto">
          <a:xfrm>
            <a:off x="5834063" y="396875"/>
            <a:ext cx="2967037" cy="3556000"/>
          </a:xfrm>
          <a:prstGeom prst="rect">
            <a:avLst/>
          </a:prstGeom>
          <a:noFill/>
        </p:spPr>
      </p:pic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1697038" y="1935163"/>
            <a:ext cx="1497012" cy="19081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3100388" y="1736725"/>
            <a:ext cx="2730500" cy="714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16393" name="Picture 9" descr="Singapore"/>
          <p:cNvPicPr>
            <a:picLocks noChangeAspect="1" noChangeArrowheads="1"/>
          </p:cNvPicPr>
          <p:nvPr/>
        </p:nvPicPr>
        <p:blipFill>
          <a:blip r:embed="rId4" cstate="print"/>
          <a:srcRect l="49963" t="2036" r="25090" b="91431"/>
          <a:stretch>
            <a:fillRect/>
          </a:stretch>
        </p:blipFill>
        <p:spPr bwMode="auto">
          <a:xfrm>
            <a:off x="5830888" y="4062413"/>
            <a:ext cx="2987675" cy="923925"/>
          </a:xfrm>
          <a:prstGeom prst="rect">
            <a:avLst/>
          </a:prstGeom>
          <a:noFill/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5843588" y="4068763"/>
            <a:ext cx="1419225" cy="22542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Picture 4" descr="colo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14300" y="219075"/>
            <a:ext cx="8894763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66FF"/>
                </a:solidFill>
                <a:latin typeface="Times New Roman" pitchFamily="18" charset="0"/>
              </a:rPr>
              <a:t>Modelling should be elegant?</a:t>
            </a:r>
          </a:p>
          <a:p>
            <a:pPr algn="ctr"/>
            <a:endParaRPr lang="en-US" sz="280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‘It is more important to have beauty in one's equations than to have them fit experiment.’ (Dirac)</a:t>
            </a:r>
          </a:p>
          <a:p>
            <a:pPr algn="ctr"/>
            <a:endParaRPr lang="en-GB" sz="280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endParaRPr lang="en-GB" sz="280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Those involved in modelling tend to become more interested in the process than its purpose:</a:t>
            </a:r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the stimulation of simulation is greater than the pleasurement of measurement:</a:t>
            </a:r>
          </a:p>
          <a:p>
            <a:pPr algn="ctr"/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but it makes you go blind.</a:t>
            </a:r>
          </a:p>
          <a:p>
            <a:pPr algn="ctr"/>
            <a:endParaRPr lang="en-US" sz="2800">
              <a:solidFill>
                <a:srgbClr val="000066"/>
              </a:solidFill>
              <a:latin typeface="Times New Roman" pitchFamily="18" charset="0"/>
            </a:endParaRPr>
          </a:p>
          <a:p>
            <a:r>
              <a:rPr lang="en-GB" sz="2400" i="1">
                <a:solidFill>
                  <a:srgbClr val="0000FF"/>
                </a:solidFill>
                <a:latin typeface="Times New Roman" pitchFamily="18" charset="0"/>
              </a:rPr>
              <a:t>…but</a:t>
            </a:r>
            <a:r>
              <a:rPr lang="en-GB" sz="2400">
                <a:solidFill>
                  <a:srgbClr val="0000FF"/>
                </a:solidFill>
                <a:latin typeface="Times New Roman" pitchFamily="18" charset="0"/>
              </a:rPr>
              <a:t> Ockham’s razor: Pluralitas non est ponenda sine neccesitate</a:t>
            </a:r>
          </a:p>
          <a:p>
            <a:r>
              <a:rPr lang="en-GB">
                <a:solidFill>
                  <a:srgbClr val="0000FF"/>
                </a:solidFill>
                <a:latin typeface="Times New Roman" pitchFamily="18" charset="0"/>
              </a:rPr>
              <a:t>(William of Ockham, </a:t>
            </a:r>
            <a:r>
              <a:rPr lang="en-GB" i="1">
                <a:solidFill>
                  <a:srgbClr val="0000FF"/>
                </a:solidFill>
                <a:latin typeface="Times New Roman" pitchFamily="18" charset="0"/>
              </a:rPr>
              <a:t>ca </a:t>
            </a:r>
            <a:r>
              <a:rPr lang="en-GB">
                <a:solidFill>
                  <a:srgbClr val="0000FF"/>
                </a:solidFill>
                <a:latin typeface="Times New Roman" pitchFamily="18" charset="0"/>
              </a:rPr>
              <a:t>1285-1349)</a:t>
            </a:r>
            <a:endParaRPr lang="en-GB" i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835183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difficulties with numerical modelling (Potts, 2003):</a:t>
            </a: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because there is no standard numerical strategy for implementation of nonlinear models</a:t>
            </a: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because some constitutive models seem to be unable to give reasonable predictions</a:t>
            </a: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993366"/>
                </a:solidFill>
                <a:latin typeface="Times New Roman" pitchFamily="18" charset="0"/>
              </a:rPr>
              <a:t>because, even for apparently simple problems, the results of numerical modelling can be very dependent on the decisions made by the user</a:t>
            </a:r>
          </a:p>
          <a:p>
            <a:endParaRPr lang="en-US" sz="2400">
              <a:latin typeface="Times New Roman" pitchFamily="18" charset="0"/>
            </a:endParaRPr>
          </a:p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NUM25"/>
          <p:cNvPicPr>
            <a:picLocks noChangeAspect="1" noChangeArrowheads="1"/>
          </p:cNvPicPr>
          <p:nvPr/>
        </p:nvPicPr>
        <p:blipFill>
          <a:blip r:embed="rId3" cstate="print"/>
          <a:srcRect t="43779"/>
          <a:stretch>
            <a:fillRect/>
          </a:stretch>
        </p:blipFill>
        <p:spPr bwMode="auto">
          <a:xfrm>
            <a:off x="395288" y="3146425"/>
            <a:ext cx="6264275" cy="3235325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356100" y="549275"/>
            <a:ext cx="46085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PLAXIS analyses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Times New Roman" pitchFamily="18" charset="0"/>
              </a:rPr>
              <a:t>same problem – different modellers</a:t>
            </a: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9900"/>
                </a:solidFill>
                <a:latin typeface="Times New Roman" pitchFamily="18" charset="0"/>
              </a:rPr>
              <a:t>spread of predictions</a:t>
            </a:r>
          </a:p>
          <a:p>
            <a:pPr>
              <a:spcBef>
                <a:spcPct val="50000"/>
              </a:spcBef>
            </a:pPr>
            <a:r>
              <a:rPr lang="en-GB" sz="2000">
                <a:solidFill>
                  <a:srgbClr val="800080"/>
                </a:solidFill>
                <a:latin typeface="Times New Roman" pitchFamily="18" charset="0"/>
              </a:rPr>
              <a:t>(Schweiger, 2003)</a:t>
            </a:r>
            <a:endParaRPr lang="en-US" sz="2000">
              <a:solidFill>
                <a:srgbClr val="800080"/>
              </a:solidFill>
              <a:latin typeface="Times New Roman" pitchFamily="18" charset="0"/>
            </a:endParaRPr>
          </a:p>
        </p:txBody>
      </p:sp>
      <p:pic>
        <p:nvPicPr>
          <p:cNvPr id="21511" name="Picture 7" descr="NUM25"/>
          <p:cNvPicPr>
            <a:picLocks noChangeAspect="1" noChangeArrowheads="1"/>
          </p:cNvPicPr>
          <p:nvPr/>
        </p:nvPicPr>
        <p:blipFill>
          <a:blip r:embed="rId3" cstate="print"/>
          <a:srcRect l="22052" r="22054" b="55762"/>
          <a:stretch>
            <a:fillRect/>
          </a:stretch>
        </p:blipFill>
        <p:spPr bwMode="auto">
          <a:xfrm>
            <a:off x="611188" y="404813"/>
            <a:ext cx="3600450" cy="2617787"/>
          </a:xfrm>
          <a:prstGeom prst="rect">
            <a:avLst/>
          </a:prstGeom>
          <a:noFill/>
        </p:spPr>
      </p:pic>
      <p:pic>
        <p:nvPicPr>
          <p:cNvPr id="6" name="Picture 4" descr="colo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en-US" sz="3200">
                <a:solidFill>
                  <a:srgbClr val="FF3300"/>
                </a:solidFill>
                <a:latin typeface="Times New Roman" pitchFamily="18" charset="0"/>
              </a:rPr>
              <a:t>Modelling is personal</a:t>
            </a:r>
          </a:p>
          <a:p>
            <a:pPr marL="342900" indent="-342900" algn="ctr"/>
            <a:endParaRPr lang="en-US" sz="3200">
              <a:solidFill>
                <a:srgbClr val="FF3300"/>
              </a:solidFill>
              <a:latin typeface="Times New Roman" pitchFamily="18" charset="0"/>
            </a:endParaRPr>
          </a:p>
          <a:p>
            <a:pPr marL="342900" indent="-342900"/>
            <a:endParaRPr lang="en-US"/>
          </a:p>
          <a:p>
            <a:pPr marL="342900" indent="-342900"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My modelling choices</a:t>
            </a:r>
          </a:p>
          <a:p>
            <a:pPr marL="342900" indent="-342900"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Are founded in logic.</a:t>
            </a:r>
          </a:p>
          <a:p>
            <a:pPr marL="342900" indent="-342900" algn="ctr"/>
            <a:r>
              <a:rPr lang="en-US" sz="2800">
                <a:solidFill>
                  <a:srgbClr val="CC0000"/>
                </a:solidFill>
                <a:latin typeface="Times New Roman" pitchFamily="18" charset="0"/>
              </a:rPr>
              <a:t>Can I convince you?</a:t>
            </a: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68313" y="1492250"/>
            <a:ext cx="8135937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useful numerical modelling requires skilled operators who:</a:t>
            </a:r>
          </a:p>
          <a:p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</a:rPr>
              <a:t>have a detailed understanding of soil mechanics and the underpinning theory for the numerical algorithms</a:t>
            </a: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understand the limitations of constitutive models</a:t>
            </a:r>
          </a:p>
          <a:p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   - </a:t>
            </a:r>
            <a:r>
              <a:rPr lang="en-US" sz="2400">
                <a:solidFill>
                  <a:srgbClr val="993366"/>
                </a:solidFill>
                <a:latin typeface="Times New Roman" pitchFamily="18" charset="0"/>
              </a:rPr>
              <a:t>are familiar with the software that is being used for the numerical modelling</a:t>
            </a:r>
            <a:endParaRPr lang="en-US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611188" y="1557338"/>
            <a:ext cx="78486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993366"/>
                </a:solidFill>
                <a:latin typeface="Times New Roman" pitchFamily="18" charset="0"/>
              </a:rPr>
              <a:t>Modelling should be justifiable</a:t>
            </a:r>
          </a:p>
          <a:p>
            <a:pPr algn="ctr"/>
            <a:endParaRPr lang="en-US">
              <a:solidFill>
                <a:srgbClr val="993366"/>
              </a:solidFill>
              <a:latin typeface="Times New Roman" pitchFamily="18" charset="0"/>
            </a:endParaRPr>
          </a:p>
          <a:p>
            <a:pPr algn="ctr"/>
            <a:endParaRPr lang="en-US">
              <a:solidFill>
                <a:srgbClr val="993366"/>
              </a:solidFill>
              <a:latin typeface="Times New Roman" pitchFamily="18" charset="0"/>
            </a:endParaRPr>
          </a:p>
          <a:p>
            <a:pPr algn="ctr"/>
            <a:r>
              <a:rPr lang="en-US" sz="2800" i="1">
                <a:solidFill>
                  <a:srgbClr val="660066"/>
                </a:solidFill>
                <a:latin typeface="Times New Roman" pitchFamily="18" charset="0"/>
              </a:rPr>
              <a:t>appropriate</a:t>
            </a:r>
            <a:r>
              <a:rPr lang="en-US" sz="2800">
                <a:solidFill>
                  <a:srgbClr val="660066"/>
                </a:solidFill>
                <a:latin typeface="Times New Roman" pitchFamily="18" charset="0"/>
              </a:rPr>
              <a:t> simplification of reality</a:t>
            </a:r>
          </a:p>
          <a:p>
            <a:pPr algn="ctr"/>
            <a:endParaRPr lang="en-US">
              <a:solidFill>
                <a:srgbClr val="660066"/>
              </a:solidFill>
              <a:latin typeface="Times New Roman" pitchFamily="18" charset="0"/>
            </a:endParaRPr>
          </a:p>
          <a:p>
            <a:pPr algn="ctr"/>
            <a:endParaRPr lang="en-US">
              <a:solidFill>
                <a:srgbClr val="660066"/>
              </a:solidFill>
              <a:latin typeface="Times New Roman" pitchFamily="18" charset="0"/>
            </a:endParaRPr>
          </a:p>
          <a:p>
            <a:pPr algn="ctr"/>
            <a:endParaRPr lang="en-US">
              <a:solidFill>
                <a:srgbClr val="660066"/>
              </a:solidFill>
              <a:latin typeface="Times New Roman" pitchFamily="18" charset="0"/>
            </a:endParaRPr>
          </a:p>
          <a:p>
            <a:pPr algn="ctr"/>
            <a:r>
              <a:rPr lang="en-US" sz="3200">
                <a:solidFill>
                  <a:srgbClr val="993366"/>
                </a:solidFill>
                <a:latin typeface="Times New Roman" pitchFamily="18" charset="0"/>
              </a:rPr>
              <a:t>Modelling must be auditable</a:t>
            </a:r>
            <a:endParaRPr lang="en-GB">
              <a:solidFill>
                <a:srgbClr val="993366"/>
              </a:solidFill>
              <a:latin typeface="Times New Roman" pitchFamily="18" charset="0"/>
            </a:endParaRPr>
          </a:p>
        </p:txBody>
      </p:sp>
      <p:pic>
        <p:nvPicPr>
          <p:cNvPr id="4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50825" y="1352550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en-US" sz="2400">
              <a:solidFill>
                <a:srgbClr val="0033CC"/>
              </a:solidFill>
              <a:latin typeface="Times New Roman" pitchFamily="18" charset="0"/>
            </a:endParaRPr>
          </a:p>
          <a:p>
            <a:pPr marL="342900" indent="-342900"/>
            <a:endParaRPr lang="en-GB" sz="240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" y="765175"/>
            <a:ext cx="8424863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CC0000"/>
                </a:solidFill>
                <a:latin typeface="Times New Roman" pitchFamily="18" charset="0"/>
              </a:rPr>
              <a:t>Verification: is the program doing what it claims to be doing?</a:t>
            </a:r>
          </a:p>
          <a:p>
            <a:pPr>
              <a:spcBef>
                <a:spcPct val="50000"/>
              </a:spcBef>
            </a:pPr>
            <a:endParaRPr lang="en-GB" sz="2400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33CC"/>
                </a:solidFill>
                <a:latin typeface="Times New Roman" pitchFamily="18" charset="0"/>
              </a:rPr>
              <a:t>Are we getting the answers that we think we are getting?</a:t>
            </a:r>
          </a:p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008000"/>
                </a:solidFill>
                <a:latin typeface="Times New Roman" pitchFamily="18" charset="0"/>
              </a:rPr>
              <a:t>Validation: are we getting the answers that we need?</a:t>
            </a:r>
          </a:p>
          <a:p>
            <a:pPr>
              <a:spcBef>
                <a:spcPct val="50000"/>
              </a:spcBef>
            </a:pPr>
            <a:endParaRPr lang="en-GB" sz="2400">
              <a:solidFill>
                <a:srgbClr val="008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GB" sz="2400">
                <a:solidFill>
                  <a:srgbClr val="663300"/>
                </a:solidFill>
                <a:latin typeface="Times New Roman" pitchFamily="18" charset="0"/>
              </a:rPr>
              <a:t>Can we justify/understand the results using simple hand (back of the envelope) calculations?</a:t>
            </a:r>
            <a:endParaRPr lang="en-US" sz="2400">
              <a:solidFill>
                <a:srgbClr val="663300"/>
              </a:solidFill>
              <a:latin typeface="Times New Roman" pitchFamily="18" charset="0"/>
            </a:endParaRPr>
          </a:p>
        </p:txBody>
      </p:sp>
      <p:pic>
        <p:nvPicPr>
          <p:cNvPr id="5" name="Picture 4" descr="col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062" y="5791200"/>
            <a:ext cx="1150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633</Words>
  <Application>Microsoft Office PowerPoint</Application>
  <PresentationFormat>On-screen Show (4:3)</PresentationFormat>
  <Paragraphs>146</Paragraphs>
  <Slides>19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Microsoft Excel 97-2003 Worksheet</vt:lpstr>
      <vt:lpstr>Saturated soil modelling: Griffith University: February 2010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Bristol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Saturated soil modelling David Muir Wood University of Dundee, Scotland</dc:title>
  <dc:creator>Boonjira</dc:creator>
  <cp:lastModifiedBy>Boonjira</cp:lastModifiedBy>
  <cp:revision>9</cp:revision>
  <dcterms:created xsi:type="dcterms:W3CDTF">2010-01-16T09:41:05Z</dcterms:created>
  <dcterms:modified xsi:type="dcterms:W3CDTF">2016-11-03T11:25:08Z</dcterms:modified>
</cp:coreProperties>
</file>