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D2B77-BBFF-4FC8-AC31-6D700749FAD5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A88B4-EE31-4906-A9A7-4B6782ADCC0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7C637-B1A1-465F-A289-B34D8C05B6F8}" type="slidenum">
              <a:rPr lang="en-GB"/>
              <a:pPr/>
              <a:t>2</a:t>
            </a:fld>
            <a:endParaRPr lang="en-GB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4AF172-92F9-4814-944D-13DCF6ED0B40}" type="slidenum">
              <a:rPr lang="en-GB"/>
              <a:pPr/>
              <a:t>11</a:t>
            </a:fld>
            <a:endParaRPr lang="en-GB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E643DA-DCC3-47BD-98D9-A80588A86855}" type="slidenum">
              <a:rPr lang="en-GB"/>
              <a:pPr/>
              <a:t>12</a:t>
            </a:fld>
            <a:endParaRPr lang="en-GB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FFCABE-289A-471C-A50B-65961BC38DDC}" type="slidenum">
              <a:rPr lang="en-GB"/>
              <a:pPr/>
              <a:t>13</a:t>
            </a:fld>
            <a:endParaRPr lang="en-GB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9559FE-3F1A-4B82-9696-1B6A2E49D5C4}" type="slidenum">
              <a:rPr lang="en-GB"/>
              <a:pPr/>
              <a:t>14</a:t>
            </a:fld>
            <a:endParaRPr lang="en-GB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A73255-D33C-4999-98BC-A1B44AFC82DF}" type="slidenum">
              <a:rPr lang="en-GB"/>
              <a:pPr/>
              <a:t>15</a:t>
            </a:fld>
            <a:endParaRPr lang="en-GB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93AAA-027B-4477-B48F-53027906CA2F}" type="slidenum">
              <a:rPr lang="en-GB"/>
              <a:pPr/>
              <a:t>16</a:t>
            </a:fld>
            <a:endParaRPr lang="en-GB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5D284F-F45D-496E-870F-BE10284EBE6F}" type="slidenum">
              <a:rPr lang="en-GB"/>
              <a:pPr/>
              <a:t>17</a:t>
            </a:fld>
            <a:endParaRPr lang="en-GB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173A7F-7B6A-48D3-9D3B-1D75C6AEE8AA}" type="slidenum">
              <a:rPr lang="en-GB"/>
              <a:pPr/>
              <a:t>18</a:t>
            </a:fld>
            <a:endParaRPr lang="en-GB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3AB6D7-3CDF-429D-A899-006359531628}" type="slidenum">
              <a:rPr lang="en-GB"/>
              <a:pPr/>
              <a:t>19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F285F7-C460-4C23-B8D1-4C9CE7AC8A80}" type="slidenum">
              <a:rPr lang="en-GB"/>
              <a:pPr/>
              <a:t>20</a:t>
            </a:fld>
            <a:endParaRPr lang="en-GB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9BAA0-B1DF-419F-8079-778F2FC44B65}" type="slidenum">
              <a:rPr lang="en-GB"/>
              <a:pPr/>
              <a:t>3</a:t>
            </a:fld>
            <a:endParaRPr lang="en-GB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A63404-9CFB-4EB0-B6A9-BD39BF781A3C}" type="slidenum">
              <a:rPr lang="en-GB"/>
              <a:pPr/>
              <a:t>21</a:t>
            </a:fld>
            <a:endParaRPr lang="en-GB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A93A1-00D8-423B-B1FD-D85ABC06EE2F}" type="slidenum">
              <a:rPr lang="en-GB"/>
              <a:pPr/>
              <a:t>22</a:t>
            </a:fld>
            <a:endParaRPr lang="en-GB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A8B4C-09B3-4A93-A9F4-61785E02411A}" type="slidenum">
              <a:rPr lang="en-GB"/>
              <a:pPr/>
              <a:t>23</a:t>
            </a:fld>
            <a:endParaRPr lang="en-GB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AAAD3B-B9A0-4CDE-85F5-619FBEC5D701}" type="slidenum">
              <a:rPr lang="en-GB"/>
              <a:pPr/>
              <a:t>24</a:t>
            </a:fld>
            <a:endParaRPr lang="en-GB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6B9F6-02B4-4558-819D-BF34B3239DA8}" type="slidenum">
              <a:rPr lang="en-GB"/>
              <a:pPr/>
              <a:t>25</a:t>
            </a:fld>
            <a:endParaRPr lang="en-GB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3ED2D-B819-4C0E-ABF6-D1B722874C69}" type="slidenum">
              <a:rPr lang="en-GB"/>
              <a:pPr/>
              <a:t>26</a:t>
            </a:fld>
            <a:endParaRPr lang="en-GB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517FC-4ECC-4956-9D23-929C128D6473}" type="slidenum">
              <a:rPr lang="en-GB"/>
              <a:pPr/>
              <a:t>27</a:t>
            </a:fld>
            <a:endParaRPr lang="en-GB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CB53E0-8B1C-4F9A-A7DB-D616F93150C6}" type="slidenum">
              <a:rPr lang="en-GB"/>
              <a:pPr/>
              <a:t>28</a:t>
            </a:fld>
            <a:endParaRPr lang="en-GB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60AE0-3DF4-4CF4-BA87-9B9435EF2370}" type="slidenum">
              <a:rPr lang="en-GB"/>
              <a:pPr/>
              <a:t>29</a:t>
            </a:fld>
            <a:endParaRPr lang="en-GB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7F75FC-922C-4D45-900B-20459F44DCF4}" type="slidenum">
              <a:rPr lang="en-GB"/>
              <a:pPr/>
              <a:t>30</a:t>
            </a:fld>
            <a:endParaRPr lang="en-GB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5FB569-3B66-4814-9E4B-5FCC29A46672}" type="slidenum">
              <a:rPr lang="en-GB"/>
              <a:pPr/>
              <a:t>4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7E025-E0F7-4D0C-A47A-D94A5DC6665C}" type="slidenum">
              <a:rPr lang="en-GB"/>
              <a:pPr/>
              <a:t>31</a:t>
            </a:fld>
            <a:endParaRPr lang="en-GB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93AD1-ACA1-480A-B735-C2F01710A1B6}" type="slidenum">
              <a:rPr lang="en-GB"/>
              <a:pPr/>
              <a:t>5</a:t>
            </a:fld>
            <a:endParaRPr lang="en-GB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690F4-9A88-4625-BDBA-B095ABDEB402}" type="slidenum">
              <a:rPr lang="en-GB"/>
              <a:pPr/>
              <a:t>6</a:t>
            </a:fld>
            <a:endParaRPr lang="en-GB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03C436-16AF-4161-975C-04C3931A7DC0}" type="slidenum">
              <a:rPr lang="en-GB"/>
              <a:pPr/>
              <a:t>7</a:t>
            </a:fld>
            <a:endParaRPr lang="en-GB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BD5EC-6CBB-460C-8BB6-6222047AFACB}" type="slidenum">
              <a:rPr lang="en-GB"/>
              <a:pPr/>
              <a:t>8</a:t>
            </a:fld>
            <a:endParaRPr lang="en-GB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E3F2F-977E-49F0-BF16-64A107C6C939}" type="slidenum">
              <a:rPr lang="en-GB"/>
              <a:pPr/>
              <a:t>9</a:t>
            </a:fld>
            <a:endParaRPr lang="en-GB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D6CAAA-0863-4CB2-AC3C-698AB829DE6F}" type="slidenum">
              <a:rPr lang="en-GB"/>
              <a:pPr/>
              <a:t>10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l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6076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AU" sz="2700" dirty="0" smtClean="0"/>
              <a:t>Saturated soil modelling: Griffith University: February 2010</a:t>
            </a:r>
            <a:r>
              <a:rPr lang="en-GB" dirty="0" smtClean="0">
                <a:solidFill>
                  <a:srgbClr val="C00000"/>
                </a:solidFill>
              </a:rPr>
              <a:t/>
            </a:r>
            <a:br>
              <a:rPr lang="en-GB" dirty="0" smtClean="0">
                <a:solidFill>
                  <a:srgbClr val="C00000"/>
                </a:solidFill>
              </a:rPr>
            </a:b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2" y="2285992"/>
            <a:ext cx="857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arabicPeriod" startAt="10"/>
            </a:pPr>
            <a:r>
              <a:rPr lang="en-GB" sz="3200" dirty="0" smtClean="0">
                <a:solidFill>
                  <a:srgbClr val="7030A0"/>
                </a:solidFill>
              </a:rPr>
              <a:t>Practical exercise: stress paths and laboratory </a:t>
            </a:r>
          </a:p>
          <a:p>
            <a:pPr marL="514350" indent="-514350" algn="ctr"/>
            <a:r>
              <a:rPr lang="en-GB" sz="3200" dirty="0" smtClean="0">
                <a:solidFill>
                  <a:srgbClr val="7030A0"/>
                </a:solidFill>
              </a:rPr>
              <a:t>testing </a:t>
            </a:r>
          </a:p>
          <a:p>
            <a:pPr marL="514350" indent="-514350" algn="ctr"/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David Muir Wood</a:t>
            </a:r>
          </a:p>
          <a:p>
            <a:pPr marL="514350" indent="-514350" algn="ctr"/>
            <a:r>
              <a:rPr lang="en-A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d.muirwood@dundee.ac.uk</a:t>
            </a: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algn="ctr"/>
            <a:endParaRPr lang="en-GB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Programme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38" y="517525"/>
            <a:ext cx="5738812" cy="2425700"/>
          </a:xfrm>
          <a:prstGeom prst="rect">
            <a:avLst/>
          </a:prstGeom>
          <a:noFill/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85788" y="173038"/>
            <a:ext cx="5526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elements beneath shallow footing on sand</a:t>
            </a: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69913" y="3313113"/>
            <a:ext cx="80454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pitchFamily="18" charset="0"/>
              </a:rPr>
              <a:t>triaxial test?</a:t>
            </a:r>
            <a:r>
              <a:rPr lang="en-GB" sz="2400">
                <a:latin typeface="Times New Roman" pitchFamily="18" charset="0"/>
              </a:rPr>
              <a:t> 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in situ stresses </a:t>
            </a:r>
            <a:r>
              <a:rPr lang="en-GB" sz="2400" i="1">
                <a:solidFill>
                  <a:srgbClr val="660066"/>
                </a:solidFill>
                <a:latin typeface="Times New Roman" pitchFamily="18" charset="0"/>
              </a:rPr>
              <a:t>p'</a:t>
            </a:r>
            <a:r>
              <a:rPr lang="en-GB" sz="2400" baseline="-25000">
                <a:solidFill>
                  <a:srgbClr val="660066"/>
                </a:solidFill>
                <a:latin typeface="Times New Roman" pitchFamily="18" charset="0"/>
              </a:rPr>
              <a:t>i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 = 20kPa, </a:t>
            </a:r>
            <a:r>
              <a:rPr lang="en-GB" sz="2400" i="1">
                <a:solidFill>
                  <a:srgbClr val="660066"/>
                </a:solidFill>
                <a:latin typeface="Times New Roman" pitchFamily="18" charset="0"/>
              </a:rPr>
              <a:t>q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 = 20kPa</a:t>
            </a:r>
            <a:endParaRPr lang="en-GB" sz="2400" i="1">
              <a:solidFill>
                <a:srgbClr val="660066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A: compression with </a:t>
            </a:r>
            <a:r>
              <a:rPr lang="el-GR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 i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 i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p'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= 1.5-2 (steeper than K</a:t>
            </a:r>
            <a:r>
              <a:rPr lang="en-GB" sz="2400" baseline="-25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2400">
              <a:solidFill>
                <a:srgbClr val="3366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B: constant cell pressure extension </a:t>
            </a:r>
            <a:r>
              <a:rPr lang="el-GR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p'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-1.5</a:t>
            </a:r>
            <a:endParaRPr lang="en-GB" sz="240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plane strain strength? 10% higher than triaxial?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kinematic stiffness – include unloading cycle to model excavation</a:t>
            </a:r>
            <a:endParaRPr lang="el-GR" sz="2400">
              <a:solidFill>
                <a:srgbClr val="8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887538" y="2206625"/>
            <a:ext cx="304800" cy="3048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3046413" y="2222500"/>
            <a:ext cx="3048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5010150" y="1231900"/>
            <a:ext cx="406400" cy="40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V="1">
            <a:off x="4552950" y="622300"/>
            <a:ext cx="1784350" cy="10668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0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animBg="1"/>
      <p:bldP spid="358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Programme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9213" y="954088"/>
            <a:ext cx="6376987" cy="2154237"/>
          </a:xfrm>
          <a:prstGeom prst="rect">
            <a:avLst/>
          </a:prstGeom>
          <a:noFill/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85788" y="173038"/>
            <a:ext cx="5526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elements around flexible retaining wall</a:t>
            </a: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22300" y="3340100"/>
            <a:ext cx="82438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pitchFamily="18" charset="0"/>
              </a:rPr>
              <a:t>A: mid-height:</a:t>
            </a:r>
            <a:r>
              <a:rPr lang="en-GB" sz="2400">
                <a:latin typeface="Times New Roman" pitchFamily="18" charset="0"/>
              </a:rPr>
              <a:t>  </a:t>
            </a:r>
            <a:r>
              <a:rPr lang="el-GR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= 18kN/m</a:t>
            </a:r>
            <a:r>
              <a:rPr lang="en-GB" sz="2400" baseline="30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' = 35</a:t>
            </a:r>
            <a:r>
              <a:rPr lang="en-GB" sz="2400" baseline="300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?  K</a:t>
            </a:r>
            <a:r>
              <a:rPr lang="en-GB" sz="2400" baseline="-250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0.43</a:t>
            </a:r>
          </a:p>
          <a:p>
            <a:pPr>
              <a:spcBef>
                <a:spcPct val="50000"/>
              </a:spcBef>
            </a:pPr>
            <a:r>
              <a:rPr lang="el-GR" sz="24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σ</a:t>
            </a:r>
            <a:r>
              <a:rPr lang="en-GB" sz="24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'</a:t>
            </a:r>
            <a:r>
              <a:rPr lang="en-GB" sz="2400" baseline="-250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GB" sz="24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72kPa, </a:t>
            </a:r>
            <a:r>
              <a:rPr lang="el-GR" sz="24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σ</a:t>
            </a:r>
            <a:r>
              <a:rPr lang="en-GB" sz="24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'</a:t>
            </a:r>
            <a:r>
              <a:rPr lang="en-GB" sz="2400" baseline="-250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GB" sz="24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30kPa</a:t>
            </a:r>
          </a:p>
          <a:p>
            <a:pPr>
              <a:spcBef>
                <a:spcPct val="50000"/>
              </a:spcBef>
            </a:pPr>
            <a:r>
              <a:rPr lang="el-GR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Δσ</a:t>
            </a:r>
            <a:r>
              <a:rPr lang="en-GB" sz="2400" baseline="-25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 0; </a:t>
            </a:r>
            <a:r>
              <a:rPr lang="el-GR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Δσ</a:t>
            </a:r>
            <a:r>
              <a:rPr lang="en-GB" sz="2400" baseline="-25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&lt; 0: </a:t>
            </a:r>
            <a:r>
              <a:rPr lang="el-GR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</a:t>
            </a:r>
            <a:r>
              <a:rPr lang="en-GB" sz="2400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el-GR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</a:t>
            </a:r>
            <a:r>
              <a:rPr lang="en-GB" sz="2400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s' 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 -1, </a:t>
            </a:r>
            <a:r>
              <a:rPr lang="el-GR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</a:t>
            </a:r>
            <a:r>
              <a:rPr lang="en-GB" sz="2400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 0</a:t>
            </a:r>
            <a:endParaRPr lang="el-GR" sz="2400">
              <a:solidFill>
                <a:srgbClr val="8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H="1" flipV="1">
            <a:off x="5049838" y="2054225"/>
            <a:ext cx="223837" cy="2254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246313" y="1593850"/>
            <a:ext cx="252412" cy="25241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8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Programme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9213" y="954088"/>
            <a:ext cx="6376987" cy="2154237"/>
          </a:xfrm>
          <a:prstGeom prst="rect">
            <a:avLst/>
          </a:prstGeom>
          <a:noFill/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85788" y="173038"/>
            <a:ext cx="5526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elements around flexible retaining wall</a:t>
            </a: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22300" y="3340100"/>
            <a:ext cx="82438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C: depth 12m?</a:t>
            </a:r>
            <a:r>
              <a:rPr lang="en-GB" sz="2400">
                <a:latin typeface="Times New Roman" pitchFamily="18" charset="0"/>
              </a:rPr>
              <a:t>  </a:t>
            </a:r>
            <a:r>
              <a:rPr lang="el-GR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= 18kN/m</a:t>
            </a:r>
            <a:r>
              <a:rPr lang="en-GB" sz="2400" baseline="300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' = 35</a:t>
            </a:r>
            <a:r>
              <a:rPr lang="en-GB" sz="2400" baseline="300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GB" sz="24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?  K</a:t>
            </a:r>
            <a:r>
              <a:rPr lang="en-GB" sz="2400" baseline="-250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GB" sz="24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0.43</a:t>
            </a:r>
          </a:p>
          <a:p>
            <a:pPr>
              <a:spcBef>
                <a:spcPct val="50000"/>
              </a:spcBef>
            </a:pPr>
            <a:r>
              <a:rPr lang="el-GR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σ</a:t>
            </a:r>
            <a:r>
              <a:rPr lang="en-GB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'</a:t>
            </a:r>
            <a:r>
              <a:rPr lang="en-GB" sz="2400" baseline="-25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GB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216kPa, </a:t>
            </a:r>
            <a:r>
              <a:rPr lang="el-GR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σ</a:t>
            </a:r>
            <a:r>
              <a:rPr lang="en-GB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'</a:t>
            </a:r>
            <a:r>
              <a:rPr lang="en-GB" sz="2400" baseline="-25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GB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92kPa</a:t>
            </a:r>
          </a:p>
          <a:p>
            <a:pPr>
              <a:spcBef>
                <a:spcPct val="50000"/>
              </a:spcBef>
            </a:pPr>
            <a:r>
              <a:rPr lang="el-GR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Δσ</a:t>
            </a:r>
            <a:r>
              <a:rPr lang="en-GB" sz="2400" baseline="-25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&lt; 0; </a:t>
            </a:r>
            <a:r>
              <a:rPr lang="el-GR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Δσ</a:t>
            </a:r>
            <a:r>
              <a:rPr lang="en-GB" sz="2400" baseline="-25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 0?: </a:t>
            </a:r>
            <a:r>
              <a:rPr lang="el-GR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</a:t>
            </a:r>
            <a:r>
              <a:rPr lang="en-GB" sz="2400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el-GR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</a:t>
            </a:r>
            <a:r>
              <a:rPr lang="en-GB" sz="2400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s' 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 +1 (in fact &lt; 1), </a:t>
            </a:r>
            <a:r>
              <a:rPr lang="el-GR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</a:t>
            </a:r>
            <a:r>
              <a:rPr lang="en-GB" sz="2400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&lt; 0</a:t>
            </a:r>
            <a:endParaRPr lang="el-GR" sz="2400">
              <a:solidFill>
                <a:srgbClr val="8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665413" y="2406650"/>
            <a:ext cx="252412" cy="252413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H="1">
            <a:off x="5618163" y="1643063"/>
            <a:ext cx="1246187" cy="111442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8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Programme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9213" y="954088"/>
            <a:ext cx="6376987" cy="2154237"/>
          </a:xfrm>
          <a:prstGeom prst="rect">
            <a:avLst/>
          </a:prstGeom>
          <a:noFill/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85788" y="173038"/>
            <a:ext cx="5526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elements around flexible retaining wall</a:t>
            </a: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22300" y="3340100"/>
            <a:ext cx="82438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800000"/>
                </a:solidFill>
                <a:latin typeface="Times New Roman" pitchFamily="18" charset="0"/>
              </a:rPr>
              <a:t>B: depth 12m?</a:t>
            </a:r>
            <a:r>
              <a:rPr lang="en-GB" sz="2400">
                <a:latin typeface="Times New Roman" pitchFamily="18" charset="0"/>
              </a:rPr>
              <a:t>  </a:t>
            </a:r>
            <a:r>
              <a:rPr lang="el-GR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= 18kN/m</a:t>
            </a:r>
            <a:r>
              <a:rPr lang="en-GB" sz="2400" baseline="30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' = 35</a:t>
            </a:r>
            <a:r>
              <a:rPr lang="en-GB" sz="2400" baseline="30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?  K</a:t>
            </a:r>
            <a:r>
              <a:rPr lang="en-GB" sz="2400" baseline="-25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0.43</a:t>
            </a:r>
          </a:p>
          <a:p>
            <a:pPr>
              <a:spcBef>
                <a:spcPct val="50000"/>
              </a:spcBef>
            </a:pPr>
            <a:r>
              <a:rPr lang="el-GR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σ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'</a:t>
            </a:r>
            <a:r>
              <a:rPr lang="en-GB" sz="2400" baseline="-250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216kPa, </a:t>
            </a:r>
            <a:r>
              <a:rPr lang="el-GR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σ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'</a:t>
            </a:r>
            <a:r>
              <a:rPr lang="en-GB" sz="2400" baseline="-250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92kPa</a:t>
            </a:r>
          </a:p>
          <a:p>
            <a:pPr>
              <a:spcBef>
                <a:spcPct val="50000"/>
              </a:spcBef>
            </a:pPr>
            <a:r>
              <a:rPr lang="el-GR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Δσ</a:t>
            </a:r>
            <a:r>
              <a:rPr lang="en-GB" sz="2400" baseline="-25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GB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 0; </a:t>
            </a:r>
            <a:r>
              <a:rPr lang="el-GR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Δσ</a:t>
            </a:r>
            <a:r>
              <a:rPr lang="en-GB" sz="2400" baseline="-25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GB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&lt; 0 following C: </a:t>
            </a:r>
            <a:r>
              <a:rPr lang="el-GR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</a:t>
            </a:r>
            <a:r>
              <a:rPr lang="en-GB" sz="2400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GB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el-GR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</a:t>
            </a:r>
            <a:r>
              <a:rPr lang="en-GB" sz="2400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s' </a:t>
            </a:r>
            <a:r>
              <a:rPr lang="en-GB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 -1, </a:t>
            </a:r>
            <a:r>
              <a:rPr lang="el-GR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</a:t>
            </a:r>
            <a:r>
              <a:rPr lang="en-GB" sz="2400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GB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 0</a:t>
            </a:r>
            <a:endParaRPr lang="el-GR" sz="2400">
              <a:solidFill>
                <a:srgbClr val="000066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2246313" y="2406650"/>
            <a:ext cx="252412" cy="252413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H="1" flipV="1">
            <a:off x="6718300" y="1484313"/>
            <a:ext cx="160338" cy="15875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8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Programme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9213" y="954088"/>
            <a:ext cx="6376987" cy="2154237"/>
          </a:xfrm>
          <a:prstGeom prst="rect">
            <a:avLst/>
          </a:prstGeom>
          <a:noFill/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85788" y="173038"/>
            <a:ext cx="5526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elements around flexible retaining wall</a:t>
            </a: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77800" y="3340100"/>
            <a:ext cx="60975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pitchFamily="18" charset="0"/>
              </a:rPr>
              <a:t>triaxial tests?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cell pressure 30-90kPa; 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</a:rPr>
              <a:t>match initial K</a:t>
            </a:r>
            <a:r>
              <a:rPr lang="en-GB" sz="2400" baseline="-25000">
                <a:solidFill>
                  <a:srgbClr val="800000"/>
                </a:solidFill>
                <a:latin typeface="Times New Roman" pitchFamily="18" charset="0"/>
              </a:rPr>
              <a:t>o</a:t>
            </a:r>
            <a:endParaRPr lang="en-GB" sz="2400">
              <a:solidFill>
                <a:srgbClr val="8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conventional extension for C?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3300"/>
                </a:solidFill>
                <a:latin typeface="Times New Roman" pitchFamily="18" charset="0"/>
              </a:rPr>
              <a:t>compression with constant axial stress for A, B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66"/>
                </a:solidFill>
                <a:latin typeface="Times New Roman" pitchFamily="18" charset="0"/>
              </a:rPr>
              <a:t>plane strain effect?</a:t>
            </a:r>
            <a:endParaRPr lang="el-GR" sz="2400">
              <a:solidFill>
                <a:srgbClr val="000066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37896" name="Picture 8" descr="CSSMFig10-18"/>
          <p:cNvPicPr>
            <a:picLocks noChangeAspect="1" noChangeArrowheads="1"/>
          </p:cNvPicPr>
          <p:nvPr/>
        </p:nvPicPr>
        <p:blipFill>
          <a:blip r:embed="rId4" cstate="print"/>
          <a:srcRect l="11624" t="7713" r="15350" b="23463"/>
          <a:stretch>
            <a:fillRect/>
          </a:stretch>
        </p:blipFill>
        <p:spPr bwMode="auto">
          <a:xfrm>
            <a:off x="6284913" y="3175000"/>
            <a:ext cx="2690812" cy="2319338"/>
          </a:xfrm>
          <a:prstGeom prst="rect">
            <a:avLst/>
          </a:prstGeom>
          <a:noFill/>
        </p:spPr>
      </p:pic>
      <p:pic>
        <p:nvPicPr>
          <p:cNvPr id="7" name="Picture 4" descr="colo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Programme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638" y="800100"/>
            <a:ext cx="6577012" cy="2211388"/>
          </a:xfrm>
          <a:prstGeom prst="rect">
            <a:avLst/>
          </a:prstGeom>
          <a:noFill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85788" y="173038"/>
            <a:ext cx="5526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excavation in clay slope</a:t>
            </a: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15938" y="2967038"/>
            <a:ext cx="70770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pitchFamily="18" charset="0"/>
              </a:rPr>
              <a:t>first ignore slope!  (directions of principal stresses?)</a:t>
            </a:r>
          </a:p>
          <a:p>
            <a:pPr>
              <a:spcBef>
                <a:spcPct val="50000"/>
              </a:spcBef>
            </a:pPr>
            <a:r>
              <a:rPr lang="el-GR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= 20kN/m</a:t>
            </a:r>
            <a:r>
              <a:rPr lang="en-GB" sz="2400" baseline="30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?  overconsolidated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?  K</a:t>
            </a:r>
            <a:r>
              <a:rPr lang="en-GB" sz="2400" baseline="-25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1-1.5?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A: 5m;  B, C: 15m 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initial undrained response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A, B: </a:t>
            </a:r>
            <a:r>
              <a:rPr lang="el-GR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</a:t>
            </a:r>
            <a:r>
              <a:rPr lang="en-GB" sz="2400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el-GR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</a:t>
            </a:r>
            <a:r>
              <a:rPr lang="en-GB" sz="2400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 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 -1, </a:t>
            </a:r>
            <a:r>
              <a:rPr lang="el-GR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</a:t>
            </a:r>
            <a:r>
              <a:rPr lang="en-GB" sz="2400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 0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C: </a:t>
            </a:r>
            <a:r>
              <a:rPr lang="el-GR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</a:t>
            </a:r>
            <a:r>
              <a:rPr lang="en-GB" sz="2400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GB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el-GR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</a:t>
            </a:r>
            <a:r>
              <a:rPr lang="en-GB" sz="2400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 </a:t>
            </a:r>
            <a:r>
              <a:rPr lang="en-GB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 +1, </a:t>
            </a:r>
            <a:r>
              <a:rPr lang="el-GR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</a:t>
            </a:r>
            <a:r>
              <a:rPr lang="en-GB" sz="2400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GB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&lt; 0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total, effective stress paths – effect of drainage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810125" y="4214813"/>
            <a:ext cx="3976688" cy="101441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pitchFamily="18" charset="0"/>
              </a:rPr>
              <a:t>triaxial tests: 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stress levels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stress paths: </a:t>
            </a:r>
            <a:r>
              <a:rPr lang="el-GR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p &lt; 0</a:t>
            </a:r>
            <a:endParaRPr lang="el-GR" sz="240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Programmes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63" y="887413"/>
            <a:ext cx="7726362" cy="2933700"/>
          </a:xfrm>
          <a:prstGeom prst="rect">
            <a:avLst/>
          </a:prstGeom>
          <a:noFill/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92100" y="185738"/>
            <a:ext cx="8361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stage constructed embankment: 10m soft clay over sand/gravel</a:t>
            </a: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3500" y="3776663"/>
            <a:ext cx="8958263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pitchFamily="18" charset="0"/>
              </a:rPr>
              <a:t>A: continuing confined compression </a:t>
            </a:r>
            <a:r>
              <a:rPr lang="en-GB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 1-D compression?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336600"/>
                </a:solidFill>
                <a:latin typeface="Times New Roman" pitchFamily="18" charset="0"/>
                <a:sym typeface="Symbol" pitchFamily="18" charset="2"/>
              </a:rPr>
              <a:t>eventual vertical stress increase </a:t>
            </a:r>
            <a:r>
              <a:rPr lang="el-GR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Δσ</a:t>
            </a:r>
            <a:r>
              <a:rPr lang="en-GB" sz="2400" baseline="-25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 180kPa, K</a:t>
            </a:r>
            <a:r>
              <a:rPr lang="en-GB" sz="2400" baseline="-25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0.7, </a:t>
            </a:r>
            <a:r>
              <a:rPr lang="el-GR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Δσ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'</a:t>
            </a:r>
            <a:r>
              <a:rPr lang="en-GB" sz="2400" baseline="-25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 126kPa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D, E: </a:t>
            </a:r>
            <a:r>
              <a:rPr lang="el-GR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Δσ</a:t>
            </a:r>
            <a:r>
              <a:rPr lang="en-GB" sz="2400" baseline="-250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 0, </a:t>
            </a:r>
            <a:r>
              <a:rPr lang="el-GR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Δσ</a:t>
            </a:r>
            <a:r>
              <a:rPr lang="en-GB" sz="2400" baseline="-250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 0: passive loading, extension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B, C: rotation of axes? undrained shearing towards failure – multistage tests: undrained/drained to total stress path </a:t>
            </a:r>
            <a:r>
              <a:rPr lang="el-GR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Δσ</a:t>
            </a:r>
            <a:r>
              <a:rPr lang="en-GB" sz="2400" baseline="-25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 0?</a:t>
            </a:r>
          </a:p>
        </p:txBody>
      </p:sp>
      <p:pic>
        <p:nvPicPr>
          <p:cNvPr id="6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SSMFig10-20ab"/>
          <p:cNvPicPr>
            <a:picLocks noChangeAspect="1" noChangeArrowheads="1"/>
          </p:cNvPicPr>
          <p:nvPr/>
        </p:nvPicPr>
        <p:blipFill>
          <a:blip r:embed="rId3" cstate="print"/>
          <a:srcRect l="3249" t="16496" r="3995" b="16495"/>
          <a:stretch>
            <a:fillRect/>
          </a:stretch>
        </p:blipFill>
        <p:spPr bwMode="auto">
          <a:xfrm>
            <a:off x="1365250" y="1193800"/>
            <a:ext cx="6383338" cy="1874838"/>
          </a:xfrm>
          <a:prstGeom prst="rect">
            <a:avLst/>
          </a:prstGeom>
          <a:noFill/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76275" y="265113"/>
            <a:ext cx="661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element in slope: effect of infiltration of rainfall</a:t>
            </a: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09613" y="3484563"/>
            <a:ext cx="76866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pitchFamily="18" charset="0"/>
              </a:rPr>
              <a:t>initial effective stresses?  (principal directions?)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initial suction?  (saturation?)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rainfall infiltration reduces suction with somewhat constant total stresses?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3300"/>
                </a:solidFill>
                <a:latin typeface="Times New Roman" pitchFamily="18" charset="0"/>
              </a:rPr>
              <a:t>special compression test with </a:t>
            </a:r>
            <a:r>
              <a:rPr lang="el-GR" sz="24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p' &lt; 0, </a:t>
            </a:r>
            <a:r>
              <a:rPr lang="el-GR" sz="24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q = 0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compare conventional compression test!</a:t>
            </a:r>
            <a:endParaRPr lang="el-GR" sz="240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SSIintabu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538413"/>
            <a:ext cx="5053013" cy="3508375"/>
          </a:xfrm>
          <a:prstGeom prst="rect">
            <a:avLst/>
          </a:prstGeom>
          <a:noFill/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42925" y="517525"/>
            <a:ext cx="7924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stress paths from numerical analysis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pitchFamily="18" charset="0"/>
              </a:rPr>
              <a:t>integral bridge abutment – remove need for bearings between deck and supports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but what are stresses on abutments?</a:t>
            </a:r>
            <a:endParaRPr lang="en-US" sz="2400">
              <a:solidFill>
                <a:srgbClr val="336600"/>
              </a:solidFill>
              <a:latin typeface="Times New Roman" pitchFamily="18" charset="0"/>
            </a:endParaRPr>
          </a:p>
        </p:txBody>
      </p:sp>
      <p:pic>
        <p:nvPicPr>
          <p:cNvPr id="5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SSIintabut1"/>
          <p:cNvPicPr>
            <a:picLocks noChangeAspect="1" noChangeArrowheads="1"/>
          </p:cNvPicPr>
          <p:nvPr/>
        </p:nvPicPr>
        <p:blipFill>
          <a:blip r:embed="rId3" cstate="print"/>
          <a:srcRect t="58145"/>
          <a:stretch>
            <a:fillRect/>
          </a:stretch>
        </p:blipFill>
        <p:spPr bwMode="auto">
          <a:xfrm>
            <a:off x="1268413" y="300038"/>
            <a:ext cx="6424612" cy="1866900"/>
          </a:xfrm>
          <a:prstGeom prst="rect">
            <a:avLst/>
          </a:prstGeom>
          <a:noFill/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25463" y="2686050"/>
            <a:ext cx="7924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thermal expansion of bridge deck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pitchFamily="18" charset="0"/>
              </a:rPr>
              <a:t>abutments move towards backfill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passive loading – governed by strength of backfill?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abutments can be flexible – </a:t>
            </a:r>
            <a:r>
              <a:rPr lang="en-GB" sz="2400" i="1">
                <a:solidFill>
                  <a:srgbClr val="660066"/>
                </a:solidFill>
                <a:latin typeface="Times New Roman" pitchFamily="18" charset="0"/>
              </a:rPr>
              <a:t>vertical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 support for deck</a:t>
            </a:r>
            <a:endParaRPr lang="en-US" sz="2400">
              <a:solidFill>
                <a:srgbClr val="660066"/>
              </a:solidFill>
              <a:latin typeface="Times New Roman" pitchFamily="18" charset="0"/>
            </a:endParaRPr>
          </a:p>
        </p:txBody>
      </p:sp>
      <p:pic>
        <p:nvPicPr>
          <p:cNvPr id="5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68313" y="523875"/>
            <a:ext cx="8135937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the triaxial apparatus is the mostly widely used apparatus for producing data concerning the deformation properties of soils</a:t>
            </a:r>
          </a:p>
          <a:p>
            <a:pPr>
              <a:spcBef>
                <a:spcPct val="50000"/>
              </a:spcBef>
            </a:pPr>
            <a:endParaRPr lang="en-GB" sz="2400">
              <a:solidFill>
                <a:srgbClr val="CC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stress levels are usually chosen for convenience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tests will usually be drained/undrained conventional compression </a:t>
            </a:r>
            <a:r>
              <a:rPr lang="el-GR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δσ</a:t>
            </a:r>
            <a:r>
              <a:rPr lang="en-GB" sz="2400" baseline="-25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endParaRPr lang="el-GR" sz="240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3" name="Picture 5" descr="Lab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00" y="1700213"/>
            <a:ext cx="3260725" cy="2752725"/>
          </a:xfrm>
          <a:prstGeom prst="rect">
            <a:avLst/>
          </a:prstGeom>
          <a:noFill/>
        </p:spPr>
      </p:pic>
      <p:pic>
        <p:nvPicPr>
          <p:cNvPr id="5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SSIintabut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114300"/>
            <a:ext cx="3686175" cy="6665913"/>
          </a:xfrm>
          <a:prstGeom prst="rect">
            <a:avLst/>
          </a:prstGeom>
          <a:noFill/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075113" y="423863"/>
            <a:ext cx="4902200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numerical studies of actual prototype show that </a:t>
            </a:r>
            <a:r>
              <a:rPr lang="en-GB" sz="2400" i="1">
                <a:solidFill>
                  <a:srgbClr val="FF0000"/>
                </a:solidFill>
                <a:latin typeface="Times New Roman" pitchFamily="18" charset="0"/>
              </a:rPr>
              <a:t>strength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 of backfill has </a:t>
            </a:r>
            <a:r>
              <a:rPr lang="en-GB" sz="2400" i="1">
                <a:solidFill>
                  <a:srgbClr val="FF0000"/>
                </a:solidFill>
                <a:latin typeface="Times New Roman" pitchFamily="18" charset="0"/>
              </a:rPr>
              <a:t>no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 effect on horizontal stresses on abutment!</a:t>
            </a:r>
          </a:p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400" i="1">
                <a:solidFill>
                  <a:schemeClr val="accent2"/>
                </a:solidFill>
                <a:latin typeface="Times New Roman" pitchFamily="18" charset="0"/>
              </a:rPr>
              <a:t>relative stiffness</a:t>
            </a:r>
            <a:r>
              <a:rPr lang="en-GB" sz="2400">
                <a:solidFill>
                  <a:schemeClr val="accent2"/>
                </a:solidFill>
                <a:latin typeface="Times New Roman" pitchFamily="18" charset="0"/>
              </a:rPr>
              <a:t> of abutment and backfill is important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controls </a:t>
            </a:r>
            <a:r>
              <a:rPr lang="en-GB" sz="2400" i="1">
                <a:solidFill>
                  <a:srgbClr val="336600"/>
                </a:solidFill>
                <a:latin typeface="Times New Roman" pitchFamily="18" charset="0"/>
              </a:rPr>
              <a:t>shape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 of stress distribution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soil-structure interaction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3300"/>
                </a:solidFill>
                <a:latin typeface="Times New Roman" pitchFamily="18" charset="0"/>
              </a:rPr>
              <a:t>importance of characterising backfill stiffness (not easy) </a:t>
            </a:r>
            <a:endParaRPr lang="en-US" sz="2400">
              <a:solidFill>
                <a:srgbClr val="663300"/>
              </a:solidFill>
              <a:latin typeface="Times New Roman" pitchFamily="18" charset="0"/>
            </a:endParaRPr>
          </a:p>
        </p:txBody>
      </p:sp>
      <p:pic>
        <p:nvPicPr>
          <p:cNvPr id="5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SSIintabut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613" y="74613"/>
            <a:ext cx="4776787" cy="6708775"/>
          </a:xfrm>
          <a:prstGeom prst="rect">
            <a:avLst/>
          </a:prstGeom>
          <a:noFill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221288" y="557213"/>
            <a:ext cx="361791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look at stress paths from numerical analysis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pitchFamily="18" charset="0"/>
              </a:rPr>
              <a:t>elastic-perfectly plastic Mohr-Coulomb model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dominant effect: increase in mean stress with little change in shear stress</a:t>
            </a:r>
          </a:p>
          <a:p>
            <a:pPr>
              <a:spcBef>
                <a:spcPct val="50000"/>
              </a:spcBef>
            </a:pPr>
            <a:r>
              <a:rPr lang="en-GB" sz="2400" i="1">
                <a:solidFill>
                  <a:srgbClr val="660066"/>
                </a:solidFill>
                <a:latin typeface="Times New Roman" pitchFamily="18" charset="0"/>
              </a:rPr>
              <a:t>not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 heading towards failure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3300"/>
                </a:solidFill>
                <a:latin typeface="Times New Roman" pitchFamily="18" charset="0"/>
              </a:rPr>
              <a:t>stiffness of primary importance</a:t>
            </a:r>
            <a:endParaRPr lang="en-US" sz="2400">
              <a:solidFill>
                <a:srgbClr val="663300"/>
              </a:solidFill>
              <a:latin typeface="Times New Roman" pitchFamily="18" charset="0"/>
            </a:endParaRPr>
          </a:p>
        </p:txBody>
      </p:sp>
      <p:pic>
        <p:nvPicPr>
          <p:cNvPr id="5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74713" y="981075"/>
            <a:ext cx="7394575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FF0000"/>
                </a:solidFill>
                <a:latin typeface="Times New Roman" pitchFamily="18" charset="0"/>
              </a:rPr>
              <a:t>messages: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chemeClr val="accent2"/>
                </a:solidFill>
                <a:latin typeface="Times New Roman" pitchFamily="18" charset="0"/>
              </a:rPr>
              <a:t>we </a:t>
            </a:r>
            <a:r>
              <a:rPr lang="en-GB" sz="2400" i="1">
                <a:solidFill>
                  <a:schemeClr val="accent2"/>
                </a:solidFill>
                <a:latin typeface="Times New Roman" pitchFamily="18" charset="0"/>
              </a:rPr>
              <a:t>can</a:t>
            </a:r>
            <a:r>
              <a:rPr lang="en-GB" sz="2400">
                <a:solidFill>
                  <a:schemeClr val="accent2"/>
                </a:solidFill>
                <a:latin typeface="Times New Roman" pitchFamily="18" charset="0"/>
              </a:rPr>
              <a:t> (with engineering judgement) make estimates of stress paths that are likely to be relevant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then design laboratory test programmes with appropriate stress levels and appropriate stress paths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conscious thought about difficulties of reproducing detail of paths in triaxial apparatus can help us to understand necessary extrapolation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663300"/>
                </a:solidFill>
                <a:latin typeface="Times New Roman" pitchFamily="18" charset="0"/>
              </a:rPr>
              <a:t>stress paths in unfamiliar situations may surprise – numerical modelling can help us to understand </a:t>
            </a:r>
            <a:endParaRPr lang="en-US" sz="2400">
              <a:solidFill>
                <a:srgbClr val="663300"/>
              </a:solidFill>
              <a:latin typeface="Times New Roman" pitchFamily="18" charset="0"/>
            </a:endParaRPr>
          </a:p>
        </p:txBody>
      </p:sp>
      <p:pic>
        <p:nvPicPr>
          <p:cNvPr id="4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>
                <a:solidFill>
                  <a:srgbClr val="CC0000"/>
                </a:solidFill>
                <a:latin typeface="Times New Roman" pitchFamily="18" charset="0"/>
              </a:rPr>
              <a:t>Design of laboratory test programmes</a:t>
            </a:r>
            <a:endParaRPr lang="en-US" sz="360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numerical estimates of stress levels and stress changes</a:t>
            </a:r>
          </a:p>
          <a:p>
            <a:pPr>
              <a:lnSpc>
                <a:spcPct val="80000"/>
              </a:lnSpc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make rational guesses for any numbers that you do not know – soil properties, dimensions</a:t>
            </a:r>
          </a:p>
          <a:p>
            <a:pPr>
              <a:lnSpc>
                <a:spcPct val="80000"/>
              </a:lnSpc>
            </a:pPr>
            <a:r>
              <a:rPr lang="en-GB" sz="2400" i="1">
                <a:solidFill>
                  <a:srgbClr val="660066"/>
                </a:solidFill>
                <a:latin typeface="Times New Roman" pitchFamily="18" charset="0"/>
              </a:rPr>
              <a:t>probably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 you have access only to conventional triaxial apparatus – but are not restricted to conventional triaxial compression tests</a:t>
            </a:r>
          </a:p>
          <a:p>
            <a:pPr>
              <a:lnSpc>
                <a:spcPct val="80000"/>
              </a:lnSpc>
            </a:pPr>
            <a:r>
              <a:rPr lang="en-GB" sz="2400">
                <a:solidFill>
                  <a:srgbClr val="663300"/>
                </a:solidFill>
                <a:latin typeface="Times New Roman" pitchFamily="18" charset="0"/>
              </a:rPr>
              <a:t>think how you might interpret the results for your application – initial stress states, non-axisymmetric stress paths, rotation of principal axes</a:t>
            </a:r>
          </a:p>
          <a:p>
            <a:pPr>
              <a:lnSpc>
                <a:spcPct val="80000"/>
              </a:lnSpc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importance of auditable trail – you must be able to justify your proposals</a:t>
            </a:r>
          </a:p>
          <a:p>
            <a:pPr>
              <a:lnSpc>
                <a:spcPct val="80000"/>
              </a:lnSpc>
            </a:pPr>
            <a:r>
              <a:rPr lang="en-GB" sz="2400">
                <a:solidFill>
                  <a:srgbClr val="000066"/>
                </a:solidFill>
                <a:latin typeface="Times New Roman" pitchFamily="18" charset="0"/>
              </a:rPr>
              <a:t>many possible answers – great numerical precision not appropriate</a:t>
            </a:r>
            <a:endParaRPr lang="en-US" sz="240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5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>
                <a:solidFill>
                  <a:srgbClr val="CC0000"/>
                </a:solidFill>
                <a:latin typeface="Times New Roman" pitchFamily="18" charset="0"/>
              </a:rPr>
              <a:t>1.  Stresses around tunnel</a:t>
            </a:r>
            <a:endParaRPr lang="en-US" sz="3600">
              <a:solidFill>
                <a:srgbClr val="CC0000"/>
              </a:solidFill>
              <a:latin typeface="Times New Roman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97100" y="2420938"/>
            <a:ext cx="4895850" cy="2520950"/>
            <a:chOff x="975" y="1525"/>
            <a:chExt cx="3084" cy="1588"/>
          </a:xfrm>
        </p:grpSpPr>
        <p:sp>
          <p:nvSpPr>
            <p:cNvPr id="9221" name="Line 5"/>
            <p:cNvSpPr>
              <a:spLocks noChangeShapeType="1"/>
            </p:cNvSpPr>
            <p:nvPr/>
          </p:nvSpPr>
          <p:spPr bwMode="auto">
            <a:xfrm>
              <a:off x="975" y="1525"/>
              <a:ext cx="3084" cy="0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9222" name="Oval 6"/>
            <p:cNvSpPr>
              <a:spLocks noChangeArrowheads="1"/>
            </p:cNvSpPr>
            <p:nvPr/>
          </p:nvSpPr>
          <p:spPr bwMode="auto">
            <a:xfrm>
              <a:off x="2064" y="2342"/>
              <a:ext cx="771" cy="771"/>
            </a:xfrm>
            <a:prstGeom prst="ellips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7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>
                <a:solidFill>
                  <a:srgbClr val="CC0000"/>
                </a:solidFill>
                <a:latin typeface="Times New Roman" pitchFamily="18" charset="0"/>
              </a:rPr>
              <a:t>2.  Stresses around bored pile</a:t>
            </a:r>
            <a:endParaRPr lang="en-US" sz="3600">
              <a:solidFill>
                <a:srgbClr val="CC0000"/>
              </a:solidFill>
              <a:latin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197100" y="1773238"/>
            <a:ext cx="4895850" cy="3743325"/>
            <a:chOff x="1384" y="1117"/>
            <a:chExt cx="3084" cy="2358"/>
          </a:xfrm>
        </p:grpSpPr>
        <p:sp>
          <p:nvSpPr>
            <p:cNvPr id="22533" name="Line 5"/>
            <p:cNvSpPr>
              <a:spLocks noChangeShapeType="1"/>
            </p:cNvSpPr>
            <p:nvPr/>
          </p:nvSpPr>
          <p:spPr bwMode="auto">
            <a:xfrm>
              <a:off x="1384" y="1525"/>
              <a:ext cx="3084" cy="0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2744" y="1525"/>
              <a:ext cx="227" cy="1950"/>
            </a:xfrm>
            <a:prstGeom prst="rect">
              <a:avLst/>
            </a:prstGeom>
            <a:noFill/>
            <a:ln w="381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36" name="Line 8"/>
            <p:cNvSpPr>
              <a:spLocks noChangeShapeType="1"/>
            </p:cNvSpPr>
            <p:nvPr/>
          </p:nvSpPr>
          <p:spPr bwMode="auto">
            <a:xfrm>
              <a:off x="2862" y="1117"/>
              <a:ext cx="0" cy="363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8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943600"/>
            <a:ext cx="2152650" cy="619125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>
                <a:solidFill>
                  <a:srgbClr val="CC0000"/>
                </a:solidFill>
                <a:latin typeface="Times New Roman" pitchFamily="18" charset="0"/>
              </a:rPr>
              <a:t>3.  Stresses around deep excavation</a:t>
            </a:r>
            <a:endParaRPr lang="en-US" sz="3600">
              <a:solidFill>
                <a:srgbClr val="CC0000"/>
              </a:solidFill>
              <a:latin typeface="Times New Roman" pitchFamily="18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668463" y="2309813"/>
            <a:ext cx="6151562" cy="1928812"/>
            <a:chOff x="1051" y="1455"/>
            <a:chExt cx="3875" cy="1215"/>
          </a:xfrm>
        </p:grpSpPr>
        <p:sp>
          <p:nvSpPr>
            <p:cNvPr id="23559" name="Line 7"/>
            <p:cNvSpPr>
              <a:spLocks noChangeShapeType="1"/>
            </p:cNvSpPr>
            <p:nvPr/>
          </p:nvSpPr>
          <p:spPr bwMode="auto">
            <a:xfrm>
              <a:off x="1051" y="1463"/>
              <a:ext cx="1381" cy="0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560" name="Line 8"/>
            <p:cNvSpPr>
              <a:spLocks noChangeShapeType="1"/>
            </p:cNvSpPr>
            <p:nvPr/>
          </p:nvSpPr>
          <p:spPr bwMode="auto">
            <a:xfrm>
              <a:off x="3545" y="1464"/>
              <a:ext cx="1381" cy="0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>
              <a:off x="2439" y="1465"/>
              <a:ext cx="1134" cy="0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>
              <a:off x="2441" y="1463"/>
              <a:ext cx="0" cy="1207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>
              <a:off x="3558" y="1455"/>
              <a:ext cx="0" cy="1207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>
              <a:off x="2431" y="2654"/>
              <a:ext cx="1134" cy="0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>
                <a:solidFill>
                  <a:srgbClr val="CC0000"/>
                </a:solidFill>
                <a:latin typeface="Times New Roman" pitchFamily="18" charset="0"/>
              </a:rPr>
              <a:t>4.  Stresses around backfilled retaining wall</a:t>
            </a:r>
            <a:endParaRPr lang="en-US" sz="360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646238" y="4021138"/>
            <a:ext cx="5822950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4583" name="Rectangle 7" descr="Light upward diagonal"/>
          <p:cNvSpPr>
            <a:spLocks noChangeArrowheads="1"/>
          </p:cNvSpPr>
          <p:nvPr/>
        </p:nvSpPr>
        <p:spPr bwMode="auto">
          <a:xfrm>
            <a:off x="4310063" y="2293938"/>
            <a:ext cx="654050" cy="1697037"/>
          </a:xfrm>
          <a:prstGeom prst="rect">
            <a:avLst/>
          </a:prstGeom>
          <a:pattFill prst="ltUpDiag">
            <a:fgClr>
              <a:srgbClr val="000066"/>
            </a:fgClr>
            <a:bgClr>
              <a:schemeClr val="bg1"/>
            </a:bgClr>
          </a:pattFill>
          <a:ln w="381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1633538" y="2293938"/>
            <a:ext cx="2689225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7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>
                <a:solidFill>
                  <a:srgbClr val="CC0000"/>
                </a:solidFill>
                <a:latin typeface="Times New Roman" pitchFamily="18" charset="0"/>
              </a:rPr>
              <a:t>5.  Stresses around shallow foundation</a:t>
            </a:r>
            <a:endParaRPr lang="en-US" sz="360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1916113" y="2960688"/>
            <a:ext cx="1654175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5832475" y="2947988"/>
            <a:ext cx="1654175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3576638" y="3463925"/>
            <a:ext cx="2263775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570288" y="2946400"/>
            <a:ext cx="0" cy="536575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5843588" y="2933700"/>
            <a:ext cx="0" cy="536575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3556000" y="3236913"/>
            <a:ext cx="2278063" cy="203200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4456113" y="1741488"/>
            <a:ext cx="449262" cy="1495425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1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>
                <a:solidFill>
                  <a:srgbClr val="CC0000"/>
                </a:solidFill>
                <a:latin typeface="Times New Roman" pitchFamily="18" charset="0"/>
              </a:rPr>
              <a:t>6.  Stresses around excavation in slope</a:t>
            </a:r>
            <a:endParaRPr lang="en-US" sz="360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1684338" y="1916113"/>
            <a:ext cx="2563812" cy="858837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4238625" y="2771775"/>
            <a:ext cx="0" cy="2249488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4238625" y="3860800"/>
            <a:ext cx="3221038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7491413" y="3862388"/>
            <a:ext cx="1127125" cy="377825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4256088" y="2778125"/>
            <a:ext cx="3232150" cy="1082675"/>
          </a:xfrm>
          <a:prstGeom prst="line">
            <a:avLst/>
          </a:prstGeom>
          <a:noFill/>
          <a:ln w="38100">
            <a:solidFill>
              <a:srgbClr val="66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9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88975" y="427038"/>
            <a:ext cx="73945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actual stress states and stress changes will not be axially symmetric</a:t>
            </a:r>
          </a:p>
          <a:p>
            <a:pPr>
              <a:spcBef>
                <a:spcPct val="50000"/>
              </a:spcBef>
            </a:pPr>
            <a:endParaRPr lang="en-GB" sz="2400">
              <a:solidFill>
                <a:srgbClr val="CC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we know that the behaviour of soils is extremely nonlinear and history dependent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constitutive models are used to extrapolate from known data to unknown applications</a:t>
            </a:r>
            <a:endParaRPr lang="en-US" sz="2400">
              <a:solidFill>
                <a:srgbClr val="336600"/>
              </a:solidFill>
              <a:latin typeface="Times New Roman" pitchFamily="18" charset="0"/>
            </a:endParaRPr>
          </a:p>
        </p:txBody>
      </p:sp>
      <p:pic>
        <p:nvPicPr>
          <p:cNvPr id="28675" name="Picture 3" descr="La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481138"/>
            <a:ext cx="3532187" cy="2755900"/>
          </a:xfrm>
          <a:prstGeom prst="rect">
            <a:avLst/>
          </a:prstGeom>
          <a:noFill/>
        </p:spPr>
      </p:pic>
      <p:pic>
        <p:nvPicPr>
          <p:cNvPr id="5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>
                <a:solidFill>
                  <a:srgbClr val="CC0000"/>
                </a:solidFill>
                <a:latin typeface="Times New Roman" pitchFamily="18" charset="0"/>
              </a:rPr>
              <a:t>7.  ???</a:t>
            </a:r>
            <a:endParaRPr lang="en-US" sz="360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768475" y="2395538"/>
            <a:ext cx="5356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solidFill>
                  <a:srgbClr val="0033CC"/>
                </a:solidFill>
                <a:latin typeface="Times New Roman" pitchFamily="18" charset="0"/>
              </a:rPr>
              <a:t>or choose your own problem!</a:t>
            </a:r>
          </a:p>
        </p:txBody>
      </p:sp>
      <p:pic>
        <p:nvPicPr>
          <p:cNvPr id="5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>
                <a:solidFill>
                  <a:srgbClr val="CC0000"/>
                </a:solidFill>
                <a:latin typeface="Times New Roman" pitchFamily="18" charset="0"/>
              </a:rPr>
              <a:t>Design of laboratory test programmes</a:t>
            </a:r>
            <a:endParaRPr lang="en-US" sz="360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numerical estimates of stress levels and stress changes</a:t>
            </a:r>
          </a:p>
          <a:p>
            <a:pPr>
              <a:lnSpc>
                <a:spcPct val="80000"/>
              </a:lnSpc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make rational guesses for any numbers that you do not know – soil properties, dimensions</a:t>
            </a:r>
          </a:p>
          <a:p>
            <a:pPr>
              <a:lnSpc>
                <a:spcPct val="80000"/>
              </a:lnSpc>
            </a:pPr>
            <a:r>
              <a:rPr lang="en-GB" sz="2400" i="1">
                <a:solidFill>
                  <a:srgbClr val="660066"/>
                </a:solidFill>
                <a:latin typeface="Times New Roman" pitchFamily="18" charset="0"/>
              </a:rPr>
              <a:t>probably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 you have access only to conventional triaxial apparatus – but are not restricted to conventional triaxial compression tests</a:t>
            </a:r>
          </a:p>
          <a:p>
            <a:pPr>
              <a:lnSpc>
                <a:spcPct val="80000"/>
              </a:lnSpc>
            </a:pPr>
            <a:r>
              <a:rPr lang="en-GB" sz="2400">
                <a:solidFill>
                  <a:srgbClr val="663300"/>
                </a:solidFill>
                <a:latin typeface="Times New Roman" pitchFamily="18" charset="0"/>
              </a:rPr>
              <a:t>think how you might interpret the results for your application – initial stress states, non-axisymmetric stress paths, rotation of principal axes</a:t>
            </a:r>
          </a:p>
          <a:p>
            <a:pPr>
              <a:lnSpc>
                <a:spcPct val="80000"/>
              </a:lnSpc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importance of auditable trail – you must be able to justify your proposals</a:t>
            </a:r>
          </a:p>
          <a:p>
            <a:pPr>
              <a:lnSpc>
                <a:spcPct val="80000"/>
              </a:lnSpc>
            </a:pPr>
            <a:r>
              <a:rPr lang="en-GB" sz="2400">
                <a:solidFill>
                  <a:srgbClr val="000066"/>
                </a:solidFill>
                <a:latin typeface="Times New Roman" pitchFamily="18" charset="0"/>
              </a:rPr>
              <a:t>many possible answers – great numerical precision not appropriate</a:t>
            </a:r>
            <a:endParaRPr lang="en-US" sz="240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5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966788" y="622300"/>
            <a:ext cx="711835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can we make quantitative estimates about the stress paths relevant to various typical geotechnical systems?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aim to help in planning detail of triaxial test programme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note that even triaxial has two degrees of freedom – we are not restricted to conventional triaxial compression with </a:t>
            </a:r>
            <a:r>
              <a:rPr lang="el-GR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δσ</a:t>
            </a:r>
            <a:r>
              <a:rPr lang="en-GB" sz="2400" baseline="-25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= 0, </a:t>
            </a:r>
            <a:r>
              <a:rPr lang="el-GR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q &gt; 0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aim to help in understanding extent and nature of extrapolation from data to application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aim to ensure that models are calibrated using most useful experimental data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note that it may sometimes be possible to perform tests in apparatus other than triaxial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importance of engineering judgement!</a:t>
            </a:r>
            <a:endParaRPr lang="en-US" sz="240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SSMFig10-03a"/>
          <p:cNvPicPr>
            <a:picLocks noChangeAspect="1" noChangeArrowheads="1"/>
          </p:cNvPicPr>
          <p:nvPr/>
        </p:nvPicPr>
        <p:blipFill>
          <a:blip r:embed="rId3" cstate="print"/>
          <a:srcRect l="5244" t="6348" r="9726" b="14830"/>
          <a:stretch>
            <a:fillRect/>
          </a:stretch>
        </p:blipFill>
        <p:spPr bwMode="auto">
          <a:xfrm>
            <a:off x="811213" y="473075"/>
            <a:ext cx="3011487" cy="2463800"/>
          </a:xfrm>
          <a:prstGeom prst="rect">
            <a:avLst/>
          </a:prstGeom>
          <a:noFill/>
        </p:spPr>
      </p:pic>
      <p:pic>
        <p:nvPicPr>
          <p:cNvPr id="30724" name="Picture 4" descr="CSSMFig10-03b"/>
          <p:cNvPicPr>
            <a:picLocks noChangeAspect="1" noChangeArrowheads="1"/>
          </p:cNvPicPr>
          <p:nvPr/>
        </p:nvPicPr>
        <p:blipFill>
          <a:blip r:embed="rId4" cstate="print"/>
          <a:srcRect l="10338" t="7701" r="8063" b="22675"/>
          <a:stretch>
            <a:fillRect/>
          </a:stretch>
        </p:blipFill>
        <p:spPr bwMode="auto">
          <a:xfrm>
            <a:off x="4703763" y="601663"/>
            <a:ext cx="2462212" cy="2349500"/>
          </a:xfrm>
          <a:prstGeom prst="rect">
            <a:avLst/>
          </a:prstGeom>
          <a:noFill/>
        </p:spPr>
      </p:pic>
      <p:pic>
        <p:nvPicPr>
          <p:cNvPr id="30725" name="Picture 5" descr="CSSMFig10-03c"/>
          <p:cNvPicPr>
            <a:picLocks noChangeAspect="1" noChangeArrowheads="1"/>
          </p:cNvPicPr>
          <p:nvPr/>
        </p:nvPicPr>
        <p:blipFill>
          <a:blip r:embed="rId5" cstate="print"/>
          <a:srcRect l="10437" t="7788" r="13661" b="14330"/>
          <a:stretch>
            <a:fillRect/>
          </a:stretch>
        </p:blipFill>
        <p:spPr bwMode="auto">
          <a:xfrm>
            <a:off x="906463" y="3186113"/>
            <a:ext cx="2505075" cy="2381250"/>
          </a:xfrm>
          <a:prstGeom prst="rect">
            <a:avLst/>
          </a:prstGeom>
          <a:noFill/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578225" y="3736975"/>
            <a:ext cx="51165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deviatoric view of principal stress space</a:t>
            </a:r>
          </a:p>
          <a:p>
            <a:pPr>
              <a:spcBef>
                <a:spcPct val="50000"/>
              </a:spcBef>
            </a:pPr>
            <a:r>
              <a:rPr lang="el-GR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-plane</a:t>
            </a:r>
            <a:endParaRPr lang="el-GR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view into corner of cube with axes defined by principal stresses</a:t>
            </a:r>
            <a:endParaRPr lang="en-US" sz="2400">
              <a:solidFill>
                <a:srgbClr val="336600"/>
              </a:solidFill>
              <a:latin typeface="Times New Roman" pitchFamily="18" charset="0"/>
            </a:endParaRPr>
          </a:p>
        </p:txBody>
      </p:sp>
      <p:pic>
        <p:nvPicPr>
          <p:cNvPr id="7" name="Picture 4" descr="colo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CSSMFig10-15abc"/>
          <p:cNvPicPr>
            <a:picLocks noChangeAspect="1" noChangeArrowheads="1"/>
          </p:cNvPicPr>
          <p:nvPr/>
        </p:nvPicPr>
        <p:blipFill>
          <a:blip r:embed="rId3" cstate="print"/>
          <a:srcRect l="29965" t="53548" r="26790" b="9511"/>
          <a:stretch>
            <a:fillRect/>
          </a:stretch>
        </p:blipFill>
        <p:spPr bwMode="auto">
          <a:xfrm>
            <a:off x="969963" y="3522663"/>
            <a:ext cx="2900362" cy="2249487"/>
          </a:xfrm>
          <a:prstGeom prst="rect">
            <a:avLst/>
          </a:prstGeom>
          <a:noFill/>
        </p:spPr>
      </p:pic>
      <p:pic>
        <p:nvPicPr>
          <p:cNvPr id="9220" name="Picture 4" descr="CSSMFig10-15abc"/>
          <p:cNvPicPr>
            <a:picLocks noChangeAspect="1" noChangeArrowheads="1"/>
          </p:cNvPicPr>
          <p:nvPr/>
        </p:nvPicPr>
        <p:blipFill>
          <a:blip r:embed="rId3" cstate="print"/>
          <a:srcRect l="5276" t="3726" r="4848" b="56516"/>
          <a:stretch>
            <a:fillRect/>
          </a:stretch>
        </p:blipFill>
        <p:spPr bwMode="auto">
          <a:xfrm>
            <a:off x="1382713" y="660400"/>
            <a:ext cx="6027737" cy="2420938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114675" y="277813"/>
            <a:ext cx="5845175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element on </a:t>
            </a:r>
            <a:r>
              <a:rPr lang="en-GB" sz="2400" i="1">
                <a:solidFill>
                  <a:srgbClr val="CC0000"/>
                </a:solidFill>
                <a:latin typeface="Times New Roman" pitchFamily="18" charset="0"/>
              </a:rPr>
              <a:t>centreline</a:t>
            </a: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 beneath circular load</a:t>
            </a:r>
          </a:p>
          <a:p>
            <a:pPr algn="r">
              <a:spcBef>
                <a:spcPct val="50000"/>
              </a:spcBef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stress path can be followed in triaxial</a:t>
            </a:r>
          </a:p>
          <a:p>
            <a:pPr algn="r">
              <a:spcBef>
                <a:spcPct val="50000"/>
              </a:spcBef>
            </a:pPr>
            <a:endParaRPr lang="en-GB" sz="2400">
              <a:solidFill>
                <a:srgbClr val="0033CC"/>
              </a:solidFill>
              <a:latin typeface="Times New Roman" pitchFamily="18" charset="0"/>
            </a:endParaRPr>
          </a:p>
          <a:p>
            <a:pPr algn="r"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  <a:p>
            <a:pPr algn="r"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  <a:p>
            <a:pPr algn="r">
              <a:spcBef>
                <a:spcPct val="50000"/>
              </a:spcBef>
            </a:pP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(assume initial one-dimensional history: K</a:t>
            </a:r>
            <a:r>
              <a:rPr lang="en-GB" sz="2400" baseline="-25000">
                <a:solidFill>
                  <a:srgbClr val="336600"/>
                </a:solidFill>
                <a:latin typeface="Times New Roman" pitchFamily="18" charset="0"/>
              </a:rPr>
              <a:t>o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?)</a:t>
            </a:r>
          </a:p>
          <a:p>
            <a:pPr algn="r">
              <a:spcBef>
                <a:spcPct val="50000"/>
              </a:spcBef>
            </a:pPr>
            <a:r>
              <a:rPr lang="en-GB" sz="2400">
                <a:solidFill>
                  <a:srgbClr val="000066"/>
                </a:solidFill>
                <a:latin typeface="Times New Roman" pitchFamily="18" charset="0"/>
              </a:rPr>
              <a:t>deviatoric view of principal stress space</a:t>
            </a:r>
          </a:p>
          <a:p>
            <a:pPr algn="r"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axial symmetry</a:t>
            </a:r>
          </a:p>
          <a:p>
            <a:pPr algn="r">
              <a:spcBef>
                <a:spcPct val="50000"/>
              </a:spcBef>
            </a:pPr>
            <a:r>
              <a:rPr lang="en-GB" sz="2400">
                <a:solidFill>
                  <a:srgbClr val="663300"/>
                </a:solidFill>
                <a:latin typeface="Times New Roman" pitchFamily="18" charset="0"/>
              </a:rPr>
              <a:t>equal horizontal principal stresses</a:t>
            </a:r>
          </a:p>
          <a:p>
            <a:pPr algn="r">
              <a:spcBef>
                <a:spcPct val="50000"/>
              </a:spcBef>
            </a:pPr>
            <a:r>
              <a:rPr lang="en-GB" sz="2400">
                <a:solidFill>
                  <a:srgbClr val="800000"/>
                </a:solidFill>
                <a:latin typeface="Times New Roman" pitchFamily="18" charset="0"/>
              </a:rPr>
              <a:t>typical elements, down to depth 2D?</a:t>
            </a:r>
            <a:endParaRPr lang="en-US" sz="240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31788" y="6202363"/>
            <a:ext cx="3140075" cy="46672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elements off centreline?</a:t>
            </a:r>
            <a:endParaRPr lang="en-US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7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SSMFig01-26abc"/>
          <p:cNvPicPr>
            <a:picLocks noChangeAspect="1" noChangeArrowheads="1"/>
          </p:cNvPicPr>
          <p:nvPr/>
        </p:nvPicPr>
        <p:blipFill>
          <a:blip r:embed="rId3" cstate="print"/>
          <a:srcRect l="7448" t="1848" r="20404" b="70671"/>
          <a:stretch>
            <a:fillRect/>
          </a:stretch>
        </p:blipFill>
        <p:spPr bwMode="auto">
          <a:xfrm>
            <a:off x="844550" y="476250"/>
            <a:ext cx="2952750" cy="2219325"/>
          </a:xfrm>
          <a:prstGeom prst="rect">
            <a:avLst/>
          </a:prstGeom>
          <a:noFill/>
        </p:spPr>
      </p:pic>
      <p:pic>
        <p:nvPicPr>
          <p:cNvPr id="18436" name="Picture 4" descr="CSSMFig01-26c"/>
          <p:cNvPicPr>
            <a:picLocks noChangeAspect="1" noChangeArrowheads="1"/>
          </p:cNvPicPr>
          <p:nvPr/>
        </p:nvPicPr>
        <p:blipFill>
          <a:blip r:embed="rId4" cstate="print"/>
          <a:srcRect l="7831" t="7538" r="6578" b="13747"/>
          <a:stretch>
            <a:fillRect/>
          </a:stretch>
        </p:blipFill>
        <p:spPr bwMode="auto">
          <a:xfrm>
            <a:off x="6435725" y="3087688"/>
            <a:ext cx="1735138" cy="2354262"/>
          </a:xfrm>
          <a:prstGeom prst="rect">
            <a:avLst/>
          </a:prstGeom>
          <a:noFill/>
        </p:spPr>
      </p:pic>
      <p:pic>
        <p:nvPicPr>
          <p:cNvPr id="18437" name="Picture 5" descr="CSSMFig01-26abc"/>
          <p:cNvPicPr>
            <a:picLocks noChangeAspect="1" noChangeArrowheads="1"/>
          </p:cNvPicPr>
          <p:nvPr/>
        </p:nvPicPr>
        <p:blipFill>
          <a:blip r:embed="rId3" cstate="print"/>
          <a:srcRect t="34007" b="43759"/>
          <a:stretch>
            <a:fillRect/>
          </a:stretch>
        </p:blipFill>
        <p:spPr bwMode="auto">
          <a:xfrm>
            <a:off x="503238" y="3197225"/>
            <a:ext cx="4092575" cy="1795463"/>
          </a:xfrm>
          <a:prstGeom prst="rect">
            <a:avLst/>
          </a:prstGeom>
          <a:noFill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148138" y="557213"/>
            <a:ext cx="4452937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plane strain may be more common</a:t>
            </a:r>
          </a:p>
          <a:p>
            <a:pPr>
              <a:spcBef>
                <a:spcPct val="50000"/>
              </a:spcBef>
            </a:pPr>
            <a:r>
              <a:rPr lang="en-GB" sz="2400" i="1">
                <a:solidFill>
                  <a:schemeClr val="accent2"/>
                </a:solidFill>
                <a:latin typeface="Times New Roman" pitchFamily="18" charset="0"/>
              </a:rPr>
              <a:t>long</a:t>
            </a:r>
            <a:r>
              <a:rPr lang="en-GB" sz="2400">
                <a:solidFill>
                  <a:schemeClr val="accent2"/>
                </a:solidFill>
                <a:latin typeface="Times New Roman" pitchFamily="18" charset="0"/>
              </a:rPr>
              <a:t> geotechnical structures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stress variables </a:t>
            </a:r>
            <a:r>
              <a:rPr lang="en-GB" sz="2400" i="1">
                <a:solidFill>
                  <a:srgbClr val="336600"/>
                </a:solidFill>
                <a:latin typeface="Times New Roman" pitchFamily="18" charset="0"/>
              </a:rPr>
              <a:t>s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, </a:t>
            </a:r>
            <a:r>
              <a:rPr lang="en-GB" sz="2400" i="1">
                <a:solidFill>
                  <a:srgbClr val="336600"/>
                </a:solidFill>
                <a:latin typeface="Times New Roman" pitchFamily="18" charset="0"/>
              </a:rPr>
              <a:t>t</a:t>
            </a:r>
            <a:endParaRPr lang="en-GB" sz="2400">
              <a:solidFill>
                <a:srgbClr val="3366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centre and radius of Mohr circle</a:t>
            </a:r>
            <a:endParaRPr lang="en-US" sz="2400" i="1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90538" y="5419725"/>
            <a:ext cx="580548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1">
                <a:solidFill>
                  <a:srgbClr val="663300"/>
                </a:solidFill>
                <a:latin typeface="Times New Roman" pitchFamily="18" charset="0"/>
              </a:rPr>
              <a:t>s</a:t>
            </a:r>
            <a:r>
              <a:rPr lang="en-GB" sz="2400">
                <a:solidFill>
                  <a:srgbClr val="663300"/>
                </a:solidFill>
                <a:latin typeface="Times New Roman" pitchFamily="18" charset="0"/>
              </a:rPr>
              <a:t>, </a:t>
            </a:r>
            <a:r>
              <a:rPr lang="en-GB" sz="2400" i="1">
                <a:solidFill>
                  <a:srgbClr val="663300"/>
                </a:solidFill>
                <a:latin typeface="Times New Roman" pitchFamily="18" charset="0"/>
              </a:rPr>
              <a:t>t</a:t>
            </a:r>
            <a:r>
              <a:rPr lang="en-GB" sz="2400">
                <a:solidFill>
                  <a:srgbClr val="663300"/>
                </a:solidFill>
                <a:latin typeface="Times New Roman" pitchFamily="18" charset="0"/>
              </a:rPr>
              <a:t> do not include rotation of principal axes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66"/>
                </a:solidFill>
                <a:latin typeface="Times New Roman" pitchFamily="18" charset="0"/>
              </a:rPr>
              <a:t>principal stress </a:t>
            </a:r>
            <a:r>
              <a:rPr lang="el-GR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sz="2400" baseline="-25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sz="2400" baseline="-25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adjusts to keep </a:t>
            </a:r>
            <a:r>
              <a:rPr lang="el-GR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δε</a:t>
            </a:r>
            <a:r>
              <a:rPr lang="en-GB" sz="2400" baseline="-25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endParaRPr lang="el-GR" sz="2400" i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olo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SSMFig10-17ab"/>
          <p:cNvPicPr>
            <a:picLocks noChangeAspect="1" noChangeArrowheads="1"/>
          </p:cNvPicPr>
          <p:nvPr/>
        </p:nvPicPr>
        <p:blipFill>
          <a:blip r:embed="rId3" cstate="print"/>
          <a:srcRect l="13174" t="7098" r="30441" b="58612"/>
          <a:stretch>
            <a:fillRect/>
          </a:stretch>
        </p:blipFill>
        <p:spPr bwMode="auto">
          <a:xfrm>
            <a:off x="458788" y="450850"/>
            <a:ext cx="2817812" cy="1790700"/>
          </a:xfrm>
          <a:prstGeom prst="rect">
            <a:avLst/>
          </a:prstGeom>
          <a:noFill/>
        </p:spPr>
      </p:pic>
      <p:pic>
        <p:nvPicPr>
          <p:cNvPr id="17412" name="Picture 4" descr="CSSMFig10-18"/>
          <p:cNvPicPr>
            <a:picLocks noChangeAspect="1" noChangeArrowheads="1"/>
          </p:cNvPicPr>
          <p:nvPr/>
        </p:nvPicPr>
        <p:blipFill>
          <a:blip r:embed="rId4" cstate="print"/>
          <a:srcRect l="11624" t="7713" r="15350" b="23463"/>
          <a:stretch>
            <a:fillRect/>
          </a:stretch>
        </p:blipFill>
        <p:spPr bwMode="auto">
          <a:xfrm>
            <a:off x="347663" y="4037013"/>
            <a:ext cx="2690812" cy="2319337"/>
          </a:xfrm>
          <a:prstGeom prst="rect">
            <a:avLst/>
          </a:prstGeom>
          <a:noFill/>
        </p:spPr>
      </p:pic>
      <p:pic>
        <p:nvPicPr>
          <p:cNvPr id="17413" name="Picture 5" descr="CSSMFig10-17ab"/>
          <p:cNvPicPr>
            <a:picLocks noChangeAspect="1" noChangeArrowheads="1"/>
          </p:cNvPicPr>
          <p:nvPr/>
        </p:nvPicPr>
        <p:blipFill>
          <a:blip r:embed="rId5" cstate="print"/>
          <a:srcRect l="10498" t="49884" r="16255" b="10706"/>
          <a:stretch>
            <a:fillRect/>
          </a:stretch>
        </p:blipFill>
        <p:spPr bwMode="auto">
          <a:xfrm>
            <a:off x="4389438" y="471488"/>
            <a:ext cx="3529012" cy="1984375"/>
          </a:xfrm>
          <a:prstGeom prst="rect">
            <a:avLst/>
          </a:prstGeom>
          <a:noFill/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17525" y="2382838"/>
            <a:ext cx="7924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pitchFamily="18" charset="0"/>
              </a:rPr>
              <a:t>total and effective stress paths for element X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one-dimensional history (K</a:t>
            </a:r>
            <a:r>
              <a:rPr lang="en-GB" sz="2400" baseline="-25000">
                <a:solidFill>
                  <a:srgbClr val="336600"/>
                </a:solidFill>
                <a:latin typeface="Times New Roman" pitchFamily="18" charset="0"/>
              </a:rPr>
              <a:t>o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 = ?)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significant depth range 2B?</a:t>
            </a:r>
            <a:endParaRPr lang="en-US" sz="240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914650" y="4306888"/>
            <a:ext cx="6003925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err="1">
                <a:solidFill>
                  <a:srgbClr val="663300"/>
                </a:solidFill>
                <a:latin typeface="Times New Roman" pitchFamily="18" charset="0"/>
              </a:rPr>
              <a:t>deviatoric</a:t>
            </a:r>
            <a:r>
              <a:rPr lang="en-GB" sz="2400" dirty="0">
                <a:solidFill>
                  <a:srgbClr val="663300"/>
                </a:solidFill>
                <a:latin typeface="Times New Roman" pitchFamily="18" charset="0"/>
              </a:rPr>
              <a:t> view: plane strain </a:t>
            </a:r>
            <a:r>
              <a:rPr lang="en-GB" sz="2400" dirty="0">
                <a:solidFill>
                  <a:srgbClr val="663300"/>
                </a:solidFill>
                <a:latin typeface="Times New Roman" pitchFamily="18" charset="0"/>
                <a:sym typeface="Symbol" pitchFamily="18" charset="2"/>
              </a:rPr>
              <a:t> axial symmetry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BD: plane strain active: element X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BG: plane strain passive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rotation of axes: element Y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507163" y="277813"/>
            <a:ext cx="190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1">
                <a:solidFill>
                  <a:srgbClr val="800000"/>
                </a:solidFill>
                <a:latin typeface="Times New Roman" pitchFamily="18" charset="0"/>
              </a:rPr>
              <a:t>t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</a:rPr>
              <a:t>/</a:t>
            </a:r>
            <a:r>
              <a:rPr lang="en-GB" sz="2400" i="1">
                <a:solidFill>
                  <a:srgbClr val="800000"/>
                </a:solidFill>
                <a:latin typeface="Times New Roman" pitchFamily="18" charset="0"/>
              </a:rPr>
              <a:t>s'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</a:rPr>
              <a:t> = sin 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'</a:t>
            </a:r>
            <a:endParaRPr lang="en-GB" sz="2400" i="1">
              <a:solidFill>
                <a:srgbClr val="8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85788" y="173038"/>
            <a:ext cx="4757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elements beneath embankment</a:t>
            </a: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Picture 4" descr="colo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Programme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38" y="517525"/>
            <a:ext cx="5738812" cy="2425700"/>
          </a:xfrm>
          <a:prstGeom prst="rect">
            <a:avLst/>
          </a:prstGeom>
          <a:noFill/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85788" y="173038"/>
            <a:ext cx="5526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elements beneath shallow footing on sand</a:t>
            </a: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69913" y="3313113"/>
            <a:ext cx="804545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previous history?</a:t>
            </a:r>
            <a:r>
              <a:rPr lang="en-GB" sz="2400">
                <a:latin typeface="Times New Roman" pitchFamily="18" charset="0"/>
              </a:rPr>
              <a:t>  </a:t>
            </a:r>
            <a:r>
              <a:rPr lang="en-GB" sz="2400">
                <a:solidFill>
                  <a:schemeClr val="accent2"/>
                </a:solidFill>
                <a:latin typeface="Times New Roman" pitchFamily="18" charset="0"/>
              </a:rPr>
              <a:t>depth range 2B?</a:t>
            </a:r>
            <a:r>
              <a:rPr lang="en-GB" sz="2400">
                <a:latin typeface="Times New Roman" pitchFamily="18" charset="0"/>
              </a:rPr>
              <a:t> 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 unit weight 20kN/m</a:t>
            </a:r>
            <a:r>
              <a:rPr lang="en-GB" sz="2400" baseline="30000">
                <a:solidFill>
                  <a:srgbClr val="336600"/>
                </a:solidFill>
                <a:latin typeface="Times New Roman" pitchFamily="18" charset="0"/>
              </a:rPr>
              <a:t>3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vertical stress at A, B: 30kPa?</a:t>
            </a:r>
            <a:r>
              <a:rPr lang="en-GB" sz="2400">
                <a:latin typeface="Times New Roman" pitchFamily="18" charset="0"/>
              </a:rPr>
              <a:t>  </a:t>
            </a:r>
            <a:r>
              <a:rPr lang="en-GB" sz="2400">
                <a:solidFill>
                  <a:srgbClr val="663300"/>
                </a:solidFill>
                <a:latin typeface="Times New Roman" pitchFamily="18" charset="0"/>
                <a:sym typeface="Symbol" pitchFamily="18" charset="2"/>
              </a:rPr>
              <a:t>' = 40</a:t>
            </a:r>
            <a:r>
              <a:rPr lang="en-GB" sz="2400" baseline="30000">
                <a:solidFill>
                  <a:srgbClr val="663300"/>
                </a:solidFill>
                <a:latin typeface="Times New Roman" pitchFamily="18" charset="0"/>
                <a:sym typeface="Symbol" pitchFamily="18" charset="2"/>
              </a:rPr>
              <a:t>o</a:t>
            </a:r>
            <a:r>
              <a:rPr lang="en-GB" sz="2400">
                <a:solidFill>
                  <a:srgbClr val="663300"/>
                </a:solidFill>
                <a:latin typeface="Times New Roman" pitchFamily="18" charset="0"/>
                <a:sym typeface="Symbol" pitchFamily="18" charset="2"/>
              </a:rPr>
              <a:t>?  K</a:t>
            </a:r>
            <a:r>
              <a:rPr lang="en-GB" sz="2400" baseline="-25000">
                <a:solidFill>
                  <a:srgbClr val="663300"/>
                </a:solidFill>
                <a:latin typeface="Times New Roman" pitchFamily="18" charset="0"/>
                <a:sym typeface="Symbol" pitchFamily="18" charset="2"/>
              </a:rPr>
              <a:t>o</a:t>
            </a:r>
            <a:r>
              <a:rPr lang="en-GB" sz="2400">
                <a:solidFill>
                  <a:srgbClr val="663300"/>
                </a:solidFill>
                <a:latin typeface="Times New Roman" pitchFamily="18" charset="0"/>
                <a:sym typeface="Symbol" pitchFamily="18" charset="2"/>
              </a:rPr>
              <a:t> = 1 – sin ' = 0.35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stresses low – compare typical laboratory testing?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stress path for excavation: </a:t>
            </a:r>
            <a:r>
              <a:rPr lang="en-GB" sz="2400" i="1">
                <a:solidFill>
                  <a:srgbClr val="336600"/>
                </a:solidFill>
                <a:latin typeface="Times New Roman" pitchFamily="18" charset="0"/>
                <a:sym typeface="Symbol" pitchFamily="18" charset="2"/>
              </a:rPr>
              <a:t>ab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 and </a:t>
            </a:r>
            <a:r>
              <a:rPr lang="en-GB" sz="24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ad</a:t>
            </a:r>
            <a:endParaRPr lang="en-GB" sz="240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A: </a:t>
            </a:r>
            <a:r>
              <a:rPr lang="el-GR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Δσ</a:t>
            </a:r>
            <a:r>
              <a:rPr lang="en-GB" sz="2400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GB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 0 (active); </a:t>
            </a:r>
            <a:r>
              <a:rPr lang="el-GR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Δσ</a:t>
            </a:r>
            <a:r>
              <a:rPr lang="en-GB" sz="2400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GB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 0?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B: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l-GR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Δσ</a:t>
            </a:r>
            <a:r>
              <a:rPr lang="en-GB" sz="24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 0 (passive); </a:t>
            </a:r>
            <a:r>
              <a:rPr lang="el-GR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Δσ</a:t>
            </a:r>
            <a:r>
              <a:rPr lang="en-GB" sz="24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0</a:t>
            </a:r>
            <a:endParaRPr lang="el-GR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887538" y="2206625"/>
            <a:ext cx="304800" cy="3048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046413" y="2222500"/>
            <a:ext cx="3048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H="1">
            <a:off x="4552950" y="1384300"/>
            <a:ext cx="622300" cy="3048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 flipV="1">
            <a:off x="5010150" y="1231900"/>
            <a:ext cx="1651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0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  <p:bldP spid="1946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1381</Words>
  <Application>Microsoft Office PowerPoint</Application>
  <PresentationFormat>On-screen Show (4:3)</PresentationFormat>
  <Paragraphs>186</Paragraphs>
  <Slides>31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Saturated soil modelling: Griffith University: February 2010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Design of laboratory test programmes</vt:lpstr>
      <vt:lpstr>1.  Stresses around tunnel</vt:lpstr>
      <vt:lpstr>2.  Stresses around bored pile</vt:lpstr>
      <vt:lpstr>3.  Stresses around deep excavation</vt:lpstr>
      <vt:lpstr>4.  Stresses around backfilled retaining wall</vt:lpstr>
      <vt:lpstr>5.  Stresses around shallow foundation</vt:lpstr>
      <vt:lpstr>6.  Stresses around excavation in slope</vt:lpstr>
      <vt:lpstr>7.  ???</vt:lpstr>
      <vt:lpstr>Design of laboratory test programmes</vt:lpstr>
    </vt:vector>
  </TitlesOfParts>
  <Company>University of Bristol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Saturated soil modelling David Muir Wood University of Dundee, Scotland</dc:title>
  <dc:creator> </dc:creator>
  <cp:lastModifiedBy> </cp:lastModifiedBy>
  <cp:revision>9</cp:revision>
  <dcterms:created xsi:type="dcterms:W3CDTF">2010-01-16T09:41:05Z</dcterms:created>
  <dcterms:modified xsi:type="dcterms:W3CDTF">2010-01-20T12:12:06Z</dcterms:modified>
</cp:coreProperties>
</file>