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61E9-65F9-4713-9E95-0AA136781250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3762-3B30-4EA0-AEA5-5ED922CC88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24822-9755-460B-BE5E-0581DBE8E15C}" type="slidenum">
              <a:rPr lang="en-GB"/>
              <a:pPr/>
              <a:t>2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5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F9860-19B1-45E9-ABC2-7055C167F96B}" type="slidenum">
              <a:rPr lang="en-GB"/>
              <a:pPr/>
              <a:t>11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3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194F4-EDC4-4B80-B23C-507727FFA217}" type="slidenum">
              <a:rPr lang="en-GB"/>
              <a:pPr/>
              <a:t>12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5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FF4F3-A4DD-4794-8F9B-F4A3706E8504}" type="slidenum">
              <a:rPr lang="en-GB"/>
              <a:pPr/>
              <a:t>13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6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F0B17-E89E-4747-8AD6-4D5881C4322D}" type="slidenum">
              <a:rPr lang="en-GB"/>
              <a:pPr/>
              <a:t>14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7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8664F-25E0-4D46-9011-5332BE72D704}" type="slidenum">
              <a:rPr lang="en-GB"/>
              <a:pPr/>
              <a:t>15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7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37DEF-C429-40BF-8238-1132A522F1C7}" type="slidenum">
              <a:rPr lang="en-GB"/>
              <a:pPr/>
              <a:t>16</a:t>
            </a:fld>
            <a:endParaRPr lang="en-GB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42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01F2D-5563-4CB4-9246-CCF40C1AD493}" type="slidenum">
              <a:rPr lang="en-GB"/>
              <a:pPr/>
              <a:t>17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96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CA2BE-6A14-4281-A2D7-834C95411691}" type="slidenum">
              <a:rPr lang="en-GB"/>
              <a:pPr/>
              <a:t>18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3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437C2-466D-4402-AFE3-5C8DC8FE8D96}" type="slidenum">
              <a:rPr lang="en-GB"/>
              <a:pPr/>
              <a:t>3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2DF3B-1D1D-459E-A5B9-9006AC081E12}" type="slidenum">
              <a:rPr lang="en-GB"/>
              <a:pPr/>
              <a:t>4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1DDC5-6C6C-48AD-8BCA-A3A6C9AC206D}" type="slidenum">
              <a:rPr lang="en-GB"/>
              <a:pPr/>
              <a:t>5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1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9E514-2EBB-47FF-9BB4-A740A34AE332}" type="slidenum">
              <a:rPr lang="en-GB"/>
              <a:pPr/>
              <a:t>6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6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E1011-E41E-4CF4-A428-6D62B1B8D44B}" type="slidenum">
              <a:rPr lang="en-GB"/>
              <a:pPr/>
              <a:t>7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3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FFD33-47D1-43F1-B1B6-868588FA46BE}" type="slidenum">
              <a:rPr lang="en-GB"/>
              <a:pPr/>
              <a:t>8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38BFA-5DC1-4536-AA21-CF72AAFEC3C4}" type="slidenum">
              <a:rPr lang="en-GB"/>
              <a:pPr/>
              <a:t>9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2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83B64-915F-41E1-9552-9A51FE506177}" type="slidenum">
              <a:rPr lang="en-GB"/>
              <a:pPr/>
              <a:t>10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11/3/2016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28599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9"/>
            </a:pPr>
            <a:r>
              <a:rPr lang="en-AU" sz="3200" dirty="0" smtClean="0">
                <a:solidFill>
                  <a:srgbClr val="00B050"/>
                </a:solidFill>
              </a:rPr>
              <a:t>Mohr-Coulomb improved: nonlinearity and </a:t>
            </a:r>
          </a:p>
          <a:p>
            <a:pPr marL="514350" indent="-514350" algn="ctr"/>
            <a:r>
              <a:rPr lang="en-AU" sz="3200" dirty="0" smtClean="0">
                <a:solidFill>
                  <a:srgbClr val="00B050"/>
                </a:solidFill>
              </a:rPr>
              <a:t>critical states 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trength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4162425"/>
            <a:ext cx="4259262" cy="2244725"/>
          </a:xfrm>
          <a:prstGeom prst="rect">
            <a:avLst/>
          </a:prstGeom>
          <a:noFill/>
        </p:spPr>
      </p:pic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1719263" y="5084763"/>
            <a:ext cx="1030287" cy="103028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382588" y="4670425"/>
            <a:ext cx="3149600" cy="930275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349625" y="458152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mobilised strength 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'</a:t>
            </a:r>
            <a:r>
              <a:rPr lang="en-GB" sz="2000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mob</a:t>
            </a:r>
          </a:p>
        </p:txBody>
      </p:sp>
      <p:pic>
        <p:nvPicPr>
          <p:cNvPr id="45064" name="Picture 8" descr="MCSP"/>
          <p:cNvPicPr>
            <a:picLocks noChangeAspect="1" noChangeArrowheads="1"/>
          </p:cNvPicPr>
          <p:nvPr/>
        </p:nvPicPr>
        <p:blipFill>
          <a:blip r:embed="rId4" cstate="print"/>
          <a:srcRect t="50223" r="54829" b="1985"/>
          <a:stretch>
            <a:fillRect/>
          </a:stretch>
        </p:blipFill>
        <p:spPr bwMode="auto">
          <a:xfrm>
            <a:off x="5375275" y="763588"/>
            <a:ext cx="3149600" cy="3103562"/>
          </a:xfrm>
          <a:prstGeom prst="rect">
            <a:avLst/>
          </a:prstGeom>
          <a:noFill/>
        </p:spPr>
      </p:pic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5921375" y="1176338"/>
            <a:ext cx="249713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650038" y="2994025"/>
            <a:ext cx="18875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FF"/>
                </a:solidFill>
                <a:latin typeface="Times New Roman" pitchFamily="18" charset="0"/>
              </a:rPr>
              <a:t>shear strain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462213" y="798513"/>
            <a:ext cx="345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 u="sng">
                <a:solidFill>
                  <a:srgbClr val="006600"/>
                </a:solidFill>
                <a:latin typeface="Times New Roman" pitchFamily="18" charset="0"/>
              </a:rPr>
              <a:t>currently</a:t>
            </a:r>
            <a:r>
              <a:rPr lang="en-GB" sz="2000" u="sng">
                <a:solidFill>
                  <a:srgbClr val="006600"/>
                </a:solidFill>
                <a:latin typeface="Times New Roman" pitchFamily="18" charset="0"/>
              </a:rPr>
              <a:t> mobilised strength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478088" y="1143000"/>
            <a:ext cx="33385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006600"/>
                </a:solidFill>
                <a:latin typeface="Times New Roman" pitchFamily="18" charset="0"/>
              </a:rPr>
              <a:t>currently</a:t>
            </a:r>
            <a:r>
              <a:rPr lang="en-GB" sz="2000">
                <a:solidFill>
                  <a:srgbClr val="006600"/>
                </a:solidFill>
                <a:latin typeface="Times New Roman" pitchFamily="18" charset="0"/>
              </a:rPr>
              <a:t> available strength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924675" y="1474788"/>
            <a:ext cx="181451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monotonic relationship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592763" y="952500"/>
            <a:ext cx="43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1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755775" y="874713"/>
            <a:ext cx="85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006600"/>
                </a:solidFill>
                <a:latin typeface="Times New Roman" pitchFamily="18" charset="0"/>
              </a:rPr>
              <a:t>ratio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384175" y="4194175"/>
            <a:ext cx="3005138" cy="1408113"/>
          </a:xfrm>
          <a:prstGeom prst="line">
            <a:avLst/>
          </a:prstGeom>
          <a:noFill/>
          <a:ln w="38100">
            <a:solidFill>
              <a:srgbClr val="8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102225" y="3978275"/>
            <a:ext cx="384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i="1">
                <a:solidFill>
                  <a:srgbClr val="800000"/>
                </a:solidFill>
                <a:latin typeface="Times New Roman" pitchFamily="18" charset="0"/>
              </a:rPr>
              <a:t>available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 strength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':</a:t>
            </a:r>
          </a:p>
          <a:p>
            <a:r>
              <a:rPr lang="en-GB" sz="24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varies with state parameter</a:t>
            </a:r>
            <a:endParaRPr lang="el-G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06375" y="1465263"/>
            <a:ext cx="5360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distortional hardening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monotonic increase of ratio of mobilised to available strength (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 with distortional strain 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400" baseline="-25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2400" baseline="30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l-GR" sz="24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hyperbolic hardening law: simple</a:t>
            </a:r>
            <a:endParaRPr lang="en-US" sz="2400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69888" y="185738"/>
            <a:ext cx="831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Mohr-Coulomb model with strength dependent on state variable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HP15"/>
          <p:cNvPicPr>
            <a:picLocks noChangeAspect="1" noChangeArrowheads="1"/>
          </p:cNvPicPr>
          <p:nvPr/>
        </p:nvPicPr>
        <p:blipFill>
          <a:blip r:embed="rId3" cstate="print"/>
          <a:srcRect l="5746" t="5408" r="51973"/>
          <a:stretch>
            <a:fillRect/>
          </a:stretch>
        </p:blipFill>
        <p:spPr bwMode="auto">
          <a:xfrm>
            <a:off x="284163" y="334963"/>
            <a:ext cx="3533775" cy="592772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05213" y="1363663"/>
            <a:ext cx="5353050" cy="4656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volume change accompanies shearing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hence change in state variable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hence change in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available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strength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model automatically homes in on critical state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softening </a:t>
            </a:r>
            <a:r>
              <a:rPr lang="en-GB" sz="2400" i="1">
                <a:solidFill>
                  <a:srgbClr val="336600"/>
                </a:solidFill>
                <a:latin typeface="Times New Roman" pitchFamily="18" charset="0"/>
              </a:rPr>
              <a:t>emerges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without being described mathematically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peak strength is moving target reached at infinite distortional strain – then identical with critical state strength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28938" y="212725"/>
            <a:ext cx="6002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CC00"/>
                </a:solidFill>
                <a:latin typeface="Times New Roman" pitchFamily="18" charset="0"/>
              </a:rPr>
              <a:t>conventional drained triaxial compression tests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different initial density (state variable)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22350" y="165100"/>
            <a:ext cx="2092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0066"/>
                </a:solidFill>
                <a:latin typeface="Times New Roman" pitchFamily="18" charset="0"/>
              </a:rPr>
              <a:t>current peak strength</a:t>
            </a:r>
            <a:endParaRPr lang="en-US" sz="1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1219200" y="423863"/>
            <a:ext cx="173038" cy="384175"/>
          </a:xfrm>
          <a:prstGeom prst="line">
            <a:avLst/>
          </a:prstGeom>
          <a:noFill/>
          <a:ln w="28575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2532" name="Picture 4" descr="EP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765175"/>
            <a:ext cx="2974975" cy="4283075"/>
          </a:xfrm>
          <a:prstGeom prst="rect">
            <a:avLst/>
          </a:prstGeom>
          <a:noFill/>
        </p:spPr>
      </p:pic>
      <p:pic>
        <p:nvPicPr>
          <p:cNvPr id="22533" name="Picture 5" descr="EP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1085850"/>
            <a:ext cx="3535363" cy="404495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17625" y="331788"/>
            <a:ext cx="626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characterisation of variation of tangent stiffness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06500" y="5260975"/>
            <a:ext cx="760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soil response</a:t>
            </a:r>
            <a:r>
              <a:rPr lang="en-GB" sz="2400">
                <a:latin typeface="Times New Roman" pitchFamily="18" charset="0"/>
              </a:rPr>
              <a:t>                                 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perfectly plastic model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15963" y="4086225"/>
            <a:ext cx="78454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nonlinearity and reversed plasticity observed when direction of loading is reversed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elastic-hardening plastic model: behaviour purely elastic for stress ratios lower than the previous maximum stress ratio</a:t>
            </a:r>
          </a:p>
        </p:txBody>
      </p:sp>
      <p:pic>
        <p:nvPicPr>
          <p:cNvPr id="23558" name="Picture 6" descr="Extra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325438"/>
            <a:ext cx="8572500" cy="3416300"/>
          </a:xfrm>
          <a:prstGeom prst="rect">
            <a:avLst/>
          </a:prstGeom>
          <a:noFill/>
        </p:spPr>
      </p:pic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4580" name="Picture 4" descr="KH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13" y="119063"/>
            <a:ext cx="4878387" cy="31369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2413" y="1855788"/>
            <a:ext cx="87312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Severn-Trent sand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add kinematic hardening: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6600"/>
                </a:solidFill>
                <a:latin typeface="Times New Roman" pitchFamily="18" charset="0"/>
              </a:rPr>
              <a:t>elastic region of high stiffness carried round with recent stress history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  <a:latin typeface="Times New Roman" pitchFamily="18" charset="0"/>
              </a:rPr>
              <a:t>boundary of elastic region is 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</a:rPr>
              <a:t>yield surface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3300"/>
                </a:solidFill>
                <a:latin typeface="Times New Roman" pitchFamily="18" charset="0"/>
              </a:rPr>
              <a:t>use bounding surface plasticity: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66"/>
                </a:solidFill>
                <a:latin typeface="Times New Roman" pitchFamily="18" charset="0"/>
              </a:rPr>
              <a:t>plastic hardening stiffness depends on separation of the yield surface and bounding surface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800000"/>
                </a:solidFill>
                <a:latin typeface="Times New Roman" pitchFamily="18" charset="0"/>
              </a:rPr>
              <a:t>kinematic hardening Mohr-Coulomb: strength dependent on state variable: </a:t>
            </a:r>
            <a:r>
              <a:rPr lang="en-GB" sz="2400" i="1" dirty="0">
                <a:solidFill>
                  <a:srgbClr val="800000"/>
                </a:solidFill>
                <a:latin typeface="Times New Roman" pitchFamily="18" charset="0"/>
              </a:rPr>
              <a:t>hierarchical development</a:t>
            </a:r>
            <a:endParaRPr lang="en-US" sz="2400" i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5604" name="Picture 4" descr="KHMCHost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476250"/>
            <a:ext cx="3455987" cy="6192838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59188" y="649288"/>
            <a:ext cx="521970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Severn-Trent sand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calibrated against triaxial test data for Hostun sand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336600"/>
                </a:solidFill>
                <a:latin typeface="Times New Roman" pitchFamily="18" charset="0"/>
              </a:rPr>
              <a:t>effect of different density/stress level automatically described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Times New Roman" pitchFamily="18" charset="0"/>
              </a:rPr>
              <a:t>ignore practical problem of maintaining homogeneity within softening sample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00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663300"/>
                </a:solidFill>
                <a:latin typeface="Times New Roman" pitchFamily="18" charset="0"/>
              </a:rPr>
              <a:t>Gajo &amp; Muir Wood, 1999</a:t>
            </a:r>
            <a:endParaRPr lang="en-US" sz="20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KHMCliqu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4638"/>
            <a:ext cx="6624637" cy="645001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4175" y="1323975"/>
            <a:ext cx="8321675" cy="429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use model to simulate cyclic undrained loading leading to eventual liquefaction</a:t>
            </a:r>
          </a:p>
          <a:p>
            <a:pPr>
              <a:spcAft>
                <a:spcPct val="50000"/>
              </a:spcAft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model fails after 25 cycles</a:t>
            </a:r>
          </a:p>
          <a:p>
            <a:pPr>
              <a:spcAft>
                <a:spcPct val="50000"/>
              </a:spcAft>
            </a:pPr>
            <a:r>
              <a:rPr lang="en-US" sz="2400">
                <a:solidFill>
                  <a:srgbClr val="336600"/>
                </a:solidFill>
                <a:latin typeface="Times New Roman" pitchFamily="18" charset="0"/>
              </a:rPr>
              <a:t>actual soil (Hostun sand) fails after 89 cycles</a:t>
            </a:r>
          </a:p>
          <a:p>
            <a:pPr>
              <a:spcAft>
                <a:spcPct val="50000"/>
              </a:spcAft>
            </a:pPr>
            <a:r>
              <a:rPr lang="en-US" sz="2400">
                <a:solidFill>
                  <a:srgbClr val="660066"/>
                </a:solidFill>
                <a:latin typeface="Times New Roman" pitchFamily="18" charset="0"/>
              </a:rPr>
              <a:t>number of cycles to liquefaction is not a particularly reliable parameter to use for model calibration</a:t>
            </a:r>
          </a:p>
          <a:p>
            <a:pPr>
              <a:spcAft>
                <a:spcPct val="50000"/>
              </a:spcAft>
            </a:pPr>
            <a:r>
              <a:rPr lang="en-US" sz="2400">
                <a:solidFill>
                  <a:srgbClr val="663300"/>
                </a:solidFill>
                <a:latin typeface="Times New Roman" pitchFamily="18" charset="0"/>
              </a:rPr>
              <a:t>obvious significant difference between samples which liquefy in one or two cycles and those which survive for many cycles</a:t>
            </a:r>
          </a:p>
          <a:p>
            <a:pPr>
              <a:spcAft>
                <a:spcPct val="50000"/>
              </a:spcAft>
            </a:pPr>
            <a:r>
              <a:rPr lang="en-GB" sz="2400" i="1">
                <a:solidFill>
                  <a:srgbClr val="000066"/>
                </a:solidFill>
                <a:latin typeface="Times New Roman" pitchFamily="18" charset="0"/>
              </a:rPr>
              <a:t>character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 of cyclic pore pressure build-up reproduced in model</a:t>
            </a:r>
            <a:endParaRPr lang="en-US" sz="2400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71513" y="474663"/>
            <a:ext cx="736758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  <a:latin typeface="Times New Roman" pitchFamily="18" charset="0"/>
              </a:rPr>
              <a:t>messages: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possible to develop elegant models which reproduce desirable mechanical characteristics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especially effects of density and stress level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mathematical complexity not essential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build up from well known model – Mohr-Coulomb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next steps…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336600"/>
                </a:solidFill>
                <a:latin typeface="Times New Roman" pitchFamily="18" charset="0"/>
              </a:rPr>
              <a:t>effect of particle crushing/change of grading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CC00"/>
                </a:solidFill>
                <a:latin typeface="Times New Roman" pitchFamily="18" charset="0"/>
              </a:rPr>
              <a:t>rate effects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EPP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24175"/>
            <a:ext cx="4627562" cy="32924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0825" y="13525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GB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140325" y="765175"/>
            <a:ext cx="3824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standard elastic-perfectly plastic Mohr-Coulomb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non-associated plastic flow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6875" y="3340100"/>
            <a:ext cx="34988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simplicity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sharp stiffness changes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tangent stiffness either </a:t>
            </a: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elastic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 or </a:t>
            </a: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zero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CC00"/>
                </a:solidFill>
                <a:latin typeface="Times New Roman" pitchFamily="18" charset="0"/>
              </a:rPr>
              <a:t>continuing volume change</a:t>
            </a:r>
            <a:endParaRPr lang="en-US" sz="240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4240213" y="3154363"/>
            <a:ext cx="584200" cy="1152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24413" y="3154363"/>
            <a:ext cx="131127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0251" name="Picture 11" descr="EPP6c"/>
          <p:cNvPicPr>
            <a:picLocks noChangeAspect="1" noChangeArrowheads="1"/>
          </p:cNvPicPr>
          <p:nvPr/>
        </p:nvPicPr>
        <p:blipFill>
          <a:blip r:embed="rId4" cstate="print"/>
          <a:srcRect t="38876" r="56372"/>
          <a:stretch>
            <a:fillRect/>
          </a:stretch>
        </p:blipFill>
        <p:spPr bwMode="auto">
          <a:xfrm>
            <a:off x="34925" y="565150"/>
            <a:ext cx="2546350" cy="1920875"/>
          </a:xfrm>
          <a:prstGeom prst="rect">
            <a:avLst/>
          </a:prstGeom>
          <a:noFill/>
        </p:spPr>
      </p:pic>
      <p:pic>
        <p:nvPicPr>
          <p:cNvPr id="10252" name="Picture 12" descr="EPP6c"/>
          <p:cNvPicPr>
            <a:picLocks noChangeAspect="1" noChangeArrowheads="1"/>
          </p:cNvPicPr>
          <p:nvPr/>
        </p:nvPicPr>
        <p:blipFill>
          <a:blip r:embed="rId4" cstate="print"/>
          <a:srcRect l="51823" t="18639" r="3073"/>
          <a:stretch>
            <a:fillRect/>
          </a:stretch>
        </p:blipFill>
        <p:spPr bwMode="auto">
          <a:xfrm>
            <a:off x="2559050" y="200025"/>
            <a:ext cx="2341563" cy="2276475"/>
          </a:xfrm>
          <a:prstGeom prst="rect">
            <a:avLst/>
          </a:prstGeom>
          <a:noFill/>
        </p:spPr>
      </p:pic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1268" name="Picture 4" descr="EPP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985838"/>
            <a:ext cx="3027362" cy="3852862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56013" y="1285875"/>
            <a:ext cx="48593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standard elastic-perfectly plastic Mohr-Coulomb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available in all numerical analysis programs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subjectivity in selecting values of soil parameters – stiffness, strength, dilatancy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  <a:p>
            <a:endParaRPr lang="en-GB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2413" y="5160963"/>
            <a:ext cx="8502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Times New Roman" pitchFamily="18" charset="0"/>
              </a:rPr>
              <a:t>elastic-hardening plastic Mohr-Coulomb model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FF"/>
                </a:solidFill>
                <a:latin typeface="Times New Roman" pitchFamily="18" charset="0"/>
              </a:rPr>
              <a:t>non-associated flow  </a:t>
            </a:r>
            <a:r>
              <a:rPr lang="en-GB" sz="2000">
                <a:solidFill>
                  <a:srgbClr val="336600"/>
                </a:solidFill>
                <a:latin typeface="Times New Roman" pitchFamily="18" charset="0"/>
              </a:rPr>
              <a:t>steady fall in stiffness  </a:t>
            </a:r>
            <a:r>
              <a:rPr lang="en-GB" sz="2000">
                <a:solidFill>
                  <a:srgbClr val="660066"/>
                </a:solidFill>
                <a:latin typeface="Times New Roman" pitchFamily="18" charset="0"/>
              </a:rPr>
              <a:t>continuing volume change</a:t>
            </a:r>
            <a:endParaRPr lang="en-US" sz="20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7417" name="Picture 9" descr="EHP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0" y="207963"/>
            <a:ext cx="3786188" cy="4784725"/>
          </a:xfrm>
          <a:prstGeom prst="rect">
            <a:avLst/>
          </a:prstGeom>
          <a:noFill/>
        </p:spPr>
      </p:pic>
      <p:pic>
        <p:nvPicPr>
          <p:cNvPr id="17418" name="Picture 10" descr="EHP6a"/>
          <p:cNvPicPr>
            <a:picLocks noChangeAspect="1" noChangeArrowheads="1"/>
          </p:cNvPicPr>
          <p:nvPr/>
        </p:nvPicPr>
        <p:blipFill>
          <a:blip r:embed="rId4" cstate="print"/>
          <a:srcRect t="8058" r="53943"/>
          <a:stretch>
            <a:fillRect/>
          </a:stretch>
        </p:blipFill>
        <p:spPr bwMode="auto">
          <a:xfrm>
            <a:off x="261938" y="103188"/>
            <a:ext cx="3470275" cy="2481262"/>
          </a:xfrm>
          <a:prstGeom prst="rect">
            <a:avLst/>
          </a:prstGeom>
          <a:noFill/>
        </p:spPr>
      </p:pic>
      <p:pic>
        <p:nvPicPr>
          <p:cNvPr id="17419" name="Picture 11" descr="EHP6a"/>
          <p:cNvPicPr>
            <a:picLocks noChangeAspect="1" noChangeArrowheads="1"/>
          </p:cNvPicPr>
          <p:nvPr/>
        </p:nvPicPr>
        <p:blipFill>
          <a:blip r:embed="rId4" cstate="print"/>
          <a:srcRect l="44942"/>
          <a:stretch>
            <a:fillRect/>
          </a:stretch>
        </p:blipFill>
        <p:spPr bwMode="auto">
          <a:xfrm>
            <a:off x="0" y="2606675"/>
            <a:ext cx="4076700" cy="2652713"/>
          </a:xfrm>
          <a:prstGeom prst="rect">
            <a:avLst/>
          </a:prstGeom>
          <a:noFill/>
        </p:spPr>
      </p:pic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635000" y="1941513"/>
            <a:ext cx="46434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build on Mohr-Coulomb model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</a:rPr>
              <a:t>describe journey from initial elastic response to ultimate critical state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</a:rPr>
              <a:t>include nonlinearity, peak strength and softening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00FF"/>
                </a:solidFill>
              </a:rPr>
              <a:t>simplicity? </a:t>
            </a:r>
          </a:p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0000FF"/>
                </a:solidFill>
              </a:rPr>
              <a:t>adequate complexity?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958975" y="377825"/>
            <a:ext cx="4862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600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293938" y="377825"/>
            <a:ext cx="4251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99"/>
                </a:solidFill>
              </a:rPr>
              <a:t>Severn-Trent sand</a:t>
            </a:r>
          </a:p>
        </p:txBody>
      </p:sp>
      <p:pic>
        <p:nvPicPr>
          <p:cNvPr id="107526" name="Picture 6" descr="EHP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998538"/>
            <a:ext cx="3351213" cy="4252912"/>
          </a:xfrm>
          <a:prstGeom prst="rect">
            <a:avLst/>
          </a:prstGeom>
          <a:noFill/>
        </p:spPr>
      </p:pic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787775" y="6311900"/>
            <a:ext cx="272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</a:rPr>
              <a:t>Been &amp; Jefferies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97263" y="3595688"/>
            <a:ext cx="5354637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state parameter </a:t>
            </a:r>
            <a:r>
              <a:rPr lang="el-GR" sz="2400">
                <a:solidFill>
                  <a:srgbClr val="0000FF"/>
                </a:solidFill>
              </a:rPr>
              <a:t>ψ</a:t>
            </a:r>
            <a:r>
              <a:rPr lang="en-GB" sz="2400">
                <a:solidFill>
                  <a:srgbClr val="0000FF"/>
                </a:solidFill>
              </a:rPr>
              <a:t>  = volume distance from critical state line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</a:rPr>
              <a:t>function of density </a:t>
            </a:r>
            <a:r>
              <a:rPr lang="en-GB" sz="2400" i="1">
                <a:solidFill>
                  <a:srgbClr val="336600"/>
                </a:solidFill>
              </a:rPr>
              <a:t>and</a:t>
            </a:r>
            <a:r>
              <a:rPr lang="en-GB" sz="2400">
                <a:solidFill>
                  <a:srgbClr val="336600"/>
                </a:solidFill>
              </a:rPr>
              <a:t> stress level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more useful than void ratio alone –  indicating effect of density </a:t>
            </a:r>
            <a:r>
              <a:rPr lang="en-GB" sz="2400" i="1">
                <a:solidFill>
                  <a:srgbClr val="FF0000"/>
                </a:solidFill>
              </a:rPr>
              <a:t>and</a:t>
            </a:r>
            <a:r>
              <a:rPr lang="en-GB" sz="2400">
                <a:solidFill>
                  <a:srgbClr val="FF0000"/>
                </a:solidFill>
              </a:rPr>
              <a:t> stress</a:t>
            </a:r>
            <a:r>
              <a:rPr lang="en-GB" sz="2400">
                <a:solidFill>
                  <a:srgbClr val="336600"/>
                </a:solidFill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8900" y="3540125"/>
            <a:ext cx="3384550" cy="3176588"/>
            <a:chOff x="56" y="2230"/>
            <a:chExt cx="2132" cy="2001"/>
          </a:xfrm>
        </p:grpSpPr>
        <p:pic>
          <p:nvPicPr>
            <p:cNvPr id="48134" name="Picture 6" descr="MCSP"/>
            <p:cNvPicPr>
              <a:picLocks noChangeAspect="1" noChangeArrowheads="1"/>
            </p:cNvPicPr>
            <p:nvPr/>
          </p:nvPicPr>
          <p:blipFill>
            <a:blip r:embed="rId3" cstate="print"/>
            <a:srcRect r="49532" b="54193"/>
            <a:stretch>
              <a:fillRect/>
            </a:stretch>
          </p:blipFill>
          <p:spPr bwMode="auto">
            <a:xfrm>
              <a:off x="198" y="2549"/>
              <a:ext cx="1990" cy="1682"/>
            </a:xfrm>
            <a:prstGeom prst="rect">
              <a:avLst/>
            </a:prstGeom>
            <a:noFill/>
          </p:spPr>
        </p:pic>
        <p:sp>
          <p:nvSpPr>
            <p:cNvPr id="48135" name="AutoShape 7" descr="20%"/>
            <p:cNvSpPr>
              <a:spLocks noChangeArrowheads="1"/>
            </p:cNvSpPr>
            <p:nvPr/>
          </p:nvSpPr>
          <p:spPr bwMode="auto">
            <a:xfrm rot="-10800000">
              <a:off x="628" y="2639"/>
              <a:ext cx="1501" cy="1297"/>
            </a:xfrm>
            <a:prstGeom prst="rtTriangle">
              <a:avLst/>
            </a:prstGeom>
            <a:pattFill prst="pct20">
              <a:fgClr>
                <a:srgbClr val="0099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6" name="AutoShape 8" descr="20%"/>
            <p:cNvSpPr>
              <a:spLocks noChangeArrowheads="1"/>
            </p:cNvSpPr>
            <p:nvPr/>
          </p:nvSpPr>
          <p:spPr bwMode="auto">
            <a:xfrm>
              <a:off x="613" y="2669"/>
              <a:ext cx="1462" cy="1280"/>
            </a:xfrm>
            <a:prstGeom prst="rtTriangle">
              <a:avLst/>
            </a:prstGeom>
            <a:pattFill prst="pct20">
              <a:fgClr>
                <a:srgbClr val="99003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631" y="2670"/>
              <a:ext cx="1476" cy="1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686" y="3400"/>
              <a:ext cx="78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800000"/>
                  </a:solidFill>
                </a:rPr>
                <a:t>'dense'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975" y="2651"/>
              <a:ext cx="69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9900"/>
                  </a:solidFill>
                </a:rPr>
                <a:t>'loose'</a:t>
              </a: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V="1">
              <a:off x="1737" y="2998"/>
              <a:ext cx="0" cy="6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1755" y="3088"/>
              <a:ext cx="23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ψ</a:t>
              </a: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613" y="2230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0000"/>
                  </a:solidFill>
                </a:rPr>
                <a:t>critical state line</a:t>
              </a: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 flipH="1">
              <a:off x="731" y="2449"/>
              <a:ext cx="119" cy="3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618" y="3978"/>
              <a:ext cx="103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/>
                <a:t>mean stress</a:t>
              </a: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56" y="2909"/>
              <a:ext cx="653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/>
                <a:t>specific volume</a:t>
              </a:r>
            </a:p>
          </p:txBody>
        </p:sp>
      </p:grp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604963" y="220663"/>
            <a:ext cx="588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99"/>
                </a:solidFill>
              </a:rPr>
              <a:t>Severn-Trent sand: strength</a:t>
            </a:r>
          </a:p>
        </p:txBody>
      </p:sp>
      <p:pic>
        <p:nvPicPr>
          <p:cNvPr id="19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Strengt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852488"/>
            <a:ext cx="3810000" cy="29432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43388" y="1214438"/>
            <a:ext cx="46847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40000"/>
              </a:spcAft>
            </a:pPr>
            <a:r>
              <a:rPr lang="en-GB" sz="2400">
                <a:solidFill>
                  <a:srgbClr val="006600"/>
                </a:solidFill>
              </a:rPr>
              <a:t>what is peak strength? 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GB" sz="2400">
                <a:solidFill>
                  <a:srgbClr val="800080"/>
                </a:solidFill>
              </a:rPr>
              <a:t>property of the soil which changes with stress level, density</a:t>
            </a:r>
          </a:p>
          <a:p>
            <a:pPr>
              <a:spcAft>
                <a:spcPct val="40000"/>
              </a:spcAft>
            </a:pPr>
            <a:r>
              <a:rPr lang="en-GB" sz="2400">
                <a:solidFill>
                  <a:srgbClr val="CC0000"/>
                </a:solidFill>
              </a:rPr>
              <a:t>data confirm link between strength and state parameter </a:t>
            </a:r>
            <a:r>
              <a:rPr lang="el-GR" sz="2400">
                <a:solidFill>
                  <a:srgbClr val="CC0000"/>
                </a:solidFill>
              </a:rPr>
              <a:t>ψ</a:t>
            </a:r>
            <a:endParaRPr lang="en-GB" sz="2400">
              <a:solidFill>
                <a:srgbClr val="CC0000"/>
              </a:solidFill>
            </a:endParaRPr>
          </a:p>
          <a:p>
            <a:pPr>
              <a:spcAft>
                <a:spcPct val="40000"/>
              </a:spcAft>
            </a:pPr>
            <a:r>
              <a:rPr lang="en-GB" sz="2400">
                <a:solidFill>
                  <a:schemeClr val="accent2"/>
                </a:solidFill>
              </a:rPr>
              <a:t>Mohr-Coulomb model with </a:t>
            </a:r>
            <a:r>
              <a:rPr lang="en-GB" sz="2400" i="1">
                <a:solidFill>
                  <a:schemeClr val="accent2"/>
                </a:solidFill>
              </a:rPr>
              <a:t>current</a:t>
            </a:r>
            <a:r>
              <a:rPr lang="en-GB" sz="2400">
                <a:solidFill>
                  <a:schemeClr val="accent2"/>
                </a:solidFill>
              </a:rPr>
              <a:t> strength dependent on </a:t>
            </a:r>
            <a:r>
              <a:rPr lang="en-GB" sz="2400" i="1">
                <a:solidFill>
                  <a:schemeClr val="accent2"/>
                </a:solidFill>
              </a:rPr>
              <a:t>current</a:t>
            </a:r>
            <a:r>
              <a:rPr lang="en-GB" sz="2400">
                <a:solidFill>
                  <a:schemeClr val="accent2"/>
                </a:solidFill>
              </a:rPr>
              <a:t> state parameter</a:t>
            </a:r>
            <a:r>
              <a:rPr lang="en-GB" sz="24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87775" y="6311900"/>
            <a:ext cx="272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</a:rPr>
              <a:t>Been &amp; Jefferies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481138" y="1063625"/>
            <a:ext cx="1160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>
                <a:solidFill>
                  <a:srgbClr val="336600"/>
                </a:solidFill>
              </a:rPr>
              <a:t>peak strength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604963" y="220663"/>
            <a:ext cx="588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99"/>
                </a:solidFill>
              </a:rPr>
              <a:t>Severn-Trent sand: strength</a:t>
            </a:r>
          </a:p>
        </p:txBody>
      </p:sp>
      <p:pic>
        <p:nvPicPr>
          <p:cNvPr id="50184" name="Picture 8" descr="MCSP"/>
          <p:cNvPicPr>
            <a:picLocks noChangeAspect="1" noChangeArrowheads="1"/>
          </p:cNvPicPr>
          <p:nvPr/>
        </p:nvPicPr>
        <p:blipFill>
          <a:blip r:embed="rId4" cstate="print"/>
          <a:srcRect r="49532" b="54193"/>
          <a:stretch>
            <a:fillRect/>
          </a:stretch>
        </p:blipFill>
        <p:spPr bwMode="auto">
          <a:xfrm>
            <a:off x="314325" y="4046538"/>
            <a:ext cx="3159125" cy="2670175"/>
          </a:xfrm>
          <a:prstGeom prst="rect">
            <a:avLst/>
          </a:prstGeom>
          <a:noFill/>
        </p:spPr>
      </p:pic>
      <p:sp>
        <p:nvSpPr>
          <p:cNvPr id="50185" name="AutoShape 9" descr="20%"/>
          <p:cNvSpPr>
            <a:spLocks noChangeArrowheads="1"/>
          </p:cNvSpPr>
          <p:nvPr/>
        </p:nvSpPr>
        <p:spPr bwMode="auto">
          <a:xfrm rot="-10800000">
            <a:off x="996950" y="4189413"/>
            <a:ext cx="2382838" cy="2058987"/>
          </a:xfrm>
          <a:prstGeom prst="rtTriangle">
            <a:avLst/>
          </a:prstGeom>
          <a:pattFill prst="pct20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AutoShape 10" descr="20%"/>
          <p:cNvSpPr>
            <a:spLocks noChangeArrowheads="1"/>
          </p:cNvSpPr>
          <p:nvPr/>
        </p:nvSpPr>
        <p:spPr bwMode="auto">
          <a:xfrm>
            <a:off x="973138" y="4237038"/>
            <a:ext cx="2320925" cy="2032000"/>
          </a:xfrm>
          <a:prstGeom prst="rtTriangle">
            <a:avLst/>
          </a:prstGeom>
          <a:pattFill prst="pct20">
            <a:fgClr>
              <a:srgbClr val="990033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001713" y="4238625"/>
            <a:ext cx="2343150" cy="2024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089025" y="5397500"/>
            <a:ext cx="1247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</a:rPr>
              <a:t>'dense'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547813" y="4208463"/>
            <a:ext cx="1104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</a:rPr>
              <a:t>'loose'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757488" y="4759325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786063" y="4902200"/>
            <a:ext cx="377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ψ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981075" y="6315075"/>
            <a:ext cx="16414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/>
              <a:t>mean stress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88900" y="4618038"/>
            <a:ext cx="103663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/>
              <a:t>specific volume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449388" y="3556000"/>
            <a:ext cx="23066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CC0000"/>
                </a:solidFill>
              </a:rPr>
              <a:t>state parameter </a:t>
            </a:r>
            <a:r>
              <a:rPr lang="el-GR" sz="2000">
                <a:solidFill>
                  <a:srgbClr val="CC0000"/>
                </a:solidFill>
              </a:rPr>
              <a:t>ψ</a:t>
            </a:r>
          </a:p>
        </p:txBody>
      </p:sp>
      <p:pic>
        <p:nvPicPr>
          <p:cNvPr id="19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958975" y="377825"/>
            <a:ext cx="4862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600"/>
          </a:p>
        </p:txBody>
      </p:sp>
      <p:pic>
        <p:nvPicPr>
          <p:cNvPr id="52228" name="Picture 4" descr="EHP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835025"/>
            <a:ext cx="3751263" cy="4741863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20788" y="106363"/>
            <a:ext cx="628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99"/>
                </a:solidFill>
              </a:rPr>
              <a:t>Severn-Trent sand: dilatancy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315200" y="5443538"/>
            <a:ext cx="1335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</a:rPr>
              <a:t>Benahmed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5268913" y="3903663"/>
            <a:ext cx="260350" cy="1889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rot="894825" flipV="1">
            <a:off x="5670550" y="3719513"/>
            <a:ext cx="260350" cy="1889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rot="1429388" flipV="1">
            <a:off x="6200775" y="3592513"/>
            <a:ext cx="260350" cy="1889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rot="1797250" flipV="1">
            <a:off x="6673850" y="3522663"/>
            <a:ext cx="260350" cy="1889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rot="428890" flipV="1">
            <a:off x="5275263" y="3938588"/>
            <a:ext cx="260350" cy="18891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rot="3324747" flipV="1">
            <a:off x="5447507" y="4012406"/>
            <a:ext cx="260350" cy="18891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rot="3599317" flipV="1">
            <a:off x="5906294" y="4242594"/>
            <a:ext cx="260350" cy="18891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rot="3599317" flipV="1">
            <a:off x="6479382" y="4529931"/>
            <a:ext cx="260350" cy="18891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rot="3494965" flipV="1">
            <a:off x="7109619" y="4802982"/>
            <a:ext cx="260350" cy="18891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rot="3175347" flipV="1">
            <a:off x="7754144" y="5004594"/>
            <a:ext cx="260350" cy="18891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rot="1797250" flipV="1">
            <a:off x="7318375" y="3452813"/>
            <a:ext cx="260350" cy="1889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04800" y="1120775"/>
            <a:ext cx="57880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GB" sz="2400">
                <a:solidFill>
                  <a:srgbClr val="660066"/>
                </a:solidFill>
              </a:rPr>
              <a:t>dilatancy: volume change during shearing</a:t>
            </a:r>
          </a:p>
          <a:p>
            <a:pPr>
              <a:spcBef>
                <a:spcPct val="40000"/>
              </a:spcBef>
            </a:pPr>
            <a:endParaRPr lang="en-GB" sz="2400">
              <a:solidFill>
                <a:srgbClr val="0000FF"/>
              </a:solidFill>
            </a:endParaRPr>
          </a:p>
          <a:p>
            <a:pPr>
              <a:spcBef>
                <a:spcPct val="40000"/>
              </a:spcBef>
            </a:pPr>
            <a:r>
              <a:rPr lang="en-GB" sz="2400">
                <a:solidFill>
                  <a:srgbClr val="990000"/>
                </a:solidFill>
              </a:rPr>
              <a:t>'dense' sand expands</a:t>
            </a:r>
          </a:p>
          <a:p>
            <a:pPr>
              <a:spcBef>
                <a:spcPct val="40000"/>
              </a:spcBef>
            </a:pPr>
            <a:r>
              <a:rPr lang="en-GB" sz="2400">
                <a:solidFill>
                  <a:srgbClr val="009900"/>
                </a:solidFill>
              </a:rPr>
              <a:t>'loose' sand contracts</a:t>
            </a:r>
          </a:p>
          <a:p>
            <a:pPr>
              <a:spcBef>
                <a:spcPct val="40000"/>
              </a:spcBef>
            </a:pPr>
            <a:endParaRPr lang="en-GB" sz="2400">
              <a:solidFill>
                <a:srgbClr val="336600"/>
              </a:solidFill>
            </a:endParaRPr>
          </a:p>
          <a:p>
            <a:pPr>
              <a:spcBef>
                <a:spcPct val="40000"/>
              </a:spcBef>
            </a:pPr>
            <a:r>
              <a:rPr lang="en-GB" sz="2400">
                <a:solidFill>
                  <a:schemeClr val="accent2"/>
                </a:solidFill>
              </a:rPr>
              <a:t>dilatancy depends on density</a:t>
            </a:r>
            <a:r>
              <a:rPr lang="en-GB" sz="240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en-GB" sz="2400">
                <a:solidFill>
                  <a:srgbClr val="663300"/>
                </a:solidFill>
              </a:rPr>
              <a:t>dilatancy varies during test</a:t>
            </a:r>
          </a:p>
          <a:p>
            <a:pPr>
              <a:spcBef>
                <a:spcPct val="40000"/>
              </a:spcBef>
            </a:pPr>
            <a:endParaRPr lang="en-GB" sz="2400">
              <a:solidFill>
                <a:srgbClr val="FF0000"/>
              </a:solidFill>
            </a:endParaRPr>
          </a:p>
          <a:p>
            <a:pPr>
              <a:spcBef>
                <a:spcPct val="40000"/>
              </a:spcBef>
            </a:pPr>
            <a:endParaRPr lang="en-GB" sz="2400">
              <a:solidFill>
                <a:srgbClr val="FF0000"/>
              </a:solidFill>
            </a:endParaRPr>
          </a:p>
          <a:p>
            <a:pPr>
              <a:spcBef>
                <a:spcPct val="40000"/>
              </a:spcBef>
            </a:pPr>
            <a:r>
              <a:rPr lang="en-GB" sz="2400">
                <a:solidFill>
                  <a:srgbClr val="FF0000"/>
                </a:solidFill>
              </a:rPr>
              <a:t>what do we mean by</a:t>
            </a:r>
            <a:r>
              <a:rPr lang="en-GB" sz="2400">
                <a:solidFill>
                  <a:srgbClr val="660066"/>
                </a:solidFill>
              </a:rPr>
              <a:t> </a:t>
            </a:r>
            <a:r>
              <a:rPr lang="en-GB" sz="2400">
                <a:solidFill>
                  <a:srgbClr val="990000"/>
                </a:solidFill>
              </a:rPr>
              <a:t>'dense'</a:t>
            </a:r>
            <a:r>
              <a:rPr lang="en-GB" sz="2400">
                <a:solidFill>
                  <a:srgbClr val="660066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and</a:t>
            </a:r>
            <a:r>
              <a:rPr lang="en-GB" sz="2400">
                <a:solidFill>
                  <a:srgbClr val="660066"/>
                </a:solidFill>
              </a:rPr>
              <a:t> </a:t>
            </a:r>
            <a:r>
              <a:rPr lang="en-GB" sz="2400">
                <a:solidFill>
                  <a:srgbClr val="009900"/>
                </a:solidFill>
              </a:rPr>
              <a:t>'loose'</a:t>
            </a:r>
            <a:r>
              <a:rPr lang="en-GB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759200" y="3395663"/>
            <a:ext cx="137953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</a:rPr>
              <a:t>volume strain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7118350" y="4184650"/>
            <a:ext cx="15668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>
                <a:solidFill>
                  <a:srgbClr val="660066"/>
                </a:solidFill>
              </a:rPr>
              <a:t>shear strain</a:t>
            </a:r>
          </a:p>
        </p:txBody>
      </p:sp>
      <p:pic>
        <p:nvPicPr>
          <p:cNvPr id="21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Strength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755650"/>
            <a:ext cx="3581400" cy="282575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11138" y="4081463"/>
            <a:ext cx="87328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</a:rPr>
              <a:t>data confirm link between </a:t>
            </a:r>
            <a:r>
              <a:rPr lang="en-GB" sz="2400" dirty="0" err="1">
                <a:solidFill>
                  <a:srgbClr val="660066"/>
                </a:solidFill>
              </a:rPr>
              <a:t>dilatancy</a:t>
            </a:r>
            <a:r>
              <a:rPr lang="en-GB" sz="2400" dirty="0">
                <a:solidFill>
                  <a:srgbClr val="660066"/>
                </a:solidFill>
              </a:rPr>
              <a:t> and state parameter </a:t>
            </a:r>
            <a:r>
              <a:rPr lang="el-GR" sz="2400" dirty="0">
                <a:solidFill>
                  <a:srgbClr val="660066"/>
                </a:solidFill>
              </a:rPr>
              <a:t>ψ</a:t>
            </a:r>
            <a:endParaRPr lang="en-GB" sz="2400" dirty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FF"/>
                </a:solidFill>
              </a:rPr>
              <a:t>if soil is </a:t>
            </a:r>
            <a:r>
              <a:rPr lang="en-GB" sz="2400" i="1" dirty="0">
                <a:solidFill>
                  <a:srgbClr val="0000FF"/>
                </a:solidFill>
              </a:rPr>
              <a:t>not</a:t>
            </a:r>
            <a:r>
              <a:rPr lang="en-GB" sz="2400" dirty="0">
                <a:solidFill>
                  <a:srgbClr val="0000FF"/>
                </a:solidFill>
              </a:rPr>
              <a:t> at critical state when it is being sheared (</a:t>
            </a:r>
            <a:r>
              <a:rPr lang="el-GR" sz="2400" dirty="0">
                <a:solidFill>
                  <a:srgbClr val="0000FF"/>
                </a:solidFill>
              </a:rPr>
              <a:t>ψ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  <a:sym typeface="Symbol" pitchFamily="18" charset="2"/>
              </a:rPr>
              <a:t> 0):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</a:rPr>
              <a:t>then volume changes occur towards the critical state: </a:t>
            </a:r>
            <a:r>
              <a:rPr lang="en-GB" sz="2400" dirty="0" err="1">
                <a:solidFill>
                  <a:srgbClr val="FF0000"/>
                </a:solidFill>
              </a:rPr>
              <a:t>dilatancy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9900"/>
                </a:solidFill>
              </a:rPr>
              <a:t>'loose': </a:t>
            </a:r>
            <a:r>
              <a:rPr lang="el-GR" sz="2400" dirty="0">
                <a:solidFill>
                  <a:srgbClr val="009900"/>
                </a:solidFill>
              </a:rPr>
              <a:t>ψ</a:t>
            </a:r>
            <a:r>
              <a:rPr lang="en-GB" sz="2400" dirty="0">
                <a:solidFill>
                  <a:srgbClr val="009900"/>
                </a:solidFill>
              </a:rPr>
              <a:t> &gt; 0: contraction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800000"/>
                </a:solidFill>
              </a:rPr>
              <a:t>'dense': </a:t>
            </a:r>
            <a:r>
              <a:rPr lang="el-GR" sz="2400" dirty="0">
                <a:solidFill>
                  <a:srgbClr val="800000"/>
                </a:solidFill>
              </a:rPr>
              <a:t>ψ</a:t>
            </a:r>
            <a:r>
              <a:rPr lang="en-GB" sz="2400" dirty="0">
                <a:solidFill>
                  <a:srgbClr val="800000"/>
                </a:solidFill>
              </a:rPr>
              <a:t> &lt; 0: dilation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73375" y="2544763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</a:rPr>
              <a:t>'loose'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408113" y="255905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</a:rPr>
              <a:t>'dense'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50975" y="3340100"/>
            <a:ext cx="2698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80"/>
                </a:solidFill>
              </a:rPr>
              <a:t>state parameter </a:t>
            </a:r>
            <a:r>
              <a:rPr lang="el-GR" sz="2400">
                <a:solidFill>
                  <a:srgbClr val="800080"/>
                </a:solidFill>
              </a:rPr>
              <a:t>ψ</a:t>
            </a:r>
            <a:endParaRPr lang="en-GB" sz="2400">
              <a:solidFill>
                <a:srgbClr val="80008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89450" y="6242050"/>
            <a:ext cx="188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</a:rPr>
              <a:t>Been &amp; Jefferies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370013" y="982663"/>
            <a:ext cx="150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</a:rPr>
              <a:t>dilatancy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54613" y="796925"/>
            <a:ext cx="3384550" cy="3176588"/>
            <a:chOff x="56" y="2230"/>
            <a:chExt cx="2132" cy="2001"/>
          </a:xfrm>
        </p:grpSpPr>
        <p:pic>
          <p:nvPicPr>
            <p:cNvPr id="54283" name="Picture 11" descr="MCSP"/>
            <p:cNvPicPr>
              <a:picLocks noChangeAspect="1" noChangeArrowheads="1"/>
            </p:cNvPicPr>
            <p:nvPr/>
          </p:nvPicPr>
          <p:blipFill>
            <a:blip r:embed="rId4" cstate="print"/>
            <a:srcRect r="49532" b="54193"/>
            <a:stretch>
              <a:fillRect/>
            </a:stretch>
          </p:blipFill>
          <p:spPr bwMode="auto">
            <a:xfrm>
              <a:off x="198" y="2549"/>
              <a:ext cx="1990" cy="1682"/>
            </a:xfrm>
            <a:prstGeom prst="rect">
              <a:avLst/>
            </a:prstGeom>
            <a:noFill/>
          </p:spPr>
        </p:pic>
        <p:sp>
          <p:nvSpPr>
            <p:cNvPr id="54284" name="AutoShape 12" descr="20%"/>
            <p:cNvSpPr>
              <a:spLocks noChangeArrowheads="1"/>
            </p:cNvSpPr>
            <p:nvPr/>
          </p:nvSpPr>
          <p:spPr bwMode="auto">
            <a:xfrm rot="-10800000">
              <a:off x="628" y="2639"/>
              <a:ext cx="1501" cy="1297"/>
            </a:xfrm>
            <a:prstGeom prst="rtTriangle">
              <a:avLst/>
            </a:prstGeom>
            <a:pattFill prst="pct20">
              <a:fgClr>
                <a:srgbClr val="0099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5" name="AutoShape 13" descr="20%"/>
            <p:cNvSpPr>
              <a:spLocks noChangeArrowheads="1"/>
            </p:cNvSpPr>
            <p:nvPr/>
          </p:nvSpPr>
          <p:spPr bwMode="auto">
            <a:xfrm>
              <a:off x="613" y="2669"/>
              <a:ext cx="1462" cy="1280"/>
            </a:xfrm>
            <a:prstGeom prst="rtTriangle">
              <a:avLst/>
            </a:prstGeom>
            <a:pattFill prst="pct20">
              <a:fgClr>
                <a:srgbClr val="99003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631" y="2670"/>
              <a:ext cx="1476" cy="1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686" y="3400"/>
              <a:ext cx="78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800000"/>
                  </a:solidFill>
                </a:rPr>
                <a:t>'dense'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975" y="2651"/>
              <a:ext cx="69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9900"/>
                  </a:solidFill>
                </a:rPr>
                <a:t>'loose'</a:t>
              </a:r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 flipV="1">
              <a:off x="1737" y="2998"/>
              <a:ext cx="0" cy="6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1755" y="3088"/>
              <a:ext cx="23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ψ</a:t>
              </a:r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613" y="2230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0000"/>
                  </a:solidFill>
                </a:rPr>
                <a:t>critical state line</a:t>
              </a: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 flipH="1">
              <a:off x="731" y="2449"/>
              <a:ext cx="119" cy="3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618" y="3978"/>
              <a:ext cx="103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/>
                <a:t>mean stress</a:t>
              </a:r>
            </a:p>
          </p:txBody>
        </p: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56" y="2909"/>
              <a:ext cx="653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/>
                <a:t>specific volume</a:t>
              </a:r>
            </a:p>
          </p:txBody>
        </p:sp>
      </p:grp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20788" y="106363"/>
            <a:ext cx="628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99"/>
                </a:solidFill>
              </a:rPr>
              <a:t>Severn-Trent sand: dilatancy</a:t>
            </a:r>
          </a:p>
        </p:txBody>
      </p:sp>
      <p:pic>
        <p:nvPicPr>
          <p:cNvPr id="24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701</Words>
  <Application>Microsoft Office PowerPoint</Application>
  <PresentationFormat>On-screen Show (4:3)</PresentationFormat>
  <Paragraphs>149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Saturated soil modelling: Griffith University: February 2010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Boonjira</dc:creator>
  <cp:lastModifiedBy>Boonjira</cp:lastModifiedBy>
  <cp:revision>9</cp:revision>
  <dcterms:created xsi:type="dcterms:W3CDTF">2010-01-16T09:41:05Z</dcterms:created>
  <dcterms:modified xsi:type="dcterms:W3CDTF">2016-11-03T11:26:19Z</dcterms:modified>
</cp:coreProperties>
</file>