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3C454-7D84-4F55-8547-9E435CE1882C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54AD-6137-44F5-9DBB-3CEC6B732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C0DF9-000D-4C74-9295-CBE8D8EE3DF0}" type="slidenum">
              <a:rPr lang="en-GB"/>
              <a:pPr/>
              <a:t>16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2" y="2285992"/>
            <a:ext cx="857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8"/>
            </a:pPr>
            <a:r>
              <a:rPr lang="en-GB" sz="3200" dirty="0" smtClean="0">
                <a:solidFill>
                  <a:srgbClr val="FF0000"/>
                </a:solidFill>
              </a:rPr>
              <a:t>Cam clay improved:  nonlinearity and structure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>
                <a:solidFill>
                  <a:srgbClr val="0000CC"/>
                </a:solidFill>
                <a:latin typeface="Times New Roman" pitchFamily="18" charset="0"/>
              </a:rPr>
              <a:t>kaolin revisited: </a:t>
            </a:r>
            <a:br>
              <a:rPr lang="en-GB" sz="40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sz="4000">
                <a:solidFill>
                  <a:srgbClr val="008000"/>
                </a:solidFill>
                <a:latin typeface="Times New Roman" pitchFamily="18" charset="0"/>
              </a:rPr>
              <a:t>isotropic consolidation histories</a:t>
            </a:r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484313"/>
          <a:ext cx="8424862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4" imgW="4705502" imgH="2505151" progId="Excel.Sheet.8">
                  <p:embed/>
                </p:oleObj>
              </mc:Choice>
              <mc:Fallback>
                <p:oleObj name="Chart" r:id="rId4" imgW="4705502" imgH="25051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424862" cy="448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19250" y="62372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0066"/>
                </a:solidFill>
                <a:latin typeface="Times New Roman" pitchFamily="18" charset="0"/>
              </a:rPr>
              <a:t>data from Al-Tabbaa (1987)</a:t>
            </a: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4638"/>
            <a:ext cx="8507413" cy="1143000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rgbClr val="0000CC"/>
                </a:solidFill>
                <a:latin typeface="Times New Roman" pitchFamily="18" charset="0"/>
              </a:rPr>
              <a:t>kaolin revisited: </a:t>
            </a:r>
            <a:br>
              <a:rPr lang="en-GB" sz="40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sz="4000">
                <a:solidFill>
                  <a:srgbClr val="CC0000"/>
                </a:solidFill>
                <a:latin typeface="Times New Roman" pitchFamily="18" charset="0"/>
              </a:rPr>
              <a:t>one-dimensional consolidation histories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19250" y="62372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0066"/>
                </a:solidFill>
                <a:latin typeface="Times New Roman" pitchFamily="18" charset="0"/>
              </a:rPr>
              <a:t>data from Al-Tabbaa (1987)</a:t>
            </a:r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557338"/>
          <a:ext cx="82296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4" imgW="4686300" imgH="2485949" progId="Excel.Sheet.8">
                  <p:embed/>
                </p:oleObj>
              </mc:Choice>
              <mc:Fallback>
                <p:oleObj name="Chart" r:id="rId4" imgW="4686300" imgH="2485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57338"/>
                        <a:ext cx="8229600" cy="436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altabbaa12"/>
          <p:cNvPicPr>
            <a:picLocks noChangeAspect="1" noChangeArrowheads="1"/>
          </p:cNvPicPr>
          <p:nvPr/>
        </p:nvPicPr>
        <p:blipFill>
          <a:blip r:embed="rId2" cstate="print"/>
          <a:srcRect l="22211" t="11655" r="22211" b="67119"/>
          <a:stretch>
            <a:fillRect/>
          </a:stretch>
        </p:blipFill>
        <p:spPr bwMode="auto">
          <a:xfrm>
            <a:off x="468313" y="404813"/>
            <a:ext cx="4032250" cy="2232025"/>
          </a:xfrm>
          <a:prstGeom prst="rect">
            <a:avLst/>
          </a:prstGeom>
          <a:noFill/>
        </p:spPr>
      </p:pic>
      <p:pic>
        <p:nvPicPr>
          <p:cNvPr id="90116" name="Picture 4" descr="altabbaa14"/>
          <p:cNvPicPr>
            <a:picLocks noChangeAspect="1" noChangeArrowheads="1"/>
          </p:cNvPicPr>
          <p:nvPr/>
        </p:nvPicPr>
        <p:blipFill>
          <a:blip r:embed="rId3" cstate="print"/>
          <a:srcRect l="20219" t="53427" r="26170" b="23294"/>
          <a:stretch>
            <a:fillRect/>
          </a:stretch>
        </p:blipFill>
        <p:spPr bwMode="auto">
          <a:xfrm>
            <a:off x="4740275" y="3344863"/>
            <a:ext cx="3889375" cy="2447925"/>
          </a:xfrm>
          <a:prstGeom prst="rect">
            <a:avLst/>
          </a:prstGeom>
          <a:noFill/>
        </p:spPr>
      </p:pic>
      <p:pic>
        <p:nvPicPr>
          <p:cNvPr id="90117" name="Picture 5" descr="altabbaa13"/>
          <p:cNvPicPr>
            <a:picLocks noChangeAspect="1" noChangeArrowheads="1"/>
          </p:cNvPicPr>
          <p:nvPr/>
        </p:nvPicPr>
        <p:blipFill>
          <a:blip r:embed="rId4" cstate="print"/>
          <a:srcRect l="18250" t="10976" r="29147" b="66440"/>
          <a:stretch>
            <a:fillRect/>
          </a:stretch>
        </p:blipFill>
        <p:spPr bwMode="auto">
          <a:xfrm>
            <a:off x="611188" y="3429000"/>
            <a:ext cx="3816350" cy="2374900"/>
          </a:xfrm>
          <a:prstGeom prst="rect">
            <a:avLst/>
          </a:prstGeom>
          <a:noFill/>
        </p:spPr>
      </p:pic>
      <p:pic>
        <p:nvPicPr>
          <p:cNvPr id="90118" name="Picture 6" descr="altabbaa13"/>
          <p:cNvPicPr>
            <a:picLocks noChangeAspect="1" noChangeArrowheads="1"/>
          </p:cNvPicPr>
          <p:nvPr/>
        </p:nvPicPr>
        <p:blipFill>
          <a:blip r:embed="rId4" cstate="print"/>
          <a:srcRect l="19234" t="64388" r="25186" b="17390"/>
          <a:stretch>
            <a:fillRect/>
          </a:stretch>
        </p:blipFill>
        <p:spPr bwMode="auto">
          <a:xfrm>
            <a:off x="4716463" y="376238"/>
            <a:ext cx="4032250" cy="1916112"/>
          </a:xfrm>
          <a:prstGeom prst="rect">
            <a:avLst/>
          </a:prstGeom>
          <a:noFill/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418013" y="300038"/>
            <a:ext cx="63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q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06375" y="355600"/>
            <a:ext cx="63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q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49250" y="3373438"/>
            <a:ext cx="63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q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440238" y="3284538"/>
            <a:ext cx="63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q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592513" y="2165350"/>
            <a:ext cx="94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p'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7994650" y="2117725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p'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5843588" y="4962525"/>
            <a:ext cx="94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p'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328988" y="4916488"/>
            <a:ext cx="944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p'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00013" y="2801938"/>
            <a:ext cx="894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plastic strain increments: 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approximate normality to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kinematic yield loci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292225" y="6110288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kaolin: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</a:rPr>
              <a:t>Al-Tabbaa, 1987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9144000" cy="1143000"/>
          </a:xfrm>
        </p:spPr>
        <p:txBody>
          <a:bodyPr/>
          <a:lstStyle/>
          <a:p>
            <a:r>
              <a:rPr lang="en-GB" sz="4000">
                <a:solidFill>
                  <a:srgbClr val="000099"/>
                </a:solidFill>
              </a:rPr>
              <a:t>Deviatoric stress response envelopes</a:t>
            </a:r>
            <a:endParaRPr lang="en-GB" sz="4000">
              <a:solidFill>
                <a:srgbClr val="FF3300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28788" y="2143125"/>
            <a:ext cx="515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rgbClr val="CC0099"/>
              </a:solidFill>
            </a:endParaRP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 cstate="print"/>
          <a:srcRect l="18019" t="3818" r="16647" b="4759"/>
          <a:stretch>
            <a:fillRect/>
          </a:stretch>
        </p:blipFill>
        <p:spPr bwMode="auto">
          <a:xfrm>
            <a:off x="382588" y="1195388"/>
            <a:ext cx="407193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 l="20676" t="11076" r="26703" b="19778"/>
          <a:stretch>
            <a:fillRect/>
          </a:stretch>
        </p:blipFill>
        <p:spPr bwMode="auto">
          <a:xfrm>
            <a:off x="4754563" y="1173163"/>
            <a:ext cx="3930650" cy="2951162"/>
          </a:xfrm>
          <a:prstGeom prst="rect">
            <a:avLst/>
          </a:prstGeom>
          <a:noFill/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87363" y="4824413"/>
            <a:ext cx="49355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>
                <a:solidFill>
                  <a:srgbClr val="FF3300"/>
                </a:solidFill>
              </a:rPr>
              <a:t>distortional stress probe rosettes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8000"/>
                </a:solidFill>
              </a:rPr>
              <a:t>constant mean stress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99"/>
                </a:solidFill>
              </a:rPr>
              <a:t>cross anisotropy?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FF3300"/>
                </a:solidFill>
              </a:rPr>
              <a:t>E</a:t>
            </a:r>
            <a:r>
              <a:rPr lang="en-GB" sz="2400" baseline="-25000">
                <a:solidFill>
                  <a:srgbClr val="FF3300"/>
                </a:solidFill>
              </a:rPr>
              <a:t>v </a:t>
            </a:r>
            <a:r>
              <a:rPr lang="en-GB" sz="2400">
                <a:solidFill>
                  <a:srgbClr val="FF3300"/>
                </a:solidFill>
              </a:rPr>
              <a:t>&gt; E</a:t>
            </a:r>
            <a:r>
              <a:rPr lang="en-GB" sz="2400" baseline="-25000">
                <a:solidFill>
                  <a:srgbClr val="FF3300"/>
                </a:solidFill>
              </a:rPr>
              <a:t>h</a:t>
            </a:r>
          </a:p>
          <a:p>
            <a:pPr>
              <a:buFontTx/>
              <a:buChar char="•"/>
            </a:pPr>
            <a:endParaRPr lang="en-GB" sz="2400">
              <a:solidFill>
                <a:srgbClr val="FF3300"/>
              </a:solidFill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732338" y="4254500"/>
            <a:ext cx="422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8000"/>
                </a:solidFill>
                <a:cs typeface="Times New Roman" pitchFamily="18" charset="0"/>
              </a:rPr>
              <a:t>ε</a:t>
            </a:r>
            <a:r>
              <a:rPr lang="en-GB" sz="2000" baseline="-25000">
                <a:solidFill>
                  <a:srgbClr val="008000"/>
                </a:solidFill>
                <a:cs typeface="Times New Roman" pitchFamily="18" charset="0"/>
              </a:rPr>
              <a:t>d</a:t>
            </a:r>
            <a:r>
              <a:rPr lang="en-GB" sz="2000">
                <a:solidFill>
                  <a:srgbClr val="008000"/>
                </a:solidFill>
                <a:cs typeface="Times New Roman" pitchFamily="18" charset="0"/>
              </a:rPr>
              <a:t> = 0.05, 0.2, 0.4, 0.6, 0.8, 1, 1.2%</a:t>
            </a:r>
            <a:endParaRPr lang="el-GR" sz="200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2162175" y="2786063"/>
            <a:ext cx="160338" cy="16033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36588" y="3540125"/>
            <a:ext cx="6397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x</a:t>
            </a:r>
            <a:endParaRPr lang="el-GR" sz="2800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475038" y="3581400"/>
            <a:ext cx="6397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y</a:t>
            </a:r>
            <a:endParaRPr lang="el-GR" sz="280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051050" y="1092200"/>
            <a:ext cx="6397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z</a:t>
            </a:r>
            <a:endParaRPr lang="el-GR" sz="280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905375" y="3665538"/>
            <a:ext cx="63976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x</a:t>
            </a:r>
            <a:endParaRPr lang="el-GR" sz="2800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8172450" y="3592513"/>
            <a:ext cx="63976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y</a:t>
            </a:r>
            <a:endParaRPr lang="el-GR" sz="2800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6519863" y="1017588"/>
            <a:ext cx="639762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z</a:t>
            </a:r>
            <a:endParaRPr lang="el-GR" sz="2800"/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078163" y="1609725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</a:rPr>
              <a:t>A: </a:t>
            </a:r>
            <a:r>
              <a:rPr lang="en-GB" sz="2000">
                <a:solidFill>
                  <a:srgbClr val="0000CC"/>
                </a:solidFill>
              </a:rPr>
              <a:t>isotropic compression</a:t>
            </a: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2322513" y="1973263"/>
            <a:ext cx="812800" cy="828675"/>
          </a:xfrm>
          <a:prstGeom prst="line">
            <a:avLst/>
          </a:prstGeom>
          <a:noFill/>
          <a:ln w="38100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781800" y="4957763"/>
            <a:ext cx="1858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A50021"/>
                </a:solidFill>
              </a:rPr>
              <a:t>Hostun sand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A50021"/>
                </a:solidFill>
              </a:rPr>
              <a:t>Sadek, 2006</a:t>
            </a:r>
          </a:p>
        </p:txBody>
      </p:sp>
      <p:pic>
        <p:nvPicPr>
          <p:cNvPr id="19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938338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 l="21718" t="15973" r="15559" b="3450"/>
          <a:stretch>
            <a:fillRect/>
          </a:stretch>
        </p:blipFill>
        <p:spPr bwMode="auto">
          <a:xfrm>
            <a:off x="4051300" y="134938"/>
            <a:ext cx="46355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938338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/>
          <a:srcRect l="20917" t="14978" r="17088" b="3375"/>
          <a:stretch>
            <a:fillRect/>
          </a:stretch>
        </p:blipFill>
        <p:spPr bwMode="auto">
          <a:xfrm>
            <a:off x="207963" y="3290888"/>
            <a:ext cx="4383087" cy="3298825"/>
          </a:xfrm>
          <a:prstGeom prst="rect">
            <a:avLst/>
          </a:prstGeom>
          <a:noFill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5750" y="571500"/>
            <a:ext cx="4064000" cy="210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</a:rPr>
              <a:t>distortional probing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80"/>
                </a:solidFill>
              </a:rPr>
              <a:t>constant mean stress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</a:rPr>
              <a:t>non-monotonic stress paths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</a:rPr>
              <a:t>stress probe rosettes</a:t>
            </a:r>
            <a:r>
              <a:rPr lang="en-GB" sz="2400"/>
              <a:t> 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6211888" y="1262063"/>
            <a:ext cx="450850" cy="6540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H="1">
            <a:off x="5762625" y="1276350"/>
            <a:ext cx="90011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313488" y="87153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</a:rPr>
              <a:t>ABC … probe</a:t>
            </a: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V="1">
            <a:off x="2322513" y="4411663"/>
            <a:ext cx="434975" cy="6254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27038" y="4348163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</a:rPr>
              <a:t>AB … probe</a:t>
            </a: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5665788" y="1179513"/>
            <a:ext cx="160337" cy="160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366" name="Oval 14"/>
          <p:cNvSpPr>
            <a:spLocks noChangeArrowheads="1"/>
          </p:cNvSpPr>
          <p:nvPr/>
        </p:nvSpPr>
        <p:spPr bwMode="auto">
          <a:xfrm>
            <a:off x="2695575" y="4319588"/>
            <a:ext cx="160338" cy="1603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060575" y="2973388"/>
            <a:ext cx="63976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z</a:t>
            </a:r>
            <a:endParaRPr lang="el-GR" sz="2800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55588" y="5711825"/>
            <a:ext cx="6397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x</a:t>
            </a:r>
            <a:endParaRPr lang="el-GR" sz="2800"/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3938588" y="2689225"/>
            <a:ext cx="6397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x</a:t>
            </a:r>
            <a:endParaRPr lang="el-GR" sz="2800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3914775" y="5683250"/>
            <a:ext cx="6397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y</a:t>
            </a:r>
            <a:endParaRPr lang="el-GR" sz="2800"/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7831138" y="2662238"/>
            <a:ext cx="639762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y</a:t>
            </a:r>
            <a:endParaRPr lang="el-GR" sz="2800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5919788" y="0"/>
            <a:ext cx="6397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σ</a:t>
            </a:r>
            <a:r>
              <a:rPr lang="en-GB" sz="2800" baseline="-25000"/>
              <a:t>z</a:t>
            </a:r>
            <a:endParaRPr lang="el-GR" sz="2800"/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6767513" y="5472113"/>
            <a:ext cx="1858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A50021"/>
                </a:solidFill>
              </a:rPr>
              <a:t>Sadek, 2006</a:t>
            </a:r>
          </a:p>
        </p:txBody>
      </p:sp>
      <p:pic>
        <p:nvPicPr>
          <p:cNvPr id="22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938338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938338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 cstate="print"/>
          <a:srcRect l="22845" t="11128" r="20676" b="17352"/>
          <a:stretch>
            <a:fillRect/>
          </a:stretch>
        </p:blipFill>
        <p:spPr bwMode="auto">
          <a:xfrm>
            <a:off x="4602163" y="584200"/>
            <a:ext cx="4143375" cy="2998788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938338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 cstate="print"/>
          <a:srcRect l="21217" t="11551" r="19832" b="18829"/>
          <a:stretch>
            <a:fillRect/>
          </a:stretch>
        </p:blipFill>
        <p:spPr bwMode="auto">
          <a:xfrm>
            <a:off x="892175" y="658813"/>
            <a:ext cx="4233863" cy="2857500"/>
          </a:xfrm>
          <a:prstGeom prst="rect">
            <a:avLst/>
          </a:prstGeo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34988" y="4527550"/>
            <a:ext cx="3460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</a:rPr>
              <a:t>distortional strain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</a:rPr>
              <a:t>0.05%: history recalled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99"/>
                </a:solidFill>
              </a:rPr>
              <a:t>1%: history ‘forgotten’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459538" y="573088"/>
            <a:ext cx="223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6600"/>
                </a:solidFill>
              </a:rPr>
              <a:t>radial shearing AB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88925" y="881063"/>
            <a:ext cx="193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CC0000"/>
                </a:solidFill>
              </a:rPr>
              <a:t>two corners ABC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17488" y="217488"/>
            <a:ext cx="872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A50021"/>
                </a:solidFill>
              </a:rPr>
              <a:t>Stress response envelopes: Hostun sand: small-medium strain</a:t>
            </a: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2786063" y="1752600"/>
            <a:ext cx="422275" cy="6969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H="1">
            <a:off x="2365375" y="1800225"/>
            <a:ext cx="8286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6410325" y="1719263"/>
            <a:ext cx="434975" cy="7254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31788" y="3687763"/>
            <a:ext cx="4570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cs typeface="Times New Roman" pitchFamily="18" charset="0"/>
              </a:rPr>
              <a:t>ε</a:t>
            </a:r>
            <a:r>
              <a:rPr lang="en-GB" baseline="-25000">
                <a:solidFill>
                  <a:srgbClr val="008000"/>
                </a:solidFill>
                <a:cs typeface="Times New Roman" pitchFamily="18" charset="0"/>
              </a:rPr>
              <a:t>d</a:t>
            </a:r>
            <a:r>
              <a:rPr lang="en-GB">
                <a:solidFill>
                  <a:srgbClr val="008000"/>
                </a:solidFill>
                <a:cs typeface="Times New Roman" pitchFamily="18" charset="0"/>
              </a:rPr>
              <a:t> = 0.05, 0.2, 0.4, 0.6, 0.8, 1, 1.2%</a:t>
            </a:r>
            <a:endParaRPr lang="el-GR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781800" y="5472113"/>
            <a:ext cx="185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A50021"/>
                </a:solidFill>
              </a:rPr>
              <a:t>Sadek, 2006</a:t>
            </a:r>
          </a:p>
        </p:txBody>
      </p:sp>
      <p:pic>
        <p:nvPicPr>
          <p:cNvPr id="1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 l="19330" t="2251" r="19521" b="13333"/>
          <a:stretch>
            <a:fillRect/>
          </a:stretch>
        </p:blipFill>
        <p:spPr bwMode="auto">
          <a:xfrm>
            <a:off x="227013" y="442913"/>
            <a:ext cx="53435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57263" y="5224463"/>
            <a:ext cx="454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comparison of 0.05% strain response envelopes for histories </a:t>
            </a:r>
            <a:r>
              <a:rPr lang="en-GB" sz="2400">
                <a:solidFill>
                  <a:srgbClr val="000099"/>
                </a:solidFill>
              </a:rPr>
              <a:t>A, </a:t>
            </a:r>
            <a:r>
              <a:rPr lang="en-GB" sz="2400">
                <a:solidFill>
                  <a:srgbClr val="006600"/>
                </a:solidFill>
              </a:rPr>
              <a:t>AB, </a:t>
            </a:r>
            <a:r>
              <a:rPr lang="en-GB" sz="2400">
                <a:solidFill>
                  <a:srgbClr val="CC0000"/>
                </a:solidFill>
              </a:rPr>
              <a:t>ABC</a:t>
            </a:r>
            <a:r>
              <a:rPr lang="en-GB" sz="24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2886075" y="1436688"/>
            <a:ext cx="987425" cy="1450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1957388" y="1422400"/>
            <a:ext cx="188595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91050" y="492125"/>
            <a:ext cx="4324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</a:rPr>
              <a:t>stress response envelopes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3300"/>
                </a:solidFill>
              </a:rPr>
              <a:t>small/medium strain stiffness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</a:rPr>
              <a:t>kinematic hardening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</a:rPr>
              <a:t>centre as indicator of current fabric</a:t>
            </a:r>
            <a:r>
              <a:rPr lang="en-GB" sz="2400"/>
              <a:t> 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FF3300"/>
                </a:solidFill>
              </a:rPr>
              <a:t>but strain too large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781800" y="5472113"/>
            <a:ext cx="185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A50021"/>
                </a:solidFill>
              </a:rPr>
              <a:t>Sadek, 2006</a:t>
            </a: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30250" y="1531938"/>
            <a:ext cx="7670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3200">
                <a:solidFill>
                  <a:srgbClr val="CC0000"/>
                </a:solidFill>
                <a:latin typeface="Times New Roman" pitchFamily="18" charset="0"/>
              </a:rPr>
              <a:t>Designer models: addition of extra features</a:t>
            </a: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>
                <a:solidFill>
                  <a:srgbClr val="008000"/>
                </a:solidFill>
                <a:latin typeface="Times New Roman" pitchFamily="18" charset="0"/>
              </a:rPr>
              <a:t>Kinematic yielding</a:t>
            </a:r>
          </a:p>
          <a:p>
            <a:pPr marL="342900" indent="-342900"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2. Cam clay</a:t>
            </a:r>
          </a:p>
          <a:p>
            <a:pPr marL="342900" indent="-342900"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Times New Roman" pitchFamily="18" charset="0"/>
              </a:rPr>
              <a:t>3.   Mohr-Coulomb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amCla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77913"/>
            <a:ext cx="6038850" cy="2981325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30538" y="450850"/>
            <a:ext cx="3033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Cam clay</a:t>
            </a: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27100" y="4319588"/>
            <a:ext cx="6296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elastic-hardening plastic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volumetric hardening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associated flow – normality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C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339725"/>
            <a:ext cx="4629150" cy="6232525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929188" y="622300"/>
            <a:ext cx="38306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Cam clay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response in drained triaxial compression tests with constant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990000"/>
                </a:solidFill>
                <a:latin typeface="Times New Roman" pitchFamily="18" charset="0"/>
              </a:rPr>
              <a:t>asymptotic approach to critical state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effect of overconsolidation ratio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sharp division between elastic and plastic response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30250" y="1531938"/>
            <a:ext cx="7670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3200">
                <a:solidFill>
                  <a:srgbClr val="CC0000"/>
                </a:solidFill>
                <a:latin typeface="Times New Roman" pitchFamily="18" charset="0"/>
              </a:rPr>
              <a:t>Designer models: addition of extra features</a:t>
            </a: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3200">
                <a:solidFill>
                  <a:srgbClr val="008000"/>
                </a:solidFill>
                <a:latin typeface="Times New Roman" pitchFamily="18" charset="0"/>
              </a:rPr>
              <a:t>Kinematic yielding</a:t>
            </a:r>
          </a:p>
          <a:p>
            <a:pPr marL="342900" indent="-34290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2.  Cam clay</a:t>
            </a:r>
          </a:p>
          <a:p>
            <a:pPr marL="342900" indent="-342900"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Times New Roman" pitchFamily="18" charset="0"/>
              </a:rPr>
              <a:t>3.  Mohr-Coulomb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600200" y="2994025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compare response of soil on nonmonotonic loading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  <a:latin typeface="Times New Roman" pitchFamily="18" charset="0"/>
              </a:rPr>
              <a:t>with capability of single yield surface model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926013" y="4398963"/>
            <a:ext cx="4022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extension to simple models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990033"/>
                </a:solidFill>
                <a:latin typeface="Times New Roman" pitchFamily="18" charset="0"/>
              </a:rPr>
              <a:t>using kinematic hardening</a:t>
            </a:r>
          </a:p>
          <a:p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and bounding surface plasticity</a:t>
            </a:r>
          </a:p>
        </p:txBody>
      </p:sp>
      <p:pic>
        <p:nvPicPr>
          <p:cNvPr id="96261" name="Picture 5" descr="Extra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234950"/>
            <a:ext cx="6896100" cy="2747963"/>
          </a:xfrm>
          <a:prstGeom prst="rect">
            <a:avLst/>
          </a:prstGeom>
          <a:noFill/>
        </p:spPr>
      </p:pic>
      <p:pic>
        <p:nvPicPr>
          <p:cNvPr id="96262" name="Picture 6" descr="Ext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3688"/>
            <a:ext cx="4778375" cy="2549525"/>
          </a:xfrm>
          <a:prstGeom prst="rect">
            <a:avLst/>
          </a:prstGeom>
          <a:noFill/>
        </p:spPr>
      </p:pic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EP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3275" y="673100"/>
            <a:ext cx="2974975" cy="4283075"/>
          </a:xfrm>
          <a:prstGeom prst="rect">
            <a:avLst/>
          </a:prstGeo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28600" y="2917825"/>
            <a:ext cx="6245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compare response of soil on nonmonotonic loading with capability of single yield surface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elastic-hardening plastic model expects elastic behaviour on reversal, sudden drop in stiffness at yield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soils typically show hysteretic behaviour on unload-reload cycles, steady change in incremental stiffness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97285" name="Picture 5" descr="Extra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34950"/>
            <a:ext cx="5867400" cy="2338388"/>
          </a:xfrm>
          <a:prstGeom prst="rect">
            <a:avLst/>
          </a:prstGeom>
          <a:noFill/>
        </p:spPr>
      </p:pic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KHCC"/>
          <p:cNvPicPr>
            <a:picLocks noChangeAspect="1" noChangeArrowheads="1"/>
          </p:cNvPicPr>
          <p:nvPr/>
        </p:nvPicPr>
        <p:blipFill>
          <a:blip r:embed="rId2" cstate="print"/>
          <a:srcRect r="50020" b="51643"/>
          <a:stretch>
            <a:fillRect/>
          </a:stretch>
        </p:blipFill>
        <p:spPr bwMode="auto">
          <a:xfrm>
            <a:off x="242888" y="304800"/>
            <a:ext cx="3997325" cy="2438400"/>
          </a:xfrm>
          <a:prstGeom prst="rect">
            <a:avLst/>
          </a:prstGeo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85800" y="3014663"/>
            <a:ext cx="75596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  <a:latin typeface="Times New Roman" pitchFamily="18" charset="0"/>
              </a:rPr>
              <a:t>kinematic hardening extension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33CC"/>
                </a:solidFill>
                <a:latin typeface="Times New Roman" pitchFamily="18" charset="0"/>
              </a:rPr>
              <a:t>yield locus carried around with stress state – 'bubble' – strongly influenced by recent history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8000"/>
                </a:solidFill>
                <a:latin typeface="Times New Roman" pitchFamily="18" charset="0"/>
              </a:rPr>
              <a:t>stiffness falls as yield 'bubble' approaches bounding surface – controlled by distance </a:t>
            </a:r>
            <a:r>
              <a:rPr lang="en-GB" sz="2400" i="1" dirty="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en-GB" sz="2400" dirty="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Times New Roman" pitchFamily="18" charset="0"/>
              </a:rPr>
              <a:t>when loading with 'bubble' in contact with bounding surface model is identical to Cam clay</a:t>
            </a:r>
            <a:endParaRPr lang="en-US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98309" name="Picture 5" descr="Ext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00025"/>
            <a:ext cx="4778375" cy="2549525"/>
          </a:xfrm>
          <a:prstGeom prst="rect">
            <a:avLst/>
          </a:prstGeom>
          <a:noFill/>
        </p:spPr>
      </p:pic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KHCC"/>
          <p:cNvPicPr>
            <a:picLocks noChangeAspect="1" noChangeArrowheads="1"/>
          </p:cNvPicPr>
          <p:nvPr/>
        </p:nvPicPr>
        <p:blipFill>
          <a:blip r:embed="rId2" cstate="print"/>
          <a:srcRect r="50635" b="51643"/>
          <a:stretch>
            <a:fillRect/>
          </a:stretch>
        </p:blipFill>
        <p:spPr bwMode="auto">
          <a:xfrm>
            <a:off x="512763" y="479425"/>
            <a:ext cx="3948112" cy="24384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5800" y="3014663"/>
            <a:ext cx="75596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assume relative size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R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of 'bubble'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assume rule for translation of 'bubble'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assume interpolation rule linking plastic stiffness with </a:t>
            </a:r>
            <a:r>
              <a:rPr lang="en-GB" sz="2400" i="1">
                <a:solidFill>
                  <a:srgbClr val="008000"/>
                </a:solidFill>
                <a:latin typeface="Times New Roman" pitchFamily="18" charset="0"/>
              </a:rPr>
              <a:t>b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…otherwise identical to Cam clay</a:t>
            </a:r>
          </a:p>
        </p:txBody>
      </p:sp>
      <p:pic>
        <p:nvPicPr>
          <p:cNvPr id="62469" name="Picture 5" descr="Ext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863" y="444500"/>
            <a:ext cx="4560887" cy="2433638"/>
          </a:xfrm>
          <a:prstGeom prst="rect">
            <a:avLst/>
          </a:prstGeom>
          <a:noFill/>
        </p:spPr>
      </p:pic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ltabbaa6"/>
          <p:cNvPicPr>
            <a:picLocks noChangeAspect="1" noChangeArrowheads="1"/>
          </p:cNvPicPr>
          <p:nvPr/>
        </p:nvPicPr>
        <p:blipFill>
          <a:blip r:embed="rId2" cstate="print"/>
          <a:srcRect l="20044" t="5118" r="20700" b="13965"/>
          <a:stretch>
            <a:fillRect/>
          </a:stretch>
        </p:blipFill>
        <p:spPr bwMode="auto">
          <a:xfrm>
            <a:off x="3265488" y="228600"/>
            <a:ext cx="3251200" cy="6434138"/>
          </a:xfrm>
          <a:prstGeom prst="rect">
            <a:avLst/>
          </a:prstGeom>
          <a:noFill/>
        </p:spPr>
      </p:pic>
      <p:pic>
        <p:nvPicPr>
          <p:cNvPr id="63491" name="Picture 3" descr="altabbaa19"/>
          <p:cNvPicPr>
            <a:picLocks noChangeAspect="1" noChangeArrowheads="1"/>
          </p:cNvPicPr>
          <p:nvPr/>
        </p:nvPicPr>
        <p:blipFill>
          <a:blip r:embed="rId3" cstate="print"/>
          <a:srcRect l="22057" t="7759" r="19147" b="13043"/>
          <a:stretch>
            <a:fillRect/>
          </a:stretch>
        </p:blipFill>
        <p:spPr bwMode="auto">
          <a:xfrm>
            <a:off x="98425" y="174625"/>
            <a:ext cx="3281363" cy="6403975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432550" y="1044575"/>
            <a:ext cx="24669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kaolin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990000"/>
                </a:solidFill>
                <a:latin typeface="Times New Roman" pitchFamily="18" charset="0"/>
              </a:rPr>
              <a:t>constant </a:t>
            </a:r>
            <a:r>
              <a:rPr lang="en-GB" sz="2400" i="1">
                <a:solidFill>
                  <a:srgbClr val="99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</a:rPr>
              <a:t> cycles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hysteresis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CC00"/>
                </a:solidFill>
                <a:latin typeface="Times New Roman" pitchFamily="18" charset="0"/>
              </a:rPr>
              <a:t>build up of volumetric strain</a:t>
            </a:r>
            <a:endParaRPr lang="en-US" sz="240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15975" y="3217863"/>
            <a:ext cx="184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experiment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040188" y="3235325"/>
            <a:ext cx="184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simulation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778125" y="455613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volumetric strain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992313" y="5895975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distortional strain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233738" y="43291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189288" y="10985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1125" y="5984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96838" y="38655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pic>
        <p:nvPicPr>
          <p:cNvPr id="14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altabbaa10"/>
          <p:cNvPicPr>
            <a:picLocks noChangeAspect="1" noChangeArrowheads="1"/>
          </p:cNvPicPr>
          <p:nvPr/>
        </p:nvPicPr>
        <p:blipFill>
          <a:blip r:embed="rId2" cstate="print"/>
          <a:srcRect l="11903" t="2733" r="17987" b="55026"/>
          <a:stretch>
            <a:fillRect/>
          </a:stretch>
        </p:blipFill>
        <p:spPr bwMode="auto">
          <a:xfrm>
            <a:off x="1762125" y="230188"/>
            <a:ext cx="5086350" cy="4441825"/>
          </a:xfrm>
          <a:prstGeom prst="rect">
            <a:avLst/>
          </a:prstGeom>
          <a:noFill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84225" y="5045075"/>
            <a:ext cx="67770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migration of 'bubble' during constant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unloading </a:t>
            </a: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after one-dimensional normal compression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hardening of 'bubble' and bounding surface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V="1">
            <a:off x="2759075" y="1714500"/>
            <a:ext cx="2122488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897438" y="1714500"/>
            <a:ext cx="0" cy="2187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46250" y="1044575"/>
            <a:ext cx="62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q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179888" y="4457700"/>
            <a:ext cx="1062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Times New Roman" pitchFamily="18" charset="0"/>
              </a:rPr>
              <a:t>p'</a:t>
            </a:r>
            <a:r>
              <a:rPr lang="en-GB">
                <a:latin typeface="Times New Roman" pitchFamily="18" charset="0"/>
              </a:rPr>
              <a:t> kPa</a:t>
            </a:r>
            <a:endParaRPr lang="en-US" i="1">
              <a:latin typeface="Times New Roman" pitchFamily="18" charset="0"/>
            </a:endParaRP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ltabbaa4"/>
          <p:cNvPicPr>
            <a:picLocks noChangeAspect="1" noChangeArrowheads="1"/>
          </p:cNvPicPr>
          <p:nvPr/>
        </p:nvPicPr>
        <p:blipFill>
          <a:blip r:embed="rId2" cstate="print"/>
          <a:srcRect l="2477" t="2736" r="54031" b="8096"/>
          <a:stretch>
            <a:fillRect/>
          </a:stretch>
        </p:blipFill>
        <p:spPr bwMode="auto">
          <a:xfrm>
            <a:off x="4527550" y="0"/>
            <a:ext cx="4573588" cy="6469063"/>
          </a:xfrm>
          <a:prstGeom prst="rect">
            <a:avLst/>
          </a:prstGeom>
          <a:noFill/>
        </p:spPr>
      </p:pic>
      <p:pic>
        <p:nvPicPr>
          <p:cNvPr id="66564" name="Picture 4" descr="altabbaa17"/>
          <p:cNvPicPr>
            <a:picLocks noChangeAspect="1" noChangeArrowheads="1"/>
          </p:cNvPicPr>
          <p:nvPr/>
        </p:nvPicPr>
        <p:blipFill>
          <a:blip r:embed="rId3" cstate="print"/>
          <a:srcRect l="3412" t="6520" r="54347" b="8994"/>
          <a:stretch>
            <a:fillRect/>
          </a:stretch>
        </p:blipFill>
        <p:spPr bwMode="auto">
          <a:xfrm>
            <a:off x="212725" y="274638"/>
            <a:ext cx="4441825" cy="6129337"/>
          </a:xfrm>
          <a:prstGeom prst="rect">
            <a:avLst/>
          </a:prstGeom>
          <a:noFill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609850" y="153988"/>
            <a:ext cx="184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experiment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834063" y="171450"/>
            <a:ext cx="184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simulation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20713" y="3014663"/>
            <a:ext cx="80660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constant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cycles after one-dimensional normal compression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KHCC"/>
          <p:cNvPicPr>
            <a:picLocks noChangeAspect="1" noChangeArrowheads="1"/>
          </p:cNvPicPr>
          <p:nvPr/>
        </p:nvPicPr>
        <p:blipFill>
          <a:blip r:embed="rId2" cstate="print"/>
          <a:srcRect t="46631" r="47827"/>
          <a:stretch>
            <a:fillRect/>
          </a:stretch>
        </p:blipFill>
        <p:spPr bwMode="auto">
          <a:xfrm>
            <a:off x="2263775" y="266700"/>
            <a:ext cx="4346575" cy="2803525"/>
          </a:xfrm>
          <a:prstGeom prst="rect">
            <a:avLst/>
          </a:prstGeom>
          <a:noFill/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2725" y="3451225"/>
            <a:ext cx="8704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add further effects in a similarly hierarchical way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cementation and structure: extension to 'bubble' model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natural soils often contain structure: bonding between particles: destroyed with mechanical or chemical damage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KHCC"/>
          <p:cNvPicPr>
            <a:picLocks noChangeAspect="1" noChangeArrowheads="1"/>
          </p:cNvPicPr>
          <p:nvPr/>
        </p:nvPicPr>
        <p:blipFill>
          <a:blip r:embed="rId2" cstate="print"/>
          <a:srcRect t="46933" r="48228"/>
          <a:stretch>
            <a:fillRect/>
          </a:stretch>
        </p:blipFill>
        <p:spPr bwMode="auto">
          <a:xfrm>
            <a:off x="520700" y="280988"/>
            <a:ext cx="4313238" cy="2787650"/>
          </a:xfrm>
          <a:prstGeom prst="rect">
            <a:avLst/>
          </a:prstGeom>
          <a:noFill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725" y="3197225"/>
            <a:ext cx="87042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design model in which yield surface has increased size as a result of the bonding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with plastic straining (or chemical weathering) the yield surface gradually shrinks to the yield surface, for remoulded, structureless material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extension of 'bubble' kinematic extension of Cam clay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Times New Roman" pitchFamily="18" charset="0"/>
              </a:rPr>
              <a:t>all features of 'bubble' model retained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814888" y="1077913"/>
            <a:ext cx="4051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990000"/>
                </a:solidFill>
                <a:latin typeface="Times New Roman" pitchFamily="18" charset="0"/>
              </a:rPr>
              <a:t>ratio of sizes of structure surface and reference surface gives indication of current degree of structure </a:t>
            </a:r>
            <a:endParaRPr lang="en-US" sz="200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76238" y="668338"/>
            <a:ext cx="839311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add measure of structure or bonding: single scalar parameter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'bounding' surface now called 'structure' surface: size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times larger than a reference surface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structure lost whenever plastic strains occur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Times New Roman" pitchFamily="18" charset="0"/>
              </a:rPr>
              <a:t>damage law: </a:t>
            </a:r>
          </a:p>
          <a:p>
            <a:pPr>
              <a:spcBef>
                <a:spcPct val="50000"/>
              </a:spcBef>
            </a:pPr>
            <a:endParaRPr lang="en-US" sz="2400" i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damage plastic strain increment </a:t>
            </a:r>
            <a:r>
              <a:rPr lang="el-GR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 baseline="30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 combines plastic volumetric and plastic distortional strain increments: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	– additional  parameter to control their relative importance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structure progressively disappears:</a:t>
            </a:r>
          </a:p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990000"/>
                </a:solidFill>
                <a:latin typeface="Times New Roman" pitchFamily="18" charset="0"/>
              </a:rPr>
              <a:t>r </a:t>
            </a:r>
            <a:r>
              <a:rPr lang="en-US" sz="2400" i="1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400" i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1 as plastic deformation increases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514850" y="33274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14120" imgH="203040" progId="Equation.3">
                  <p:embed/>
                </p:oleObj>
              </mc:Choice>
              <mc:Fallback>
                <p:oleObj name="Equation" r:id="rId3" imgW="114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4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303463" y="2784475"/>
          <a:ext cx="29162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295280" imgH="368280" progId="Equation.3">
                  <p:embed/>
                </p:oleObj>
              </mc:Choice>
              <mc:Fallback>
                <p:oleObj name="Equation" r:id="rId5" imgW="129528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784475"/>
                        <a:ext cx="291623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143000" y="1524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899" name="Oval 3" descr="5%"/>
          <p:cNvSpPr>
            <a:spLocks noChangeArrowheads="1"/>
          </p:cNvSpPr>
          <p:nvPr/>
        </p:nvSpPr>
        <p:spPr bwMode="auto">
          <a:xfrm>
            <a:off x="1143000" y="1752600"/>
            <a:ext cx="3352800" cy="2133600"/>
          </a:xfrm>
          <a:prstGeom prst="ellipse">
            <a:avLst/>
          </a:prstGeom>
          <a:pattFill prst="pct5">
            <a:fgClr>
              <a:srgbClr val="0000CC"/>
            </a:fgClr>
            <a:bgClr>
              <a:schemeClr val="bg1"/>
            </a:bgClr>
          </a:patt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shear stress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724400" y="28194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mean stress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057400" y="2286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elastic - stiff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143000" y="2819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3581400" y="1676400"/>
            <a:ext cx="762000" cy="1143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886200" y="9144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9900"/>
                </a:solidFill>
                <a:latin typeface="Times New Roman" pitchFamily="18" charset="0"/>
              </a:rPr>
              <a:t>plastic – less stiff</a:t>
            </a: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6096000" y="1524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6096000" y="2819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4038600" y="2133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6096000" y="2133600"/>
            <a:ext cx="228600" cy="685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6324600" y="1600200"/>
            <a:ext cx="1371600" cy="533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334000" y="14478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shear stress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7467600" y="2895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shear strain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685800" y="4572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classical elastic-plastic modelling of soil 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  <a:latin typeface="Times New Roman" pitchFamily="18" charset="0"/>
              </a:rPr>
              <a:t>for example, Cam clay (1963, 1968)</a:t>
            </a:r>
          </a:p>
        </p:txBody>
      </p:sp>
      <p:sp>
        <p:nvSpPr>
          <p:cNvPr id="80915" name="Oval 19" descr="5%"/>
          <p:cNvSpPr>
            <a:spLocks noChangeArrowheads="1"/>
          </p:cNvSpPr>
          <p:nvPr/>
        </p:nvSpPr>
        <p:spPr bwMode="auto">
          <a:xfrm>
            <a:off x="1143000" y="1635125"/>
            <a:ext cx="3657600" cy="2327275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92113" y="636588"/>
            <a:ext cx="84074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logical: structureless soil is one which has been so mechanically pummelled that it has no remaining bonds between particles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particular forms of laboratory testing (triaxial testing, for example) may not be able to provide sufficient damage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evolution law and definition of damage strain may need to include some more subtle reference to the nature of the strain path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Times New Roman" pitchFamily="18" charset="0"/>
              </a:rPr>
              <a:t>shearing with rotation of principal axes is likely to be especially damaging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feasible to introduce other evolution laws which relate change (increase or decrease) of scalar measure of structure </a:t>
            </a:r>
            <a:r>
              <a:rPr lang="en-US" sz="2400" i="1">
                <a:solidFill>
                  <a:srgbClr val="663300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to chemical environment or time or temperature effects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Cam clay can be regained by setting </a:t>
            </a:r>
            <a:r>
              <a:rPr lang="en-US" sz="2400" i="1">
                <a:solidFill>
                  <a:srgbClr val="000066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= 1, </a:t>
            </a:r>
            <a:r>
              <a:rPr lang="en-US" sz="2400" i="1">
                <a:solidFill>
                  <a:srgbClr val="000066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= 1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KH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55575"/>
            <a:ext cx="8331200" cy="5253038"/>
          </a:xfrm>
          <a:prstGeom prst="rect">
            <a:avLst/>
          </a:prstGeo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454525" y="2703513"/>
            <a:ext cx="4689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hierarchical extension of 'bubble' model to include effects of structure</a:t>
            </a:r>
          </a:p>
          <a:p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  <a:p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other evolution laws: relate change (increase or decrease) of scalar measure of structure </a:t>
            </a:r>
            <a:r>
              <a:rPr lang="en-US" sz="2400" i="1">
                <a:solidFill>
                  <a:srgbClr val="663300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to chemical environment or time or temperature effects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0013" y="5892800"/>
            <a:ext cx="624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Cam clay can be regained by setting </a:t>
            </a:r>
            <a:r>
              <a:rPr lang="en-US" sz="2400" i="1">
                <a:solidFill>
                  <a:srgbClr val="000066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= 1, </a:t>
            </a:r>
            <a:r>
              <a:rPr lang="en-US" sz="2400" i="1">
                <a:solidFill>
                  <a:srgbClr val="000066"/>
                </a:solidFill>
                <a:latin typeface="Times New Roman" pitchFamily="18" charset="0"/>
              </a:rPr>
              <a:t>R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= 1</a:t>
            </a:r>
            <a:endParaRPr lang="en-GB"/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mrdm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8785225" cy="3529012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57413" y="4529138"/>
            <a:ext cx="468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Norrk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öping clay – calibration tests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68350" y="5843588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Rouainia &amp; Muir Wood (2000)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mrdmw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687388"/>
            <a:ext cx="8893175" cy="3911600"/>
          </a:xfrm>
          <a:prstGeom prst="rect">
            <a:avLst/>
          </a:prstGeo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157413" y="4799013"/>
            <a:ext cx="497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Norrk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öping clay – parametric variation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8350" y="5843588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Rouainia &amp; Muir Wood (2000)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mrdmw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327025"/>
            <a:ext cx="8645525" cy="4273550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244600" y="4783138"/>
            <a:ext cx="680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Norrk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öping clay – undrained – isotropic consolidation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8350" y="5843588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Rouainia &amp; Muir Wood (2000)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mrdmw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76300"/>
            <a:ext cx="8945563" cy="3538538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17588" y="4592638"/>
            <a:ext cx="715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Norrk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öping clay – undrained – anisotropic consolidation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68350" y="5843588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Rouainia &amp; Muir Wood (2000)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mrdmw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06400"/>
            <a:ext cx="8669338" cy="4406900"/>
          </a:xfrm>
          <a:prstGeom prst="rect">
            <a:avLst/>
          </a:prstGeom>
          <a:noFill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44538" y="5037138"/>
            <a:ext cx="768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Norrk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öping clay – undrained – isotropic overconsolidation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68350" y="5843588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Rouainia &amp; Muir Wood (2000)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StructKHC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82563"/>
            <a:ext cx="7823200" cy="4933950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154238" y="4919663"/>
            <a:ext cx="5273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simulation</a:t>
            </a:r>
            <a:r>
              <a:rPr lang="en-GB" sz="2400">
                <a:latin typeface="Times New Roman" pitchFamily="18" charset="0"/>
              </a:rPr>
              <a:t>                             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experiment</a:t>
            </a:r>
          </a:p>
          <a:p>
            <a:pPr algn="ctr">
              <a:spcBef>
                <a:spcPct val="1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Bothkennar clay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" y="5775325"/>
            <a:ext cx="6221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results normalised by Hvorslev equivalent consolidation pressure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</a:rPr>
              <a:t>e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for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structureless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soil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486525" y="5518150"/>
            <a:ext cx="257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  <a:latin typeface="Times New Roman" pitchFamily="18" charset="0"/>
              </a:rPr>
              <a:t>Gajo &amp; Muir Wood, 2001</a:t>
            </a:r>
            <a:endParaRPr lang="en-US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36588" y="1416050"/>
            <a:ext cx="76581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0066"/>
                </a:solidFill>
                <a:latin typeface="Times New Roman" pitchFamily="18" charset="0"/>
              </a:rPr>
              <a:t>Hierarchical extensions of Cam clay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it is relatively straightforward to add extra features to a soil model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advantage in using well known model as basis – check implementation – acceptability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extra features imply additional soil parameters and additional calibration tests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seek adequate complexity in modelling – match complexity of model to availability of data and needs of application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476250"/>
            <a:ext cx="4105275" cy="3341688"/>
            <a:chOff x="2655" y="1155"/>
            <a:chExt cx="5025" cy="3480"/>
          </a:xfrm>
        </p:grpSpPr>
        <p:sp>
          <p:nvSpPr>
            <p:cNvPr id="81923" name="Line 3"/>
            <p:cNvSpPr>
              <a:spLocks noChangeShapeType="1"/>
            </p:cNvSpPr>
            <p:nvPr/>
          </p:nvSpPr>
          <p:spPr bwMode="auto">
            <a:xfrm>
              <a:off x="3720" y="1365"/>
              <a:ext cx="0" cy="28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4" name="Line 4"/>
            <p:cNvSpPr>
              <a:spLocks noChangeShapeType="1"/>
            </p:cNvSpPr>
            <p:nvPr/>
          </p:nvSpPr>
          <p:spPr bwMode="auto">
            <a:xfrm>
              <a:off x="3720" y="4230"/>
              <a:ext cx="39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5" name="Arc 5"/>
            <p:cNvSpPr>
              <a:spLocks/>
            </p:cNvSpPr>
            <p:nvPr/>
          </p:nvSpPr>
          <p:spPr bwMode="auto">
            <a:xfrm rot="11219355" flipV="1">
              <a:off x="3855" y="2476"/>
              <a:ext cx="450" cy="1770"/>
            </a:xfrm>
            <a:custGeom>
              <a:avLst/>
              <a:gdLst>
                <a:gd name="G0" fmla="+- 0 0 0"/>
                <a:gd name="G1" fmla="+- 18337 0 0"/>
                <a:gd name="G2" fmla="+- 21600 0 0"/>
                <a:gd name="T0" fmla="*/ 11416 w 21600"/>
                <a:gd name="T1" fmla="*/ 0 h 18337"/>
                <a:gd name="T2" fmla="*/ 21600 w 21600"/>
                <a:gd name="T3" fmla="*/ 18337 h 18337"/>
                <a:gd name="T4" fmla="*/ 0 w 21600"/>
                <a:gd name="T5" fmla="*/ 18337 h 18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337" fill="none" extrusionOk="0">
                  <a:moveTo>
                    <a:pt x="11415" y="0"/>
                  </a:moveTo>
                  <a:cubicBezTo>
                    <a:pt x="17749" y="3943"/>
                    <a:pt x="21600" y="10876"/>
                    <a:pt x="21600" y="18337"/>
                  </a:cubicBezTo>
                </a:path>
                <a:path w="21600" h="18337" stroke="0" extrusionOk="0">
                  <a:moveTo>
                    <a:pt x="11415" y="0"/>
                  </a:moveTo>
                  <a:cubicBezTo>
                    <a:pt x="17749" y="3943"/>
                    <a:pt x="21600" y="10876"/>
                    <a:pt x="21600" y="18337"/>
                  </a:cubicBezTo>
                  <a:lnTo>
                    <a:pt x="0" y="1833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6" name="Arc 6"/>
            <p:cNvSpPr>
              <a:spLocks/>
            </p:cNvSpPr>
            <p:nvPr/>
          </p:nvSpPr>
          <p:spPr bwMode="auto">
            <a:xfrm rot="10393848" flipV="1">
              <a:off x="4162" y="2066"/>
              <a:ext cx="2091" cy="6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031"/>
                <a:gd name="T1" fmla="*/ 0 h 21600"/>
                <a:gd name="T2" fmla="*/ 18031 w 18031"/>
                <a:gd name="T3" fmla="*/ 9707 h 21600"/>
                <a:gd name="T4" fmla="*/ 0 w 1803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31" h="21600" fill="none" extrusionOk="0">
                  <a:moveTo>
                    <a:pt x="-1" y="0"/>
                  </a:moveTo>
                  <a:cubicBezTo>
                    <a:pt x="7259" y="0"/>
                    <a:pt x="14033" y="3646"/>
                    <a:pt x="18030" y="9707"/>
                  </a:cubicBezTo>
                </a:path>
                <a:path w="18031" h="21600" stroke="0" extrusionOk="0">
                  <a:moveTo>
                    <a:pt x="-1" y="0"/>
                  </a:moveTo>
                  <a:cubicBezTo>
                    <a:pt x="7259" y="0"/>
                    <a:pt x="14033" y="3646"/>
                    <a:pt x="18030" y="970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 flipH="1">
              <a:off x="3330" y="2475"/>
              <a:ext cx="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3660" y="1155"/>
              <a:ext cx="12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stress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655" y="2160"/>
              <a:ext cx="9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yield?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6390" y="4185"/>
              <a:ext cx="129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strain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31" name="Arc 11"/>
            <p:cNvSpPr>
              <a:spLocks/>
            </p:cNvSpPr>
            <p:nvPr/>
          </p:nvSpPr>
          <p:spPr bwMode="auto">
            <a:xfrm rot="10573781" flipV="1">
              <a:off x="3995" y="2204"/>
              <a:ext cx="1465" cy="945"/>
            </a:xfrm>
            <a:custGeom>
              <a:avLst/>
              <a:gdLst>
                <a:gd name="G0" fmla="+- 0 0 0"/>
                <a:gd name="G1" fmla="+- 20944 0 0"/>
                <a:gd name="G2" fmla="+- 21600 0 0"/>
                <a:gd name="T0" fmla="*/ 5283 w 21094"/>
                <a:gd name="T1" fmla="*/ 0 h 20944"/>
                <a:gd name="T2" fmla="*/ 21094 w 21094"/>
                <a:gd name="T3" fmla="*/ 16296 h 20944"/>
                <a:gd name="T4" fmla="*/ 0 w 21094"/>
                <a:gd name="T5" fmla="*/ 20944 h 20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94" h="20944" fill="none" extrusionOk="0">
                  <a:moveTo>
                    <a:pt x="5282" y="0"/>
                  </a:moveTo>
                  <a:cubicBezTo>
                    <a:pt x="13213" y="2000"/>
                    <a:pt x="19333" y="8308"/>
                    <a:pt x="21093" y="16296"/>
                  </a:cubicBezTo>
                </a:path>
                <a:path w="21094" h="20944" stroke="0" extrusionOk="0">
                  <a:moveTo>
                    <a:pt x="5282" y="0"/>
                  </a:moveTo>
                  <a:cubicBezTo>
                    <a:pt x="13213" y="2000"/>
                    <a:pt x="19333" y="8308"/>
                    <a:pt x="21093" y="16296"/>
                  </a:cubicBezTo>
                  <a:lnTo>
                    <a:pt x="0" y="2094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2" name="Line 12"/>
            <p:cNvSpPr>
              <a:spLocks noChangeShapeType="1"/>
            </p:cNvSpPr>
            <p:nvPr/>
          </p:nvSpPr>
          <p:spPr bwMode="auto">
            <a:xfrm>
              <a:off x="4215" y="2670"/>
              <a:ext cx="195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4245" y="3060"/>
              <a:ext cx="279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typical actual response</a:t>
              </a:r>
              <a:endParaRPr lang="en-GB" sz="2400">
                <a:latin typeface="Times New Roman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6463" y="2905125"/>
            <a:ext cx="3762375" cy="2828925"/>
            <a:chOff x="2805" y="7290"/>
            <a:chExt cx="5925" cy="4455"/>
          </a:xfrm>
        </p:grpSpPr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3555" y="7290"/>
              <a:ext cx="0" cy="3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>
              <a:off x="3555" y="11010"/>
              <a:ext cx="4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7" name="Arc 17"/>
            <p:cNvSpPr>
              <a:spLocks/>
            </p:cNvSpPr>
            <p:nvPr/>
          </p:nvSpPr>
          <p:spPr bwMode="auto">
            <a:xfrm>
              <a:off x="3840" y="7786"/>
              <a:ext cx="2462" cy="17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95"/>
                <a:gd name="T1" fmla="*/ 0 h 21600"/>
                <a:gd name="T2" fmla="*/ 19695 w 19695"/>
                <a:gd name="T3" fmla="*/ 12731 h 21600"/>
                <a:gd name="T4" fmla="*/ 0 w 1969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95" h="21600" fill="none" extrusionOk="0">
                  <a:moveTo>
                    <a:pt x="-1" y="0"/>
                  </a:moveTo>
                  <a:cubicBezTo>
                    <a:pt x="8497" y="0"/>
                    <a:pt x="16205" y="4982"/>
                    <a:pt x="19695" y="12730"/>
                  </a:cubicBezTo>
                </a:path>
                <a:path w="19695" h="21600" stroke="0" extrusionOk="0">
                  <a:moveTo>
                    <a:pt x="-1" y="0"/>
                  </a:moveTo>
                  <a:cubicBezTo>
                    <a:pt x="8497" y="0"/>
                    <a:pt x="16205" y="4982"/>
                    <a:pt x="19695" y="1273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8" name="Line 18"/>
            <p:cNvSpPr>
              <a:spLocks noChangeShapeType="1"/>
            </p:cNvSpPr>
            <p:nvPr/>
          </p:nvSpPr>
          <p:spPr bwMode="auto">
            <a:xfrm>
              <a:off x="6300" y="8820"/>
              <a:ext cx="1380" cy="17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39" name="Line 19"/>
            <p:cNvSpPr>
              <a:spLocks noChangeShapeType="1"/>
            </p:cNvSpPr>
            <p:nvPr/>
          </p:nvSpPr>
          <p:spPr bwMode="auto">
            <a:xfrm>
              <a:off x="5235" y="8025"/>
              <a:ext cx="1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 flipH="1" flipV="1">
              <a:off x="5445" y="7680"/>
              <a:ext cx="1140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>
              <a:off x="5265" y="8025"/>
              <a:ext cx="1650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42" name="Line 22"/>
            <p:cNvSpPr>
              <a:spLocks noChangeShapeType="1"/>
            </p:cNvSpPr>
            <p:nvPr/>
          </p:nvSpPr>
          <p:spPr bwMode="auto">
            <a:xfrm>
              <a:off x="5265" y="8025"/>
              <a:ext cx="1665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43" name="Line 23"/>
            <p:cNvSpPr>
              <a:spLocks noChangeShapeType="1"/>
            </p:cNvSpPr>
            <p:nvPr/>
          </p:nvSpPr>
          <p:spPr bwMode="auto">
            <a:xfrm>
              <a:off x="5805" y="8145"/>
              <a:ext cx="0" cy="2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44" name="Text Box 24"/>
            <p:cNvSpPr txBox="1">
              <a:spLocks noChangeArrowheads="1"/>
            </p:cNvSpPr>
            <p:nvPr/>
          </p:nvSpPr>
          <p:spPr bwMode="auto">
            <a:xfrm>
              <a:off x="2805" y="7425"/>
              <a:ext cx="103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void ratio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7065" y="10995"/>
              <a:ext cx="1665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vertical stress</a:t>
              </a:r>
            </a:p>
            <a:p>
              <a:pPr eaLnBrk="0" hangingPunct="0"/>
              <a:r>
                <a:rPr lang="en-GB" sz="1200">
                  <a:latin typeface="Times New Roman" pitchFamily="18" charset="0"/>
                </a:rPr>
                <a:t>(log scale)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4755" y="11010"/>
              <a:ext cx="1920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>
                  <a:latin typeface="Times New Roman" pitchFamily="18" charset="0"/>
                </a:rPr>
                <a:t>preconsolidation pressure</a:t>
              </a:r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4500563" y="1484313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classical identification of yield from stress:strain response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755650" y="486886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geometrical construction for estimation of preconsolidation pressure </a:t>
            </a:r>
          </a:p>
        </p:txBody>
      </p:sp>
      <p:pic>
        <p:nvPicPr>
          <p:cNvPr id="30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539750" y="2205038"/>
          <a:ext cx="5472113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4686300" imgH="3724351" progId="Excel.Sheet.8">
                  <p:embed/>
                </p:oleObj>
              </mc:Choice>
              <mc:Fallback>
                <p:oleObj name="Chart" r:id="rId4" imgW="4686300" imgH="37243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05038"/>
                        <a:ext cx="5472113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995738" y="620713"/>
            <a:ext cx="4608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Cam clay providing inspiration: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search for ‘Cam clay like’ yield loci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66"/>
                </a:solidFill>
                <a:latin typeface="Times New Roman" pitchFamily="18" charset="0"/>
              </a:rPr>
              <a:t>eg kaolin (Al-Tabbaa, 1984)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00CC"/>
                </a:solidFill>
                <a:latin typeface="Times New Roman" pitchFamily="18" charset="0"/>
              </a:rPr>
              <a:t>yield loci for natural clays</a:t>
            </a:r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1268413"/>
          <a:ext cx="6872287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4" imgW="5248351" imgH="3362249" progId="Excel.Sheet.8">
                  <p:embed/>
                </p:oleObj>
              </mc:Choice>
              <mc:Fallback>
                <p:oleObj name="Chart" r:id="rId4" imgW="5248351" imgH="33622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6872287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87450" y="6092825"/>
            <a:ext cx="669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0066"/>
                </a:solidFill>
                <a:latin typeface="Times New Roman" pitchFamily="18" charset="0"/>
              </a:rPr>
              <a:t>collected by Graham et al (1988)</a:t>
            </a: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typical experimental observation:</a:t>
            </a: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GB" sz="24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stiffness falls steadily with monotonic straining:</a:t>
            </a:r>
            <a:br>
              <a:rPr lang="en-GB" sz="240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is there an elastic region?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8125" y="5480050"/>
            <a:ext cx="604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CC0066"/>
                </a:solidFill>
                <a:latin typeface="Times New Roman" pitchFamily="18" charset="0"/>
              </a:rPr>
              <a:t>shear stiffness degradation data for Quiou sand from resonant column and torsional shear tests (after LoPresti et al, 1997)</a:t>
            </a:r>
          </a:p>
        </p:txBody>
      </p:sp>
      <p:pic>
        <p:nvPicPr>
          <p:cNvPr id="84997" name="Picture 5" descr="Stif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514475"/>
            <a:ext cx="6392862" cy="3963988"/>
          </a:xfrm>
          <a:prstGeom prst="rect">
            <a:avLst/>
          </a:prstGeom>
          <a:noFill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311400" y="2500313"/>
            <a:ext cx="221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limit of elastic response??</a:t>
            </a: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3295650" y="1922463"/>
            <a:ext cx="0" cy="581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lg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641475"/>
          </a:xfrm>
        </p:spPr>
        <p:txBody>
          <a:bodyPr>
            <a:normAutofit fontScale="90000"/>
          </a:bodyPr>
          <a:lstStyle/>
          <a:p>
            <a:r>
              <a:rPr lang="en-GB" sz="2800">
                <a:solidFill>
                  <a:srgbClr val="0000CC"/>
                </a:solidFill>
                <a:latin typeface="Times New Roman" pitchFamily="18" charset="0"/>
              </a:rPr>
              <a:t>how do we objectively identify yielding?</a:t>
            </a:r>
            <a:br>
              <a:rPr lang="en-GB" sz="28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sz="2800">
                <a:solidFill>
                  <a:srgbClr val="008000"/>
                </a:solidFill>
                <a:latin typeface="Times New Roman" pitchFamily="18" charset="0"/>
              </a:rPr>
              <a:t>occurrence of irrecoverable strain?</a:t>
            </a:r>
            <a:r>
              <a:rPr lang="en-GB" sz="280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GB" sz="28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sz="2800">
                <a:solidFill>
                  <a:srgbClr val="CC0066"/>
                </a:solidFill>
                <a:latin typeface="Times New Roman" pitchFamily="18" charset="0"/>
              </a:rPr>
              <a:t>dissipation of energy in loading/unloading cycles?</a:t>
            </a:r>
            <a:br>
              <a:rPr lang="en-GB" sz="2800">
                <a:solidFill>
                  <a:srgbClr val="CC0066"/>
                </a:solidFill>
                <a:latin typeface="Times New Roman" pitchFamily="18" charset="0"/>
              </a:rPr>
            </a:br>
            <a:r>
              <a:rPr lang="en-GB" sz="2800">
                <a:solidFill>
                  <a:srgbClr val="0000CC"/>
                </a:solidFill>
                <a:latin typeface="Times New Roman" pitchFamily="18" charset="0"/>
              </a:rPr>
              <a:t>change in slope of stress:strain response?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2636838"/>
            <a:ext cx="6696075" cy="2974975"/>
            <a:chOff x="2385" y="10875"/>
            <a:chExt cx="7095" cy="315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55" y="11010"/>
              <a:ext cx="3045" cy="2640"/>
              <a:chOff x="2655" y="11010"/>
              <a:chExt cx="3045" cy="2640"/>
            </a:xfrm>
          </p:grpSpPr>
          <p:sp>
            <p:nvSpPr>
              <p:cNvPr id="86021" name="Line 5"/>
              <p:cNvSpPr>
                <a:spLocks noChangeShapeType="1"/>
              </p:cNvSpPr>
              <p:nvPr/>
            </p:nvSpPr>
            <p:spPr bwMode="auto">
              <a:xfrm>
                <a:off x="2655" y="11010"/>
                <a:ext cx="0" cy="2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22" name="Line 6"/>
              <p:cNvSpPr>
                <a:spLocks noChangeShapeType="1"/>
              </p:cNvSpPr>
              <p:nvPr/>
            </p:nvSpPr>
            <p:spPr bwMode="auto">
              <a:xfrm>
                <a:off x="2655" y="13650"/>
                <a:ext cx="30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35" y="11010"/>
              <a:ext cx="3045" cy="2640"/>
              <a:chOff x="2655" y="11010"/>
              <a:chExt cx="3045" cy="2640"/>
            </a:xfrm>
          </p:grpSpPr>
          <p:sp>
            <p:nvSpPr>
              <p:cNvPr id="86024" name="Line 8"/>
              <p:cNvSpPr>
                <a:spLocks noChangeShapeType="1"/>
              </p:cNvSpPr>
              <p:nvPr/>
            </p:nvSpPr>
            <p:spPr bwMode="auto">
              <a:xfrm>
                <a:off x="2655" y="11010"/>
                <a:ext cx="0" cy="2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25" name="Line 9"/>
              <p:cNvSpPr>
                <a:spLocks noChangeShapeType="1"/>
              </p:cNvSpPr>
              <p:nvPr/>
            </p:nvSpPr>
            <p:spPr bwMode="auto">
              <a:xfrm>
                <a:off x="2655" y="13650"/>
                <a:ext cx="30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6026" name="Arc 10"/>
            <p:cNvSpPr>
              <a:spLocks/>
            </p:cNvSpPr>
            <p:nvPr/>
          </p:nvSpPr>
          <p:spPr bwMode="auto">
            <a:xfrm rot="395063" flipV="1">
              <a:off x="2385" y="11716"/>
              <a:ext cx="1815" cy="1978"/>
            </a:xfrm>
            <a:custGeom>
              <a:avLst/>
              <a:gdLst>
                <a:gd name="G0" fmla="+- 0 0 0"/>
                <a:gd name="G1" fmla="+- 21097 0 0"/>
                <a:gd name="G2" fmla="+- 21600 0 0"/>
                <a:gd name="T0" fmla="*/ 4634 w 21600"/>
                <a:gd name="T1" fmla="*/ 0 h 21097"/>
                <a:gd name="T2" fmla="*/ 21600 w 21600"/>
                <a:gd name="T3" fmla="*/ 21097 h 21097"/>
                <a:gd name="T4" fmla="*/ 0 w 21600"/>
                <a:gd name="T5" fmla="*/ 21097 h 2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7" fill="none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</a:path>
                <a:path w="21600" h="21097" stroke="0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  <a:lnTo>
                    <a:pt x="0" y="210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7" name="Arc 11"/>
            <p:cNvSpPr>
              <a:spLocks/>
            </p:cNvSpPr>
            <p:nvPr/>
          </p:nvSpPr>
          <p:spPr bwMode="auto">
            <a:xfrm rot="4675216" flipH="1" flipV="1">
              <a:off x="2625" y="11896"/>
              <a:ext cx="1815" cy="1978"/>
            </a:xfrm>
            <a:custGeom>
              <a:avLst/>
              <a:gdLst>
                <a:gd name="G0" fmla="+- 0 0 0"/>
                <a:gd name="G1" fmla="+- 21097 0 0"/>
                <a:gd name="G2" fmla="+- 21600 0 0"/>
                <a:gd name="T0" fmla="*/ 4634 w 21600"/>
                <a:gd name="T1" fmla="*/ 0 h 21097"/>
                <a:gd name="T2" fmla="*/ 21600 w 21600"/>
                <a:gd name="T3" fmla="*/ 21097 h 21097"/>
                <a:gd name="T4" fmla="*/ 0 w 21600"/>
                <a:gd name="T5" fmla="*/ 21097 h 2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7" fill="none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</a:path>
                <a:path w="21600" h="21097" stroke="0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  <a:lnTo>
                    <a:pt x="0" y="210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2547" y="10890"/>
              <a:ext cx="1320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stress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4200" y="13587"/>
              <a:ext cx="124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strain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4755" y="13023"/>
              <a:ext cx="6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a.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6031" name="Arc 15"/>
            <p:cNvSpPr>
              <a:spLocks/>
            </p:cNvSpPr>
            <p:nvPr/>
          </p:nvSpPr>
          <p:spPr bwMode="auto">
            <a:xfrm rot="4675216" flipH="1" flipV="1">
              <a:off x="6405" y="11941"/>
              <a:ext cx="1815" cy="1978"/>
            </a:xfrm>
            <a:custGeom>
              <a:avLst/>
              <a:gdLst>
                <a:gd name="G0" fmla="+- 0 0 0"/>
                <a:gd name="G1" fmla="+- 21097 0 0"/>
                <a:gd name="G2" fmla="+- 21600 0 0"/>
                <a:gd name="T0" fmla="*/ 4634 w 21600"/>
                <a:gd name="T1" fmla="*/ 0 h 21097"/>
                <a:gd name="T2" fmla="*/ 21600 w 21600"/>
                <a:gd name="T3" fmla="*/ 21097 h 21097"/>
                <a:gd name="T4" fmla="*/ 0 w 21600"/>
                <a:gd name="T5" fmla="*/ 21097 h 2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7" fill="none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</a:path>
                <a:path w="21600" h="21097" stroke="0" extrusionOk="0">
                  <a:moveTo>
                    <a:pt x="4634" y="-1"/>
                  </a:moveTo>
                  <a:cubicBezTo>
                    <a:pt x="14541" y="2176"/>
                    <a:pt x="21600" y="10953"/>
                    <a:pt x="21600" y="21097"/>
                  </a:cubicBezTo>
                  <a:lnTo>
                    <a:pt x="0" y="210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32" name="Arc 16"/>
            <p:cNvSpPr>
              <a:spLocks/>
            </p:cNvSpPr>
            <p:nvPr/>
          </p:nvSpPr>
          <p:spPr bwMode="auto">
            <a:xfrm rot="395063" flipV="1">
              <a:off x="6153" y="11715"/>
              <a:ext cx="1815" cy="1914"/>
            </a:xfrm>
            <a:custGeom>
              <a:avLst/>
              <a:gdLst>
                <a:gd name="G0" fmla="+- 0 0 0"/>
                <a:gd name="G1" fmla="+- 17610 0 0"/>
                <a:gd name="G2" fmla="+- 21600 0 0"/>
                <a:gd name="T0" fmla="*/ 12508 w 21600"/>
                <a:gd name="T1" fmla="*/ 0 h 17610"/>
                <a:gd name="T2" fmla="*/ 21600 w 21600"/>
                <a:gd name="T3" fmla="*/ 17610 h 17610"/>
                <a:gd name="T4" fmla="*/ 0 w 21600"/>
                <a:gd name="T5" fmla="*/ 17610 h 17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10" fill="none" extrusionOk="0">
                  <a:moveTo>
                    <a:pt x="12507" y="0"/>
                  </a:moveTo>
                  <a:cubicBezTo>
                    <a:pt x="18211" y="4051"/>
                    <a:pt x="21600" y="10613"/>
                    <a:pt x="21600" y="17610"/>
                  </a:cubicBezTo>
                </a:path>
                <a:path w="21600" h="17610" stroke="0" extrusionOk="0">
                  <a:moveTo>
                    <a:pt x="12507" y="0"/>
                  </a:moveTo>
                  <a:cubicBezTo>
                    <a:pt x="18211" y="4051"/>
                    <a:pt x="21600" y="10613"/>
                    <a:pt x="21600" y="17610"/>
                  </a:cubicBezTo>
                  <a:lnTo>
                    <a:pt x="0" y="1761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6360" y="10875"/>
              <a:ext cx="112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stress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8415" y="13593"/>
              <a:ext cx="106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strain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8820" y="13005"/>
              <a:ext cx="58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>
                  <a:latin typeface="Times New Roman" pitchFamily="18" charset="0"/>
                </a:rPr>
                <a:t>b.</a:t>
              </a:r>
              <a:endParaRPr lang="en-GB" sz="2400">
                <a:latin typeface="Times New Roman" pitchFamily="18" charset="0"/>
              </a:endParaRPr>
            </a:p>
          </p:txBody>
        </p:sp>
      </p:grpSp>
      <p:pic>
        <p:nvPicPr>
          <p:cNvPr id="21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419475" y="260350"/>
          <a:ext cx="5322888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3771900" imgH="4419600" progId="Excel.Sheet.8">
                  <p:embed/>
                </p:oleObj>
              </mc:Choice>
              <mc:Fallback>
                <p:oleObj name="Chart" r:id="rId4" imgW="3771900" imgH="4419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0350"/>
                        <a:ext cx="5322888" cy="623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30257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yielding of Bothkennar clay: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boundaries deduced from inspection of stress:strain response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66"/>
                </a:solidFill>
                <a:latin typeface="Times New Roman" pitchFamily="18" charset="0"/>
              </a:rPr>
              <a:t>Y1 approximately centred on in situ stress state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Y3 reflects natural structure – damaged by </a:t>
            </a:r>
            <a:r>
              <a:rPr lang="en-GB" sz="2400" i="1">
                <a:solidFill>
                  <a:srgbClr val="0000CC"/>
                </a:solidFill>
                <a:latin typeface="Times New Roman" pitchFamily="18" charset="0"/>
              </a:rPr>
              <a:t>any</a:t>
            </a: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 irrecoverable strain - evanescent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23850" y="602138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0066"/>
                </a:solidFill>
                <a:latin typeface="Times New Roman" pitchFamily="18" charset="0"/>
              </a:rPr>
              <a:t>after Smith et al (1992)</a:t>
            </a: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1165</Words>
  <Application>Microsoft Office PowerPoint</Application>
  <PresentationFormat>On-screen Show (4:3)</PresentationFormat>
  <Paragraphs>197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Office Theme</vt:lpstr>
      <vt:lpstr>Chart</vt:lpstr>
      <vt:lpstr>Equation</vt:lpstr>
      <vt:lpstr>Saturated soil modelling: Griffith University: February 2010 </vt:lpstr>
      <vt:lpstr>PowerPoint Presentation</vt:lpstr>
      <vt:lpstr>PowerPoint Presentation</vt:lpstr>
      <vt:lpstr>PowerPoint Presentation</vt:lpstr>
      <vt:lpstr>PowerPoint Presentation</vt:lpstr>
      <vt:lpstr>yield loci for natural clays</vt:lpstr>
      <vt:lpstr>typical experimental observation:  stiffness falls steadily with monotonic straining: is there an elastic region?</vt:lpstr>
      <vt:lpstr>how do we objectively identify yielding? occurrence of irrecoverable strain? dissipation of energy in loading/unloading cycles? change in slope of stress:strain response?</vt:lpstr>
      <vt:lpstr>PowerPoint Presentation</vt:lpstr>
      <vt:lpstr>kaolin revisited:  isotropic consolidation histories</vt:lpstr>
      <vt:lpstr>kaolin revisited:  one-dimensional consolidation histories</vt:lpstr>
      <vt:lpstr>PowerPoint Presentation</vt:lpstr>
      <vt:lpstr>Deviatoric stress response envelopes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Boonjira</dc:creator>
  <cp:lastModifiedBy>Boonjira</cp:lastModifiedBy>
  <cp:revision>10</cp:revision>
  <dcterms:created xsi:type="dcterms:W3CDTF">2010-01-16T09:41:05Z</dcterms:created>
  <dcterms:modified xsi:type="dcterms:W3CDTF">2016-11-03T11:26:36Z</dcterms:modified>
</cp:coreProperties>
</file>