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FFC1A-6D62-4E64-86F4-5361208C8552}" type="datetimeFigureOut">
              <a:rPr lang="en-US" smtClean="0"/>
              <a:pPr/>
              <a:t>1/20/2010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5C5-6888-4CEC-BE11-2312198E1D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FFC1A-6D62-4E64-86F4-5361208C8552}" type="datetimeFigureOut">
              <a:rPr lang="en-US" smtClean="0"/>
              <a:pPr/>
              <a:t>1/20/2010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5C5-6888-4CEC-BE11-2312198E1D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FFC1A-6D62-4E64-86F4-5361208C8552}" type="datetimeFigureOut">
              <a:rPr lang="en-US" smtClean="0"/>
              <a:pPr/>
              <a:t>1/20/2010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5C5-6888-4CEC-BE11-2312198E1D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FFC1A-6D62-4E64-86F4-5361208C8552}" type="datetimeFigureOut">
              <a:rPr lang="en-US" smtClean="0"/>
              <a:pPr/>
              <a:t>1/20/2010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5C5-6888-4CEC-BE11-2312198E1D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FFC1A-6D62-4E64-86F4-5361208C8552}" type="datetimeFigureOut">
              <a:rPr lang="en-US" smtClean="0"/>
              <a:pPr/>
              <a:t>1/20/2010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5C5-6888-4CEC-BE11-2312198E1D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FFC1A-6D62-4E64-86F4-5361208C8552}" type="datetimeFigureOut">
              <a:rPr lang="en-US" smtClean="0"/>
              <a:pPr/>
              <a:t>1/20/2010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5C5-6888-4CEC-BE11-2312198E1D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FFC1A-6D62-4E64-86F4-5361208C8552}" type="datetimeFigureOut">
              <a:rPr lang="en-US" smtClean="0"/>
              <a:pPr/>
              <a:t>1/20/2010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5C5-6888-4CEC-BE11-2312198E1D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FFC1A-6D62-4E64-86F4-5361208C8552}" type="datetimeFigureOut">
              <a:rPr lang="en-US" smtClean="0"/>
              <a:pPr/>
              <a:t>1/20/2010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5C5-6888-4CEC-BE11-2312198E1D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FFC1A-6D62-4E64-86F4-5361208C8552}" type="datetimeFigureOut">
              <a:rPr lang="en-US" smtClean="0"/>
              <a:pPr/>
              <a:t>1/20/2010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5C5-6888-4CEC-BE11-2312198E1D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FFC1A-6D62-4E64-86F4-5361208C8552}" type="datetimeFigureOut">
              <a:rPr lang="en-US" smtClean="0"/>
              <a:pPr/>
              <a:t>1/20/2010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5C5-6888-4CEC-BE11-2312198E1D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FFC1A-6D62-4E64-86F4-5361208C8552}" type="datetimeFigureOut">
              <a:rPr lang="en-US" smtClean="0"/>
              <a:pPr/>
              <a:t>1/20/2010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5C5-6888-4CEC-BE11-2312198E1D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FFC1A-6D62-4E64-86F4-5361208C8552}" type="datetimeFigureOut">
              <a:rPr lang="en-US" smtClean="0"/>
              <a:pPr/>
              <a:t>1/20/2010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CB5C5-6888-4CEC-BE11-2312198E1D8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2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olou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93062" y="5791200"/>
            <a:ext cx="1150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346076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AU" sz="2700" dirty="0" smtClean="0"/>
              <a:t>Saturated soil modelling: Griffith University: February 2010</a:t>
            </a:r>
            <a:r>
              <a:rPr lang="en-GB" dirty="0" smtClean="0">
                <a:solidFill>
                  <a:srgbClr val="C00000"/>
                </a:solidFill>
              </a:rPr>
              <a:t/>
            </a:r>
            <a:br>
              <a:rPr lang="en-GB" dirty="0" smtClean="0">
                <a:solidFill>
                  <a:srgbClr val="C00000"/>
                </a:solidFill>
              </a:rPr>
            </a:b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48" y="2285992"/>
            <a:ext cx="78581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>
              <a:buFont typeface="+mj-lt"/>
              <a:buAutoNum type="arabicPeriod" startAt="7"/>
            </a:pPr>
            <a:r>
              <a:rPr lang="en-AU" sz="3200" dirty="0" smtClean="0">
                <a:solidFill>
                  <a:srgbClr val="00B0F0"/>
                </a:solidFill>
              </a:rPr>
              <a:t>Hardening plasticity </a:t>
            </a:r>
            <a:r>
              <a:rPr lang="en-AU" sz="3200" smtClean="0">
                <a:solidFill>
                  <a:srgbClr val="00B0F0"/>
                </a:solidFill>
              </a:rPr>
              <a:t>models: Cam </a:t>
            </a:r>
            <a:r>
              <a:rPr lang="en-AU" sz="3200" dirty="0" smtClean="0">
                <a:solidFill>
                  <a:srgbClr val="00B0F0"/>
                </a:solidFill>
              </a:rPr>
              <a:t>clay II</a:t>
            </a:r>
          </a:p>
          <a:p>
            <a:pPr marL="514350" indent="-514350" algn="ctr"/>
            <a:r>
              <a:rPr lang="en-A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David Muir Wood</a:t>
            </a:r>
          </a:p>
          <a:p>
            <a:pPr marL="514350" indent="-514350" algn="ctr"/>
            <a:r>
              <a:rPr lang="en-AU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d.muirwood@dundee.ac.uk</a:t>
            </a:r>
            <a:endParaRPr lang="en-AU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14350" indent="-514350" algn="ctr"/>
            <a:endParaRPr lang="en-GB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708400" y="333375"/>
            <a:ext cx="1584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solidFill>
                  <a:srgbClr val="CC0000"/>
                </a:solidFill>
                <a:latin typeface="Times New Roman" pitchFamily="18" charset="0"/>
              </a:rPr>
              <a:t>Cam clay</a:t>
            </a:r>
            <a:endParaRPr lang="en-US" sz="280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755650" y="1341438"/>
            <a:ext cx="7488238" cy="356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0033CC"/>
                </a:solidFill>
                <a:latin typeface="Times New Roman" pitchFamily="18" charset="0"/>
              </a:rPr>
              <a:t>stiffness formulation </a:t>
            </a:r>
            <a:r>
              <a:rPr lang="en-GB" sz="2400" i="1">
                <a:solidFill>
                  <a:srgbClr val="0033CC"/>
                </a:solidFill>
                <a:latin typeface="Times New Roman" pitchFamily="18" charset="0"/>
              </a:rPr>
              <a:t>always</a:t>
            </a:r>
            <a:r>
              <a:rPr lang="en-GB" sz="2400">
                <a:solidFill>
                  <a:srgbClr val="0033CC"/>
                </a:solidFill>
                <a:latin typeface="Times New Roman" pitchFamily="18" charset="0"/>
              </a:rPr>
              <a:t> works: strain increment </a:t>
            </a:r>
            <a:r>
              <a:rPr lang="en-GB" sz="2400">
                <a:solidFill>
                  <a:srgbClr val="0033CC"/>
                </a:solidFill>
                <a:latin typeface="Times New Roman" pitchFamily="18" charset="0"/>
                <a:sym typeface="Symbol" pitchFamily="18" charset="2"/>
              </a:rPr>
              <a:t> stress increment</a:t>
            </a: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008000"/>
                </a:solidFill>
                <a:latin typeface="Times New Roman" pitchFamily="18" charset="0"/>
              </a:rPr>
              <a:t>elastic prediction – followed by plastic correction if predicted elastic stress state violates the yield condition</a:t>
            </a: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660066"/>
                </a:solidFill>
                <a:latin typeface="Times New Roman" pitchFamily="18" charset="0"/>
              </a:rPr>
              <a:t>however, compliance formulation may be less cumbersome: stress increment </a:t>
            </a:r>
            <a:r>
              <a:rPr lang="en-GB" sz="2400">
                <a:solidFill>
                  <a:srgbClr val="660066"/>
                </a:solidFill>
                <a:latin typeface="Times New Roman" pitchFamily="18" charset="0"/>
                <a:sym typeface="Symbol" pitchFamily="18" charset="2"/>
              </a:rPr>
              <a:t> strain increment</a:t>
            </a: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663300"/>
                </a:solidFill>
                <a:latin typeface="Times New Roman" pitchFamily="18" charset="0"/>
                <a:sym typeface="Symbol" pitchFamily="18" charset="2"/>
              </a:rPr>
              <a:t>but </a:t>
            </a:r>
            <a:r>
              <a:rPr lang="en-GB" sz="2400" i="1">
                <a:solidFill>
                  <a:srgbClr val="663300"/>
                </a:solidFill>
                <a:latin typeface="Times New Roman" pitchFamily="18" charset="0"/>
                <a:sym typeface="Symbol" pitchFamily="18" charset="2"/>
              </a:rPr>
              <a:t>note</a:t>
            </a:r>
            <a:r>
              <a:rPr lang="en-GB" sz="2400">
                <a:solidFill>
                  <a:srgbClr val="663300"/>
                </a:solidFill>
                <a:latin typeface="Times New Roman" pitchFamily="18" charset="0"/>
                <a:sym typeface="Symbol" pitchFamily="18" charset="2"/>
              </a:rPr>
              <a:t> that this breaks down if soil wants to soften – and is unsure whether to unload plastically or elastically</a:t>
            </a:r>
          </a:p>
        </p:txBody>
      </p:sp>
      <p:pic>
        <p:nvPicPr>
          <p:cNvPr id="5" name="Picture 4" descr="colou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93062" y="5791200"/>
            <a:ext cx="1150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755650" y="1412875"/>
            <a:ext cx="7200900" cy="356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0033CC"/>
                </a:solidFill>
                <a:latin typeface="Times New Roman" pitchFamily="18" charset="0"/>
              </a:rPr>
              <a:t>decomposition of strain increment into elastic and plastic components </a:t>
            </a:r>
            <a:r>
              <a:rPr lang="el-GR" sz="24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l-GR" sz="24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en-GB" sz="24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24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l-GR" sz="24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en-GB" sz="2400" baseline="300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GB" sz="24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l-GR" sz="24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l-GR" sz="24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en-GB" sz="2400" baseline="300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n-GB" sz="240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elastic strains:</a:t>
            </a:r>
          </a:p>
          <a:p>
            <a:pPr>
              <a:spcBef>
                <a:spcPct val="50000"/>
              </a:spcBef>
            </a:pPr>
            <a:endParaRPr lang="en-GB" sz="240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yield locus:</a:t>
            </a:r>
            <a:endParaRPr lang="en-GB" sz="240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GB" sz="240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differential form:</a:t>
            </a:r>
            <a:endParaRPr lang="en-US" sz="2400" baseline="3000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2051050" y="333375"/>
            <a:ext cx="5327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solidFill>
                  <a:srgbClr val="CC0000"/>
                </a:solidFill>
                <a:latin typeface="Times New Roman" pitchFamily="18" charset="0"/>
              </a:rPr>
              <a:t>Cam clay: compliance formulation</a:t>
            </a:r>
            <a:endParaRPr lang="en-US" sz="2800">
              <a:solidFill>
                <a:srgbClr val="CC0000"/>
              </a:solidFill>
              <a:latin typeface="Times New Roman" pitchFamily="18" charset="0"/>
            </a:endParaRPr>
          </a:p>
        </p:txBody>
      </p:sp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2771775" y="2187575"/>
          <a:ext cx="2952750" cy="1528763"/>
        </p:xfrm>
        <a:graphic>
          <a:graphicData uri="http://schemas.openxmlformats.org/presentationml/2006/ole">
            <p:oleObj spid="_x0000_s8194" name="Equation" r:id="rId3" imgW="1447560" imgH="749160" progId="Equation.3">
              <p:embed/>
            </p:oleObj>
          </a:graphicData>
        </a:graphic>
      </p:graphicFrame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2771775" y="3644900"/>
          <a:ext cx="2303463" cy="828675"/>
        </p:xfrm>
        <a:graphic>
          <a:graphicData uri="http://schemas.openxmlformats.org/presentationml/2006/ole">
            <p:oleObj spid="_x0000_s8195" name="Equation" r:id="rId4" imgW="1130040" imgH="406080" progId="Equation.3">
              <p:embed/>
            </p:oleObj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3205163" y="4383088"/>
          <a:ext cx="3382962" cy="846137"/>
        </p:xfrm>
        <a:graphic>
          <a:graphicData uri="http://schemas.openxmlformats.org/presentationml/2006/ole">
            <p:oleObj spid="_x0000_s8196" name="Equation" r:id="rId5" imgW="1625400" imgH="406080" progId="Equation.3">
              <p:embed/>
            </p:oleObj>
          </a:graphicData>
        </a:graphic>
      </p:graphicFrame>
      <p:pic>
        <p:nvPicPr>
          <p:cNvPr id="8" name="Picture 4" descr="colou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93062" y="5791200"/>
            <a:ext cx="1150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4284663" y="1341438"/>
            <a:ext cx="4465637" cy="246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008000"/>
                </a:solidFill>
                <a:latin typeface="Times New Roman" pitchFamily="18" charset="0"/>
              </a:rPr>
              <a:t>plastic strain increments given by:</a:t>
            </a:r>
          </a:p>
          <a:p>
            <a:pPr>
              <a:spcBef>
                <a:spcPct val="50000"/>
              </a:spcBef>
            </a:pPr>
            <a:endParaRPr lang="en-GB" sz="2400">
              <a:solidFill>
                <a:srgbClr val="0080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GB" sz="2400">
              <a:solidFill>
                <a:srgbClr val="0080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660066"/>
                </a:solidFill>
                <a:latin typeface="Times New Roman" pitchFamily="18" charset="0"/>
              </a:rPr>
              <a:t>implying flow rule (ratio of plastic strain increments):</a:t>
            </a:r>
            <a:endParaRPr lang="en-US" sz="2400">
              <a:solidFill>
                <a:srgbClr val="660066"/>
              </a:solidFill>
              <a:latin typeface="Times New Roman" pitchFamily="18" charset="0"/>
            </a:endParaRPr>
          </a:p>
        </p:txBody>
      </p:sp>
      <p:pic>
        <p:nvPicPr>
          <p:cNvPr id="34821" name="Picture 5" descr="CC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1125538"/>
            <a:ext cx="3879850" cy="2867025"/>
          </a:xfrm>
          <a:prstGeom prst="rect">
            <a:avLst/>
          </a:prstGeom>
          <a:noFill/>
        </p:spPr>
      </p:pic>
      <p:graphicFrame>
        <p:nvGraphicFramePr>
          <p:cNvPr id="34823" name="Object 7"/>
          <p:cNvGraphicFramePr>
            <a:graphicFrameLocks noChangeAspect="1"/>
          </p:cNvGraphicFramePr>
          <p:nvPr/>
        </p:nvGraphicFramePr>
        <p:xfrm>
          <a:off x="4841875" y="1844675"/>
          <a:ext cx="2387600" cy="1166813"/>
        </p:xfrm>
        <a:graphic>
          <a:graphicData uri="http://schemas.openxmlformats.org/presentationml/2006/ole">
            <p:oleObj spid="_x0000_s9218" name="Equation" r:id="rId4" imgW="1143000" imgH="558720" progId="Equation.3">
              <p:embed/>
            </p:oleObj>
          </a:graphicData>
        </a:graphic>
      </p:graphicFrame>
      <p:graphicFrame>
        <p:nvGraphicFramePr>
          <p:cNvPr id="34825" name="Object 9"/>
          <p:cNvGraphicFramePr>
            <a:graphicFrameLocks noChangeAspect="1"/>
          </p:cNvGraphicFramePr>
          <p:nvPr/>
        </p:nvGraphicFramePr>
        <p:xfrm>
          <a:off x="6804025" y="3573463"/>
          <a:ext cx="1944688" cy="1014412"/>
        </p:xfrm>
        <a:graphic>
          <a:graphicData uri="http://schemas.openxmlformats.org/presentationml/2006/ole">
            <p:oleObj spid="_x0000_s9219" name="Equation" r:id="rId5" imgW="901440" imgH="469800" progId="Equation.3">
              <p:embed/>
            </p:oleObj>
          </a:graphicData>
        </a:graphic>
      </p:graphicFrame>
      <p:graphicFrame>
        <p:nvGraphicFramePr>
          <p:cNvPr id="34826" name="Object 10"/>
          <p:cNvGraphicFramePr>
            <a:graphicFrameLocks noChangeAspect="1"/>
          </p:cNvGraphicFramePr>
          <p:nvPr/>
        </p:nvGraphicFramePr>
        <p:xfrm>
          <a:off x="1116013" y="5530850"/>
          <a:ext cx="4762500" cy="881063"/>
        </p:xfrm>
        <a:graphic>
          <a:graphicData uri="http://schemas.openxmlformats.org/presentationml/2006/ole">
            <p:oleObj spid="_x0000_s9220" name="Equation" r:id="rId6" imgW="2336760" imgH="431640" progId="Equation.3">
              <p:embed/>
            </p:oleObj>
          </a:graphicData>
        </a:graphic>
      </p:graphicFrame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539750" y="4652963"/>
            <a:ext cx="79200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0033CC"/>
                </a:solidFill>
                <a:latin typeface="Times New Roman" pitchFamily="18" charset="0"/>
              </a:rPr>
              <a:t>often convenient to work with yield locus described using stress ratio </a:t>
            </a:r>
            <a:r>
              <a:rPr lang="el-GR" sz="24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η</a:t>
            </a:r>
            <a:r>
              <a:rPr lang="en-GB" sz="24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= q/p'</a:t>
            </a:r>
            <a:endParaRPr lang="el-GR" sz="240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2051050" y="333375"/>
            <a:ext cx="5327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solidFill>
                  <a:srgbClr val="CC0000"/>
                </a:solidFill>
                <a:latin typeface="Times New Roman" pitchFamily="18" charset="0"/>
              </a:rPr>
              <a:t>Cam clay: compliance formulation</a:t>
            </a:r>
            <a:endParaRPr lang="en-US" sz="2800">
              <a:solidFill>
                <a:srgbClr val="CC0000"/>
              </a:solidFill>
              <a:latin typeface="Times New Roman" pitchFamily="18" charset="0"/>
            </a:endParaRPr>
          </a:p>
        </p:txBody>
      </p:sp>
      <p:pic>
        <p:nvPicPr>
          <p:cNvPr id="10" name="Picture 4" descr="colou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93062" y="5791200"/>
            <a:ext cx="1150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051050" y="333375"/>
            <a:ext cx="5327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solidFill>
                  <a:srgbClr val="CC0000"/>
                </a:solidFill>
                <a:latin typeface="Times New Roman" pitchFamily="18" charset="0"/>
              </a:rPr>
              <a:t>Cam clay: compliance formulation</a:t>
            </a:r>
            <a:endParaRPr lang="en-US" sz="280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900113" y="1341438"/>
            <a:ext cx="6696075" cy="283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0033CC"/>
                </a:solidFill>
                <a:latin typeface="Times New Roman" pitchFamily="18" charset="0"/>
              </a:rPr>
              <a:t>hardening rule links change in size p'</a:t>
            </a:r>
            <a:r>
              <a:rPr lang="en-GB" sz="2400" baseline="-25000">
                <a:solidFill>
                  <a:srgbClr val="0033CC"/>
                </a:solidFill>
                <a:latin typeface="Times New Roman" pitchFamily="18" charset="0"/>
              </a:rPr>
              <a:t>o</a:t>
            </a:r>
            <a:r>
              <a:rPr lang="en-GB" sz="2400">
                <a:solidFill>
                  <a:srgbClr val="0033CC"/>
                </a:solidFill>
                <a:latin typeface="Times New Roman" pitchFamily="18" charset="0"/>
              </a:rPr>
              <a:t> of yield locus with plastic volumetric strain </a:t>
            </a:r>
            <a:r>
              <a:rPr lang="el-GR" sz="24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en-GB" sz="2400" baseline="-250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GB" sz="2400" baseline="300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GB" sz="24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(magnitude of plastic strain increments)</a:t>
            </a:r>
          </a:p>
          <a:p>
            <a:pPr>
              <a:spcBef>
                <a:spcPct val="50000"/>
              </a:spcBef>
            </a:pPr>
            <a:endParaRPr lang="en-GB" sz="240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GB" sz="240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so that plastic compliance relationship is:</a:t>
            </a:r>
            <a:endParaRPr lang="el-GR" sz="240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1042988" y="2614613"/>
          <a:ext cx="5905500" cy="885825"/>
        </p:xfrm>
        <a:graphic>
          <a:graphicData uri="http://schemas.openxmlformats.org/presentationml/2006/ole">
            <p:oleObj spid="_x0000_s10242" name="Equation" r:id="rId3" imgW="3047760" imgH="457200" progId="Equation.3">
              <p:embed/>
            </p:oleObj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900113" y="4273550"/>
          <a:ext cx="5472112" cy="1243013"/>
        </p:xfrm>
        <a:graphic>
          <a:graphicData uri="http://schemas.openxmlformats.org/presentationml/2006/ole">
            <p:oleObj spid="_x0000_s10243" name="Equation" r:id="rId4" imgW="2793960" imgH="634680" progId="Equation.3">
              <p:embed/>
            </p:oleObj>
          </a:graphicData>
        </a:graphic>
      </p:graphicFrame>
      <p:pic>
        <p:nvPicPr>
          <p:cNvPr id="7" name="Picture 4" descr="colou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93062" y="5791200"/>
            <a:ext cx="1150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3" name="Picture 3" descr="CC3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404813"/>
            <a:ext cx="4506912" cy="6069012"/>
          </a:xfrm>
          <a:prstGeom prst="rect">
            <a:avLst/>
          </a:prstGeom>
          <a:noFill/>
        </p:spPr>
      </p:pic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4427538" y="836613"/>
            <a:ext cx="45370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CC0000"/>
                </a:solidFill>
                <a:latin typeface="Times New Roman" pitchFamily="18" charset="0"/>
              </a:rPr>
              <a:t>Cam clay integration</a:t>
            </a:r>
          </a:p>
          <a:p>
            <a:pPr>
              <a:spcBef>
                <a:spcPct val="50000"/>
              </a:spcBef>
            </a:pPr>
            <a:r>
              <a:rPr lang="en-GB" sz="2000">
                <a:solidFill>
                  <a:srgbClr val="0033CC"/>
                </a:solidFill>
                <a:latin typeface="Times New Roman" pitchFamily="18" charset="0"/>
              </a:rPr>
              <a:t>drained triaxial compression </a:t>
            </a:r>
            <a:r>
              <a:rPr lang="el-GR" sz="20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GB" sz="20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 = 0</a:t>
            </a:r>
          </a:p>
          <a:p>
            <a:pPr>
              <a:spcBef>
                <a:spcPct val="50000"/>
              </a:spcBef>
            </a:pPr>
            <a:r>
              <a:rPr lang="el-GR" sz="2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κ</a:t>
            </a:r>
            <a:r>
              <a:rPr lang="en-GB" sz="2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= 0.05, G = 1500kPa, </a:t>
            </a:r>
            <a:r>
              <a:rPr lang="el-GR" sz="2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GB" sz="2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= 0.25, M=1.2</a:t>
            </a:r>
          </a:p>
          <a:p>
            <a:pPr>
              <a:spcBef>
                <a:spcPct val="50000"/>
              </a:spcBef>
            </a:pPr>
            <a:r>
              <a:rPr lang="en-GB" sz="200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p'</a:t>
            </a:r>
            <a:r>
              <a:rPr lang="en-GB" sz="2000" baseline="-2500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GB" sz="200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= 100kPa</a:t>
            </a:r>
          </a:p>
          <a:p>
            <a:pPr>
              <a:spcBef>
                <a:spcPct val="50000"/>
              </a:spcBef>
            </a:pPr>
            <a:r>
              <a:rPr lang="en-GB" sz="200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overconsolidation ratio p'</a:t>
            </a:r>
            <a:r>
              <a:rPr lang="en-GB" sz="2000" baseline="-2500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GB" sz="200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/p'</a:t>
            </a:r>
            <a:r>
              <a:rPr lang="en-GB" sz="2000" baseline="-2500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00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in range 1-5 </a:t>
            </a:r>
            <a:endParaRPr lang="el-GR" sz="200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colou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93062" y="5791200"/>
            <a:ext cx="1150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7" name="Picture 3" descr="CC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98600" y="404813"/>
            <a:ext cx="7321550" cy="5489575"/>
          </a:xfrm>
          <a:prstGeom prst="rect">
            <a:avLst/>
          </a:prstGeom>
          <a:noFill/>
        </p:spPr>
      </p:pic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79388" y="3213100"/>
            <a:ext cx="453707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CC0000"/>
                </a:solidFill>
                <a:latin typeface="Times New Roman" pitchFamily="18" charset="0"/>
              </a:rPr>
              <a:t>Cam clay integration</a:t>
            </a:r>
          </a:p>
          <a:p>
            <a:pPr>
              <a:spcBef>
                <a:spcPct val="50000"/>
              </a:spcBef>
            </a:pPr>
            <a:r>
              <a:rPr lang="en-GB" sz="2000">
                <a:solidFill>
                  <a:srgbClr val="0033CC"/>
                </a:solidFill>
                <a:latin typeface="Times New Roman" pitchFamily="18" charset="0"/>
              </a:rPr>
              <a:t>undrained triaxial compression </a:t>
            </a:r>
            <a:r>
              <a:rPr lang="el-GR" sz="20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GB" sz="20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 = 0</a:t>
            </a:r>
          </a:p>
          <a:p>
            <a:pPr>
              <a:spcBef>
                <a:spcPct val="50000"/>
              </a:spcBef>
            </a:pPr>
            <a:r>
              <a:rPr lang="el-GR" sz="2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κ</a:t>
            </a:r>
            <a:r>
              <a:rPr lang="en-GB" sz="2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= 0.05, G = 1500kPa, </a:t>
            </a:r>
            <a:r>
              <a:rPr lang="el-GR" sz="2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GB" sz="2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= 0.25, M=1.2</a:t>
            </a:r>
          </a:p>
          <a:p>
            <a:pPr>
              <a:spcBef>
                <a:spcPct val="50000"/>
              </a:spcBef>
            </a:pPr>
            <a:r>
              <a:rPr lang="en-GB" sz="200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p'</a:t>
            </a:r>
            <a:r>
              <a:rPr lang="en-GB" sz="2000" baseline="-2500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GB" sz="200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= 100kPa</a:t>
            </a:r>
          </a:p>
          <a:p>
            <a:pPr>
              <a:spcBef>
                <a:spcPct val="50000"/>
              </a:spcBef>
            </a:pPr>
            <a:r>
              <a:rPr lang="en-GB" sz="200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overconsolidation ratio p'</a:t>
            </a:r>
            <a:r>
              <a:rPr lang="en-GB" sz="2000" baseline="-2500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GB" sz="200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/p'</a:t>
            </a:r>
            <a:r>
              <a:rPr lang="en-GB" sz="2000" baseline="-2500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00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in range 1-5</a:t>
            </a:r>
          </a:p>
          <a:p>
            <a:pPr>
              <a:spcBef>
                <a:spcPct val="50000"/>
              </a:spcBef>
            </a:pPr>
            <a:r>
              <a:rPr lang="en-GB" sz="2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pore pressure entirely due to dilatancy</a:t>
            </a:r>
            <a:endParaRPr lang="el-GR" sz="200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colou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93062" y="5791200"/>
            <a:ext cx="1150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042988" y="765175"/>
            <a:ext cx="68405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611188" y="692150"/>
            <a:ext cx="7921625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solidFill>
                  <a:srgbClr val="CC0000"/>
                </a:solidFill>
                <a:latin typeface="Times New Roman" pitchFamily="18" charset="0"/>
              </a:rPr>
              <a:t>Cam clay – summary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2400">
                <a:solidFill>
                  <a:srgbClr val="0033CC"/>
                </a:solidFill>
                <a:latin typeface="Times New Roman" pitchFamily="18" charset="0"/>
              </a:rPr>
              <a:t>pioneering elastic-plastic model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2400">
                <a:solidFill>
                  <a:srgbClr val="008000"/>
                </a:solidFill>
                <a:latin typeface="Times New Roman" pitchFamily="18" charset="0"/>
              </a:rPr>
              <a:t>associated flow – normality – yield locus=plastic potential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2400">
                <a:solidFill>
                  <a:srgbClr val="993366"/>
                </a:solidFill>
                <a:latin typeface="Times New Roman" pitchFamily="18" charset="0"/>
              </a:rPr>
              <a:t>volumetric hardening – change in size of yield locus linked with plastic volumetric strain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2400">
                <a:solidFill>
                  <a:srgbClr val="FF0000"/>
                </a:solidFill>
                <a:latin typeface="Times New Roman" pitchFamily="18" charset="0"/>
              </a:rPr>
              <a:t>link between stress plane and compression plane – each yield locus has a corresponding unloading-reloading line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2400">
                <a:solidFill>
                  <a:srgbClr val="000066"/>
                </a:solidFill>
                <a:latin typeface="Times New Roman" pitchFamily="18" charset="0"/>
              </a:rPr>
              <a:t>critical states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2400">
                <a:solidFill>
                  <a:srgbClr val="00CC00"/>
                </a:solidFill>
                <a:latin typeface="Times New Roman" pitchFamily="18" charset="0"/>
              </a:rPr>
              <a:t>contrasting response for </a:t>
            </a:r>
            <a:r>
              <a:rPr lang="el-GR" sz="240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η</a:t>
            </a:r>
            <a:r>
              <a:rPr lang="en-GB" sz="240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 &lt; M and </a:t>
            </a:r>
            <a:r>
              <a:rPr lang="el-GR" sz="240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η</a:t>
            </a:r>
            <a:r>
              <a:rPr lang="en-GB" sz="240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 &gt; 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240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possibility of softening –localisation?</a:t>
            </a:r>
            <a:endParaRPr lang="el-GR" sz="240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colou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93062" y="5791200"/>
            <a:ext cx="1150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474788" y="333375"/>
            <a:ext cx="5905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solidFill>
                  <a:srgbClr val="CC0000"/>
                </a:solidFill>
                <a:latin typeface="Times New Roman" pitchFamily="18" charset="0"/>
              </a:rPr>
              <a:t>General elastic-hardening plastic model</a:t>
            </a:r>
            <a:endParaRPr lang="en-US" sz="2800">
              <a:solidFill>
                <a:srgbClr val="CC0000"/>
              </a:solidFill>
              <a:latin typeface="Times New Roman" pitchFamily="18" charset="0"/>
            </a:endParaRPr>
          </a:p>
        </p:txBody>
      </p:sp>
      <p:pic>
        <p:nvPicPr>
          <p:cNvPr id="7173" name="Picture 5" descr="EHP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4625" y="908050"/>
            <a:ext cx="5935663" cy="2779713"/>
          </a:xfrm>
          <a:prstGeom prst="rect">
            <a:avLst/>
          </a:prstGeom>
          <a:noFill/>
        </p:spPr>
      </p:pic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79388" y="3716338"/>
            <a:ext cx="8713787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0033CC"/>
                </a:solidFill>
                <a:latin typeface="Times New Roman" pitchFamily="18" charset="0"/>
              </a:rPr>
              <a:t>natural extension of perfectly plastic model</a:t>
            </a: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008000"/>
                </a:solidFill>
                <a:latin typeface="Times New Roman" pitchFamily="18" charset="0"/>
              </a:rPr>
              <a:t>yield surface now function not only of stresses but also of hardening parameter(s) </a:t>
            </a:r>
            <a:r>
              <a:rPr lang="el-GR" sz="24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χ</a:t>
            </a:r>
            <a:r>
              <a:rPr lang="en-GB" sz="24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: f(</a:t>
            </a:r>
            <a:r>
              <a:rPr lang="el-GR" sz="24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4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χ</a:t>
            </a:r>
            <a:r>
              <a:rPr lang="en-GB" sz="24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) = 0</a:t>
            </a:r>
            <a:endParaRPr lang="el-GR" sz="240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consistency condition becomes (stress state must remain on expanding yield surface):</a:t>
            </a:r>
            <a:endParaRPr lang="el-GR" sz="240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3362325" y="5586413"/>
          <a:ext cx="3154363" cy="938212"/>
        </p:xfrm>
        <a:graphic>
          <a:graphicData uri="http://schemas.openxmlformats.org/presentationml/2006/ole">
            <p:oleObj spid="_x0000_s1026" name="Equation" r:id="rId4" imgW="1409400" imgH="419040" progId="Equation.3">
              <p:embed/>
            </p:oleObj>
          </a:graphicData>
        </a:graphic>
      </p:graphicFrame>
      <p:pic>
        <p:nvPicPr>
          <p:cNvPr id="7" name="Picture 4" descr="colou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93062" y="5791200"/>
            <a:ext cx="1150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468313" y="1196975"/>
            <a:ext cx="8497887" cy="392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663300"/>
                </a:solidFill>
                <a:latin typeface="Times New Roman" pitchFamily="18" charset="0"/>
              </a:rPr>
              <a:t>assume strain increment divided into elastic and plastic components </a:t>
            </a:r>
            <a:r>
              <a:rPr lang="el-GR" sz="240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δε</a:t>
            </a:r>
            <a:r>
              <a:rPr lang="en-GB" sz="240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240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δε</a:t>
            </a:r>
            <a:r>
              <a:rPr lang="en-GB" sz="2400" baseline="3000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GB" sz="240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l-GR" sz="240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δε</a:t>
            </a:r>
            <a:r>
              <a:rPr lang="en-GB" sz="2400" baseline="3000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n-GB" sz="240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elastic strain accompanies </a:t>
            </a:r>
            <a:r>
              <a:rPr lang="en-GB" sz="2400" i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any</a:t>
            </a:r>
            <a:r>
              <a:rPr lang="en-GB" sz="240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change in stress</a:t>
            </a: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660066"/>
                </a:solidFill>
                <a:latin typeface="Times New Roman" pitchFamily="18" charset="0"/>
              </a:rPr>
              <a:t>elastic model </a:t>
            </a:r>
            <a:r>
              <a:rPr lang="el-GR" sz="240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l-GR" sz="2400" b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40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GB" sz="2400" b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l-GR" sz="240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l-GR" sz="2400" b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en-GB" sz="2400" baseline="3000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l-GR" sz="240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0033CC"/>
                </a:solidFill>
                <a:latin typeface="Times New Roman" pitchFamily="18" charset="0"/>
              </a:rPr>
              <a:t>propose plastic potential g(</a:t>
            </a:r>
            <a:r>
              <a:rPr lang="el-GR" sz="24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4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) such that plastic strain increments given by flow rule:</a:t>
            </a:r>
          </a:p>
          <a:p>
            <a:pPr>
              <a:spcBef>
                <a:spcPct val="50000"/>
              </a:spcBef>
            </a:pPr>
            <a:endParaRPr lang="en-GB" sz="240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008000"/>
                </a:solidFill>
                <a:latin typeface="Times New Roman" pitchFamily="18" charset="0"/>
              </a:rPr>
              <a:t>then:</a:t>
            </a:r>
            <a:endParaRPr lang="el-GR" sz="2400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474788" y="333375"/>
            <a:ext cx="5905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solidFill>
                  <a:srgbClr val="CC0000"/>
                </a:solidFill>
                <a:latin typeface="Times New Roman" pitchFamily="18" charset="0"/>
              </a:rPr>
              <a:t>General elastic-hardening plastic model</a:t>
            </a:r>
            <a:endParaRPr lang="en-US" sz="2800">
              <a:solidFill>
                <a:srgbClr val="CC0000"/>
              </a:solidFill>
              <a:latin typeface="Times New Roman" pitchFamily="18" charset="0"/>
            </a:endParaRPr>
          </a:p>
        </p:txBody>
      </p:sp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3060700" y="3789363"/>
          <a:ext cx="1655763" cy="923925"/>
        </p:xfrm>
        <a:graphic>
          <a:graphicData uri="http://schemas.openxmlformats.org/presentationml/2006/ole">
            <p:oleObj spid="_x0000_s2050" name="Equation" r:id="rId3" imgW="660240" imgH="368280" progId="Equation.3">
              <p:embed/>
            </p:oleObj>
          </a:graphicData>
        </a:graphic>
      </p:graphicFrame>
      <p:graphicFrame>
        <p:nvGraphicFramePr>
          <p:cNvPr id="17416" name="Object 8"/>
          <p:cNvGraphicFramePr>
            <a:graphicFrameLocks noChangeAspect="1"/>
          </p:cNvGraphicFramePr>
          <p:nvPr/>
        </p:nvGraphicFramePr>
        <p:xfrm>
          <a:off x="1476375" y="5162550"/>
          <a:ext cx="2693988" cy="930275"/>
        </p:xfrm>
        <a:graphic>
          <a:graphicData uri="http://schemas.openxmlformats.org/presentationml/2006/ole">
            <p:oleObj spid="_x0000_s2051" name="Equation" r:id="rId4" imgW="1066680" imgH="368280" progId="Equation.3">
              <p:embed/>
            </p:oleObj>
          </a:graphicData>
        </a:graphic>
      </p:graphicFrame>
      <p:pic>
        <p:nvPicPr>
          <p:cNvPr id="7" name="Picture 4" descr="colou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93062" y="5791200"/>
            <a:ext cx="1150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755650" y="1052513"/>
            <a:ext cx="6624638" cy="429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0033CC"/>
                </a:solidFill>
                <a:latin typeface="Times New Roman" pitchFamily="18" charset="0"/>
              </a:rPr>
              <a:t>combine consistency condition with flow rule:</a:t>
            </a:r>
          </a:p>
          <a:p>
            <a:pPr>
              <a:spcBef>
                <a:spcPct val="50000"/>
              </a:spcBef>
            </a:pPr>
            <a:endParaRPr lang="en-GB" sz="240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GB" sz="240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008000"/>
                </a:solidFill>
                <a:latin typeface="Times New Roman" pitchFamily="18" charset="0"/>
              </a:rPr>
              <a:t>write:                                          (hardening function)</a:t>
            </a:r>
          </a:p>
          <a:p>
            <a:pPr>
              <a:spcBef>
                <a:spcPct val="50000"/>
              </a:spcBef>
            </a:pPr>
            <a:endParaRPr lang="en-GB" sz="2400">
              <a:solidFill>
                <a:srgbClr val="0080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660066"/>
                </a:solidFill>
                <a:latin typeface="Times New Roman" pitchFamily="18" charset="0"/>
              </a:rPr>
              <a:t>and deduce in the same way as before:</a:t>
            </a:r>
          </a:p>
          <a:p>
            <a:pPr>
              <a:spcBef>
                <a:spcPct val="50000"/>
              </a:spcBef>
            </a:pPr>
            <a:endParaRPr lang="en-GB" sz="2400">
              <a:solidFill>
                <a:srgbClr val="660066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663300"/>
                </a:solidFill>
                <a:latin typeface="Times New Roman" pitchFamily="18" charset="0"/>
              </a:rPr>
              <a:t>and:</a:t>
            </a:r>
            <a:endParaRPr lang="en-US" sz="2400">
              <a:solidFill>
                <a:srgbClr val="663300"/>
              </a:solidFill>
              <a:latin typeface="Times New Roman" pitchFamily="18" charset="0"/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474788" y="333375"/>
            <a:ext cx="5905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solidFill>
                  <a:srgbClr val="CC0000"/>
                </a:solidFill>
                <a:latin typeface="Times New Roman" pitchFamily="18" charset="0"/>
              </a:rPr>
              <a:t>General elastic-hardening plastic model</a:t>
            </a:r>
            <a:endParaRPr lang="en-US" sz="2800">
              <a:solidFill>
                <a:srgbClr val="CC0000"/>
              </a:solidFill>
              <a:latin typeface="Times New Roman" pitchFamily="18" charset="0"/>
            </a:endParaRPr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1352550" y="1557338"/>
          <a:ext cx="4149725" cy="938212"/>
        </p:xfrm>
        <a:graphic>
          <a:graphicData uri="http://schemas.openxmlformats.org/presentationml/2006/ole">
            <p:oleObj spid="_x0000_s3074" name="Equation" r:id="rId3" imgW="1854000" imgH="419040" progId="Equation.3">
              <p:embed/>
            </p:oleObj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2039938" y="2565400"/>
          <a:ext cx="2387600" cy="938213"/>
        </p:xfrm>
        <a:graphic>
          <a:graphicData uri="http://schemas.openxmlformats.org/presentationml/2006/ole">
            <p:oleObj spid="_x0000_s3075" name="Equation" r:id="rId4" imgW="1066680" imgH="419040" progId="Equation.3">
              <p:embed/>
            </p:oleObj>
          </a:graphicData>
        </a:graphic>
      </p:graphicFrame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5795963" y="3213100"/>
          <a:ext cx="2366962" cy="1679575"/>
        </p:xfrm>
        <a:graphic>
          <a:graphicData uri="http://schemas.openxmlformats.org/presentationml/2006/ole">
            <p:oleObj spid="_x0000_s3076" name="Equation" r:id="rId5" imgW="1091880" imgH="774360" progId="Equation.3">
              <p:embed/>
            </p:oleObj>
          </a:graphicData>
        </a:graphic>
      </p:graphicFrame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1481138" y="4292600"/>
          <a:ext cx="4597400" cy="1733550"/>
        </p:xfrm>
        <a:graphic>
          <a:graphicData uri="http://schemas.openxmlformats.org/presentationml/2006/ole">
            <p:oleObj spid="_x0000_s3077" name="Equation" r:id="rId6" imgW="2120760" imgH="799920" progId="Equation.3">
              <p:embed/>
            </p:oleObj>
          </a:graphicData>
        </a:graphic>
      </p:graphicFrame>
      <p:pic>
        <p:nvPicPr>
          <p:cNvPr id="9" name="Picture 4" descr="colou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93062" y="5791200"/>
            <a:ext cx="1150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562350" y="333375"/>
            <a:ext cx="1873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solidFill>
                  <a:srgbClr val="CC0000"/>
                </a:solidFill>
                <a:latin typeface="Times New Roman" pitchFamily="18" charset="0"/>
              </a:rPr>
              <a:t>Application</a:t>
            </a:r>
            <a:endParaRPr lang="en-US" sz="280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755650" y="1484313"/>
            <a:ext cx="7272338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663300"/>
                </a:solidFill>
                <a:latin typeface="Times New Roman" pitchFamily="18" charset="0"/>
              </a:rPr>
              <a:t>having established the general framework we can generate any model we wish by choosing appropriate functions for</a:t>
            </a:r>
            <a:r>
              <a:rPr lang="en-GB" sz="2400">
                <a:latin typeface="Times New Roman" pitchFamily="18" charset="0"/>
              </a:rPr>
              <a:t> </a:t>
            </a:r>
            <a:r>
              <a:rPr lang="en-GB" sz="2400">
                <a:solidFill>
                  <a:srgbClr val="0033CC"/>
                </a:solidFill>
                <a:latin typeface="Times New Roman" pitchFamily="18" charset="0"/>
              </a:rPr>
              <a:t>yield surface</a:t>
            </a:r>
            <a:r>
              <a:rPr lang="en-GB" sz="2400">
                <a:latin typeface="Times New Roman" pitchFamily="18" charset="0"/>
              </a:rPr>
              <a:t>, </a:t>
            </a:r>
            <a:r>
              <a:rPr lang="en-GB" sz="2400">
                <a:solidFill>
                  <a:srgbClr val="008000"/>
                </a:solidFill>
                <a:latin typeface="Times New Roman" pitchFamily="18" charset="0"/>
              </a:rPr>
              <a:t>plastic potential</a:t>
            </a:r>
            <a:r>
              <a:rPr lang="en-GB" sz="2400">
                <a:solidFill>
                  <a:srgbClr val="663300"/>
                </a:solidFill>
                <a:latin typeface="Times New Roman" pitchFamily="18" charset="0"/>
              </a:rPr>
              <a:t> and</a:t>
            </a:r>
            <a:r>
              <a:rPr lang="en-GB" sz="2400">
                <a:latin typeface="Times New Roman" pitchFamily="18" charset="0"/>
              </a:rPr>
              <a:t> </a:t>
            </a:r>
            <a:r>
              <a:rPr lang="en-GB" sz="2400">
                <a:solidFill>
                  <a:srgbClr val="660066"/>
                </a:solidFill>
                <a:latin typeface="Times New Roman" pitchFamily="18" charset="0"/>
              </a:rPr>
              <a:t>hardening rule</a:t>
            </a: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800000"/>
                </a:solidFill>
                <a:latin typeface="Times New Roman" pitchFamily="18" charset="0"/>
              </a:rPr>
              <a:t>demonstrate for Cam clay model</a:t>
            </a:r>
            <a:endParaRPr lang="en-US" sz="2400">
              <a:solidFill>
                <a:srgbClr val="800000"/>
              </a:solidFill>
              <a:latin typeface="Times New Roman" pitchFamily="18" charset="0"/>
            </a:endParaRPr>
          </a:p>
        </p:txBody>
      </p:sp>
      <p:pic>
        <p:nvPicPr>
          <p:cNvPr id="5" name="Picture 4" descr="colou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93062" y="5791200"/>
            <a:ext cx="1150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4284663" y="1341438"/>
            <a:ext cx="4465637" cy="246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0033CC"/>
                </a:solidFill>
                <a:latin typeface="Times New Roman" pitchFamily="18" charset="0"/>
              </a:rPr>
              <a:t>yield function </a:t>
            </a:r>
            <a:r>
              <a:rPr lang="en-GB" sz="2400">
                <a:solidFill>
                  <a:srgbClr val="663300"/>
                </a:solidFill>
                <a:latin typeface="Times New Roman" pitchFamily="18" charset="0"/>
              </a:rPr>
              <a:t>and </a:t>
            </a:r>
            <a:r>
              <a:rPr lang="en-GB" sz="2400">
                <a:solidFill>
                  <a:srgbClr val="008000"/>
                </a:solidFill>
                <a:latin typeface="Times New Roman" pitchFamily="18" charset="0"/>
              </a:rPr>
              <a:t>plastic potential </a:t>
            </a:r>
            <a:r>
              <a:rPr lang="en-GB" sz="2400">
                <a:solidFill>
                  <a:srgbClr val="663300"/>
                </a:solidFill>
                <a:latin typeface="Times New Roman" pitchFamily="18" charset="0"/>
              </a:rPr>
              <a:t>assumed identical</a:t>
            </a:r>
          </a:p>
          <a:p>
            <a:pPr>
              <a:spcBef>
                <a:spcPct val="50000"/>
              </a:spcBef>
            </a:pPr>
            <a:endParaRPr lang="en-GB" sz="2400">
              <a:solidFill>
                <a:srgbClr val="6633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GB" sz="2400">
              <a:solidFill>
                <a:srgbClr val="6633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008000"/>
                </a:solidFill>
                <a:latin typeface="Times New Roman" pitchFamily="18" charset="0"/>
              </a:rPr>
              <a:t>plastic strain increments given by:</a:t>
            </a:r>
            <a:endParaRPr lang="en-US" sz="2400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708400" y="333375"/>
            <a:ext cx="1584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solidFill>
                  <a:srgbClr val="CC0000"/>
                </a:solidFill>
                <a:latin typeface="Times New Roman" pitchFamily="18" charset="0"/>
              </a:rPr>
              <a:t>Cam clay</a:t>
            </a:r>
            <a:endParaRPr lang="en-US" sz="2800">
              <a:solidFill>
                <a:srgbClr val="CC0000"/>
              </a:solidFill>
              <a:latin typeface="Times New Roman" pitchFamily="18" charset="0"/>
            </a:endParaRPr>
          </a:p>
        </p:txBody>
      </p:sp>
      <p:pic>
        <p:nvPicPr>
          <p:cNvPr id="20484" name="Picture 4" descr="CC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1773238"/>
            <a:ext cx="3879850" cy="2867025"/>
          </a:xfrm>
          <a:prstGeom prst="rect">
            <a:avLst/>
          </a:prstGeom>
          <a:noFill/>
        </p:spPr>
      </p:pic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4316413" y="2179638"/>
          <a:ext cx="4576762" cy="889000"/>
        </p:xfrm>
        <a:graphic>
          <a:graphicData uri="http://schemas.openxmlformats.org/presentationml/2006/ole">
            <p:oleObj spid="_x0000_s4098" name="Equation" r:id="rId4" imgW="2095200" imgH="406080" progId="Equation.3">
              <p:embed/>
            </p:oleObj>
          </a:graphicData>
        </a:graphic>
      </p:graphicFrame>
      <p:graphicFrame>
        <p:nvGraphicFramePr>
          <p:cNvPr id="20487" name="Object 7"/>
          <p:cNvGraphicFramePr>
            <a:graphicFrameLocks noChangeAspect="1"/>
          </p:cNvGraphicFramePr>
          <p:nvPr/>
        </p:nvGraphicFramePr>
        <p:xfrm>
          <a:off x="4284663" y="3871913"/>
          <a:ext cx="3502025" cy="1644650"/>
        </p:xfrm>
        <a:graphic>
          <a:graphicData uri="http://schemas.openxmlformats.org/presentationml/2006/ole">
            <p:oleObj spid="_x0000_s4099" name="Equation" r:id="rId5" imgW="1676160" imgH="787320" progId="Equation.3">
              <p:embed/>
            </p:oleObj>
          </a:graphicData>
        </a:graphic>
      </p:graphicFrame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611188" y="5564188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660066"/>
                </a:solidFill>
                <a:latin typeface="Times New Roman" pitchFamily="18" charset="0"/>
              </a:rPr>
              <a:t>single hardening parameter p'</a:t>
            </a:r>
            <a:r>
              <a:rPr lang="en-GB" sz="2400" baseline="-25000">
                <a:solidFill>
                  <a:srgbClr val="660066"/>
                </a:solidFill>
                <a:latin typeface="Times New Roman" pitchFamily="18" charset="0"/>
              </a:rPr>
              <a:t>o</a:t>
            </a:r>
            <a:endParaRPr lang="en-US" sz="2400">
              <a:solidFill>
                <a:srgbClr val="660066"/>
              </a:solidFill>
              <a:latin typeface="Times New Roman" pitchFamily="18" charset="0"/>
            </a:endParaRPr>
          </a:p>
        </p:txBody>
      </p:sp>
      <p:pic>
        <p:nvPicPr>
          <p:cNvPr id="9" name="Picture 4" descr="colou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93062" y="5791200"/>
            <a:ext cx="1150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4067175" y="1341438"/>
            <a:ext cx="4465638" cy="392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660066"/>
                </a:solidFill>
                <a:latin typeface="Times New Roman" pitchFamily="18" charset="0"/>
              </a:rPr>
              <a:t>hardening rule linked with linear relationships in semi-logarithmic compression plane</a:t>
            </a:r>
          </a:p>
          <a:p>
            <a:pPr>
              <a:spcBef>
                <a:spcPct val="50000"/>
              </a:spcBef>
            </a:pPr>
            <a:endParaRPr lang="en-GB" sz="2400">
              <a:solidFill>
                <a:srgbClr val="660066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GB" sz="2400">
              <a:solidFill>
                <a:srgbClr val="660066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GB" sz="2400">
              <a:solidFill>
                <a:srgbClr val="660066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GB" sz="2400">
              <a:solidFill>
                <a:srgbClr val="660066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800000"/>
                </a:solidFill>
                <a:latin typeface="Times New Roman" pitchFamily="18" charset="0"/>
              </a:rPr>
              <a:t>pure volumetric hardening</a:t>
            </a:r>
            <a:endParaRPr lang="en-US" sz="240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708400" y="333375"/>
            <a:ext cx="1584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solidFill>
                  <a:srgbClr val="CC0000"/>
                </a:solidFill>
                <a:latin typeface="Times New Roman" pitchFamily="18" charset="0"/>
              </a:rPr>
              <a:t>Cam clay</a:t>
            </a:r>
            <a:endParaRPr lang="en-US" sz="2800">
              <a:solidFill>
                <a:srgbClr val="CC0000"/>
              </a:solidFill>
              <a:latin typeface="Times New Roman" pitchFamily="18" charset="0"/>
            </a:endParaRPr>
          </a:p>
        </p:txBody>
      </p:sp>
      <p:pic>
        <p:nvPicPr>
          <p:cNvPr id="21508" name="Picture 4" descr="CC2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1196975"/>
            <a:ext cx="3540125" cy="4824413"/>
          </a:xfrm>
          <a:prstGeom prst="rect">
            <a:avLst/>
          </a:prstGeom>
          <a:noFill/>
        </p:spPr>
      </p:pic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5292725" y="2724150"/>
          <a:ext cx="2163763" cy="1784350"/>
        </p:xfrm>
        <a:graphic>
          <a:graphicData uri="http://schemas.openxmlformats.org/presentationml/2006/ole">
            <p:oleObj spid="_x0000_s5122" name="Equation" r:id="rId4" imgW="1015920" imgH="838080" progId="Equation.3">
              <p:embed/>
            </p:oleObj>
          </a:graphicData>
        </a:graphic>
      </p:graphicFrame>
      <p:pic>
        <p:nvPicPr>
          <p:cNvPr id="7" name="Picture 4" descr="colou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93062" y="5791200"/>
            <a:ext cx="1150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684213" y="836613"/>
            <a:ext cx="7704137" cy="538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800000"/>
                </a:solidFill>
                <a:latin typeface="Times New Roman" pitchFamily="18" charset="0"/>
              </a:rPr>
              <a:t>compute hardening function H</a:t>
            </a:r>
          </a:p>
          <a:p>
            <a:pPr>
              <a:spcBef>
                <a:spcPct val="50000"/>
              </a:spcBef>
            </a:pPr>
            <a:endParaRPr lang="en-GB" sz="2400">
              <a:solidFill>
                <a:srgbClr val="8000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GB" sz="2400">
              <a:solidFill>
                <a:srgbClr val="8000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000066"/>
                </a:solidFill>
                <a:latin typeface="Times New Roman" pitchFamily="18" charset="0"/>
              </a:rPr>
              <a:t>and hence calculate full elastic-plastic stiffness relationship:</a:t>
            </a:r>
          </a:p>
          <a:p>
            <a:pPr>
              <a:spcBef>
                <a:spcPct val="50000"/>
              </a:spcBef>
            </a:pPr>
            <a:endParaRPr lang="en-GB" sz="2400">
              <a:solidFill>
                <a:srgbClr val="000066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GB" sz="2400">
              <a:solidFill>
                <a:srgbClr val="000066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GB" sz="2400">
              <a:solidFill>
                <a:srgbClr val="000066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GB" sz="2400">
              <a:solidFill>
                <a:srgbClr val="000066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GB" sz="2400">
              <a:solidFill>
                <a:srgbClr val="000066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0033CC"/>
                </a:solidFill>
                <a:latin typeface="Times New Roman" pitchFamily="18" charset="0"/>
              </a:rPr>
              <a:t>with: K=vp'/</a:t>
            </a:r>
            <a:r>
              <a:rPr lang="el-GR" sz="24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κ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708400" y="333375"/>
            <a:ext cx="1584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solidFill>
                  <a:srgbClr val="CC0000"/>
                </a:solidFill>
                <a:latin typeface="Times New Roman" pitchFamily="18" charset="0"/>
              </a:rPr>
              <a:t>Cam clay</a:t>
            </a:r>
            <a:endParaRPr lang="en-US" sz="2800">
              <a:solidFill>
                <a:srgbClr val="CC0000"/>
              </a:solidFill>
              <a:latin typeface="Times New Roman" pitchFamily="18" charset="0"/>
            </a:endParaRPr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755650" y="1341438"/>
          <a:ext cx="7731125" cy="1023937"/>
        </p:xfrm>
        <a:graphic>
          <a:graphicData uri="http://schemas.openxmlformats.org/presentationml/2006/ole">
            <p:oleObj spid="_x0000_s6146" name="Equation" r:id="rId3" imgW="3454200" imgH="457200" progId="Equation.3">
              <p:embed/>
            </p:oleObj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539750" y="2852738"/>
          <a:ext cx="7561263" cy="2974975"/>
        </p:xfrm>
        <a:graphic>
          <a:graphicData uri="http://schemas.openxmlformats.org/presentationml/2006/ole">
            <p:oleObj spid="_x0000_s6147" name="Equation" r:id="rId4" imgW="3809880" imgH="1498320" progId="Equation.3">
              <p:embed/>
            </p:oleObj>
          </a:graphicData>
        </a:graphic>
      </p:graphicFrame>
      <p:pic>
        <p:nvPicPr>
          <p:cNvPr id="7" name="Picture 4" descr="colou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93062" y="5791200"/>
            <a:ext cx="1150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684213" y="836613"/>
            <a:ext cx="7704137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800000"/>
                </a:solidFill>
                <a:latin typeface="Times New Roman" pitchFamily="18" charset="0"/>
              </a:rPr>
              <a:t>compute hardening function H</a:t>
            </a:r>
          </a:p>
          <a:p>
            <a:pPr>
              <a:spcBef>
                <a:spcPct val="50000"/>
              </a:spcBef>
            </a:pPr>
            <a:endParaRPr lang="en-GB" sz="2400">
              <a:solidFill>
                <a:srgbClr val="8000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GB" sz="2400">
              <a:solidFill>
                <a:srgbClr val="8000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000066"/>
                </a:solidFill>
                <a:latin typeface="Times New Roman" pitchFamily="18" charset="0"/>
              </a:rPr>
              <a:t>and hence calculate full elastic-plastic stiffness relationship</a:t>
            </a:r>
            <a:endParaRPr lang="el-GR" sz="240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3708400" y="333375"/>
            <a:ext cx="1584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solidFill>
                  <a:srgbClr val="CC0000"/>
                </a:solidFill>
                <a:latin typeface="Times New Roman" pitchFamily="18" charset="0"/>
              </a:rPr>
              <a:t>Cam clay</a:t>
            </a:r>
            <a:endParaRPr lang="en-US" sz="2800">
              <a:solidFill>
                <a:srgbClr val="CC0000"/>
              </a:solidFill>
              <a:latin typeface="Times New Roman" pitchFamily="18" charset="0"/>
            </a:endParaRPr>
          </a:p>
        </p:txBody>
      </p:sp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755650" y="1341438"/>
          <a:ext cx="7731125" cy="1023937"/>
        </p:xfrm>
        <a:graphic>
          <a:graphicData uri="http://schemas.openxmlformats.org/presentationml/2006/ole">
            <p:oleObj spid="_x0000_s7170" name="Equation" r:id="rId3" imgW="3454200" imgH="457200" progId="Equation.3">
              <p:embed/>
            </p:oleObj>
          </a:graphicData>
        </a:graphic>
      </p:graphicFrame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539750" y="2852738"/>
          <a:ext cx="7561263" cy="2974975"/>
        </p:xfrm>
        <a:graphic>
          <a:graphicData uri="http://schemas.openxmlformats.org/presentationml/2006/ole">
            <p:oleObj spid="_x0000_s7171" name="Equation" r:id="rId4" imgW="3809880" imgH="1498320" progId="Equation.3">
              <p:embed/>
            </p:oleObj>
          </a:graphicData>
        </a:graphic>
      </p:graphicFrame>
      <p:sp>
        <p:nvSpPr>
          <p:cNvPr id="33799" name="Oval 7"/>
          <p:cNvSpPr>
            <a:spLocks noChangeArrowheads="1"/>
          </p:cNvSpPr>
          <p:nvPr/>
        </p:nvSpPr>
        <p:spPr bwMode="auto">
          <a:xfrm>
            <a:off x="1476375" y="3716338"/>
            <a:ext cx="1223963" cy="12954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1187450" y="4941888"/>
            <a:ext cx="18716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>
                <a:solidFill>
                  <a:srgbClr val="CC0000"/>
                </a:solidFill>
                <a:latin typeface="Times New Roman" pitchFamily="18" charset="0"/>
              </a:rPr>
              <a:t>elastic predictor</a:t>
            </a:r>
            <a:endParaRPr lang="en-US" sz="240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2555875" y="2349500"/>
            <a:ext cx="5040313" cy="3384550"/>
          </a:xfrm>
          <a:prstGeom prst="ellips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2700338" y="5373688"/>
            <a:ext cx="1584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>
                <a:solidFill>
                  <a:srgbClr val="0033CC"/>
                </a:solidFill>
                <a:latin typeface="Times New Roman" pitchFamily="18" charset="0"/>
              </a:rPr>
              <a:t>plastic corrector</a:t>
            </a:r>
            <a:endParaRPr lang="en-US" sz="2400">
              <a:solidFill>
                <a:srgbClr val="0033CC"/>
              </a:solidFill>
              <a:latin typeface="Times New Roman" pitchFamily="18" charset="0"/>
            </a:endParaRPr>
          </a:p>
        </p:txBody>
      </p:sp>
      <p:pic>
        <p:nvPicPr>
          <p:cNvPr id="11" name="Picture 4" descr="colou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93062" y="5791200"/>
            <a:ext cx="1150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544</Words>
  <Application>Microsoft Office PowerPoint</Application>
  <PresentationFormat>On-screen Show (4:3)</PresentationFormat>
  <Paragraphs>100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Equation</vt:lpstr>
      <vt:lpstr>Saturated soil modelling: Griffith University: February 2010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University of Bristol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Saturated soil modelling David Muir Wood University of Dundee, Scotland</dc:title>
  <dc:creator> </dc:creator>
  <cp:lastModifiedBy> </cp:lastModifiedBy>
  <cp:revision>8</cp:revision>
  <dcterms:created xsi:type="dcterms:W3CDTF">2010-01-16T09:41:05Z</dcterms:created>
  <dcterms:modified xsi:type="dcterms:W3CDTF">2010-01-20T12:09:34Z</dcterms:modified>
</cp:coreProperties>
</file>