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.wmf"/><Relationship Id="rId1" Type="http://schemas.openxmlformats.org/officeDocument/2006/relationships/image" Target="../media/image7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lo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46076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AU" sz="2700" dirty="0" smtClean="0"/>
              <a:t>Saturated soil modelling: Griffith University: February 2010</a:t>
            </a:r>
            <a:r>
              <a:rPr lang="en-GB" dirty="0" smtClean="0">
                <a:solidFill>
                  <a:srgbClr val="C00000"/>
                </a:solidFill>
              </a:rPr>
              <a:t/>
            </a:r>
            <a:br>
              <a:rPr lang="en-GB" dirty="0" smtClean="0">
                <a:solidFill>
                  <a:srgbClr val="C00000"/>
                </a:solidFill>
              </a:rPr>
            </a:b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2285992"/>
            <a:ext cx="78581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Font typeface="+mj-lt"/>
              <a:buAutoNum type="arabicPeriod" startAt="5"/>
            </a:pPr>
            <a:r>
              <a:rPr lang="en-GB" sz="3200" dirty="0" smtClean="0">
                <a:solidFill>
                  <a:srgbClr val="0070C0"/>
                </a:solidFill>
              </a:rPr>
              <a:t>Cam clay I </a:t>
            </a:r>
          </a:p>
          <a:p>
            <a:pPr marL="514350" indent="-514350" algn="ctr"/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David Muir Wood</a:t>
            </a:r>
          </a:p>
          <a:p>
            <a:pPr marL="514350" indent="-514350" algn="ctr"/>
            <a:r>
              <a:rPr lang="en-A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d.muirwood@dundee.ac.uk</a:t>
            </a:r>
            <a:endParaRPr lang="en-A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 algn="ctr"/>
            <a:endParaRPr lang="en-GB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4475163" y="747713"/>
            <a:ext cx="4383087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663300"/>
                </a:solidFill>
                <a:latin typeface="Times New Roman" pitchFamily="18" charset="0"/>
              </a:rPr>
              <a:t>consider 3 probes from P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800000"/>
                </a:solidFill>
                <a:latin typeface="Times New Roman" pitchFamily="18" charset="0"/>
              </a:rPr>
              <a:t>PQ: inside yield locus yl1, elastic, </a:t>
            </a:r>
            <a:r>
              <a:rPr lang="el-GR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sz="2400" baseline="-25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= 0, </a:t>
            </a:r>
            <a:r>
              <a:rPr lang="en-GB" sz="2400">
                <a:solidFill>
                  <a:srgbClr val="800000"/>
                </a:solidFill>
                <a:latin typeface="Times New Roman" pitchFamily="18" charset="0"/>
              </a:rPr>
              <a:t>volumetric strain</a:t>
            </a:r>
            <a:endParaRPr lang="en-GB" sz="2400">
              <a:latin typeface="Times New Roman" pitchFamily="18" charset="0"/>
            </a:endParaRPr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5534025" y="2043113"/>
          <a:ext cx="2222500" cy="900112"/>
        </p:xfrm>
        <a:graphic>
          <a:graphicData uri="http://schemas.openxmlformats.org/presentationml/2006/ole">
            <p:oleObj spid="_x0000_s3074" name="Equation" r:id="rId3" imgW="1002960" imgH="406080" progId="Equation.3">
              <p:embed/>
            </p:oleObj>
          </a:graphicData>
        </a:graphic>
      </p:graphicFrame>
      <p:pic>
        <p:nvPicPr>
          <p:cNvPr id="49157" name="Picture 5" descr="cssm4-8n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125" y="604838"/>
            <a:ext cx="4138613" cy="5016500"/>
          </a:xfrm>
          <a:prstGeom prst="rect">
            <a:avLst/>
          </a:prstGeom>
          <a:noFill/>
        </p:spPr>
      </p:pic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4494213" y="2943225"/>
            <a:ext cx="37131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PR: constant p', purely plastic, yl1</a:t>
            </a:r>
            <a:r>
              <a:rPr lang="en-GB" sz="2400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yl2, volumetric strain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4508500" y="4629150"/>
            <a:ext cx="4379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>
                <a:solidFill>
                  <a:srgbClr val="660066"/>
                </a:solidFill>
                <a:latin typeface="Times New Roman" pitchFamily="18" charset="0"/>
                <a:sym typeface="Symbol" pitchFamily="18" charset="2"/>
              </a:rPr>
              <a:t>PS: same </a:t>
            </a:r>
            <a:r>
              <a:rPr lang="el-GR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δ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en-US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' as PQ, same </a:t>
            </a:r>
            <a:r>
              <a:rPr lang="el-GR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sz="2400" baseline="-250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as PR, zero volumetric strain</a:t>
            </a:r>
            <a:endParaRPr lang="en-GB" sz="240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9160" name="Object 8"/>
          <p:cNvGraphicFramePr>
            <a:graphicFrameLocks noChangeAspect="1"/>
          </p:cNvGraphicFramePr>
          <p:nvPr/>
        </p:nvGraphicFramePr>
        <p:xfrm>
          <a:off x="5570538" y="3730625"/>
          <a:ext cx="3009900" cy="900113"/>
        </p:xfrm>
        <a:graphic>
          <a:graphicData uri="http://schemas.openxmlformats.org/presentationml/2006/ole">
            <p:oleObj spid="_x0000_s3075" name="Equation" r:id="rId5" imgW="1358640" imgH="406080" progId="Equation.3">
              <p:embed/>
            </p:oleObj>
          </a:graphicData>
        </a:graphic>
      </p:graphicFrame>
      <p:graphicFrame>
        <p:nvGraphicFramePr>
          <p:cNvPr id="49161" name="Object 9"/>
          <p:cNvGraphicFramePr>
            <a:graphicFrameLocks noChangeAspect="1"/>
          </p:cNvGraphicFramePr>
          <p:nvPr/>
        </p:nvGraphicFramePr>
        <p:xfrm>
          <a:off x="1260475" y="5718175"/>
          <a:ext cx="5091113" cy="900113"/>
        </p:xfrm>
        <a:graphic>
          <a:graphicData uri="http://schemas.openxmlformats.org/presentationml/2006/ole">
            <p:oleObj spid="_x0000_s3076" name="Equation" r:id="rId6" imgW="2298600" imgH="406080" progId="Equation.3">
              <p:embed/>
            </p:oleObj>
          </a:graphicData>
        </a:graphic>
      </p:graphicFrame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1573213" y="220663"/>
            <a:ext cx="60944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rgbClr val="CC0000"/>
                </a:solidFill>
                <a:latin typeface="Times New Roman" pitchFamily="18" charset="0"/>
              </a:rPr>
              <a:t>Plastic strains and hardening of yield loci</a:t>
            </a:r>
            <a:endParaRPr lang="en-US" sz="2800">
              <a:solidFill>
                <a:srgbClr val="CC0000"/>
              </a:solidFill>
              <a:latin typeface="Times New Roman" pitchFamily="18" charset="0"/>
            </a:endParaRPr>
          </a:p>
        </p:txBody>
      </p:sp>
      <p:pic>
        <p:nvPicPr>
          <p:cNvPr id="11" name="Picture 4" descr="colou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  <p:bldP spid="491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63538" y="338138"/>
            <a:ext cx="8504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solidFill>
                  <a:srgbClr val="CC0000"/>
                </a:solidFill>
                <a:latin typeface="Times New Roman" pitchFamily="18" charset="0"/>
              </a:rPr>
              <a:t>Cam clay – graphical presentation of strain calculation</a:t>
            </a:r>
            <a:endParaRPr lang="en-US" sz="2800">
              <a:solidFill>
                <a:srgbClr val="CC0000"/>
              </a:solidFill>
              <a:latin typeface="Times New Roman" pitchFamily="18" charset="0"/>
            </a:endParaRPr>
          </a:p>
        </p:txBody>
      </p:sp>
      <p:pic>
        <p:nvPicPr>
          <p:cNvPr id="19460" name="Picture 4" descr="CSSMFig05-03"/>
          <p:cNvPicPr>
            <a:picLocks noChangeAspect="1" noChangeArrowheads="1"/>
          </p:cNvPicPr>
          <p:nvPr/>
        </p:nvPicPr>
        <p:blipFill>
          <a:blip r:embed="rId2" cstate="print"/>
          <a:srcRect b="10269"/>
          <a:stretch>
            <a:fillRect/>
          </a:stretch>
        </p:blipFill>
        <p:spPr bwMode="auto">
          <a:xfrm>
            <a:off x="355600" y="844550"/>
            <a:ext cx="3954463" cy="5395913"/>
          </a:xfrm>
          <a:prstGeom prst="rect">
            <a:avLst/>
          </a:prstGeom>
          <a:noFill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048125" y="1393825"/>
            <a:ext cx="4926013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008000"/>
                </a:solidFill>
                <a:latin typeface="Times New Roman" pitchFamily="18" charset="0"/>
              </a:rPr>
              <a:t>conventional drained triaxial </a:t>
            </a:r>
            <a:r>
              <a:rPr lang="el-GR" sz="2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q/</a:t>
            </a:r>
            <a:r>
              <a:rPr lang="el-GR" sz="2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p' = 3</a:t>
            </a:r>
          </a:p>
          <a:p>
            <a:pPr>
              <a:spcBef>
                <a:spcPct val="50000"/>
              </a:spcBef>
            </a:pPr>
            <a:r>
              <a:rPr lang="en-GB" sz="2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stress increment BC causes expansion of yield locus from </a:t>
            </a:r>
            <a:r>
              <a:rPr lang="en-GB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p'</a:t>
            </a:r>
            <a:r>
              <a:rPr lang="en-GB" sz="20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</a:t>
            </a:r>
            <a:r>
              <a:rPr lang="en-GB" sz="2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GB" sz="2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p'</a:t>
            </a:r>
            <a:r>
              <a:rPr lang="en-GB" sz="2000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oC</a:t>
            </a:r>
            <a:endParaRPr lang="en-GB" sz="20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GB" sz="20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state in compression plane changes from </a:t>
            </a:r>
            <a:r>
              <a:rPr lang="en-GB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urlB</a:t>
            </a:r>
            <a:r>
              <a:rPr lang="en-GB" sz="20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GB" sz="2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urlC</a:t>
            </a:r>
            <a:r>
              <a:rPr lang="en-GB" sz="20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because of change in p'</a:t>
            </a:r>
            <a:r>
              <a:rPr lang="en-GB" sz="2000" baseline="-250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GB" sz="200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GB" sz="2000" i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irrecoverable</a:t>
            </a:r>
            <a:r>
              <a:rPr lang="en-GB" sz="20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volume change </a:t>
            </a:r>
            <a:r>
              <a:rPr lang="el-GR" sz="20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0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2000" baseline="300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000" baseline="-250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GB" sz="20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from change in p'</a:t>
            </a:r>
            <a:r>
              <a:rPr lang="en-GB" sz="2000" baseline="-250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GB" sz="200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GB" sz="2000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recoverable</a:t>
            </a:r>
            <a:r>
              <a:rPr lang="en-GB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volume change from change in p'</a:t>
            </a:r>
          </a:p>
          <a:p>
            <a:pPr>
              <a:spcBef>
                <a:spcPct val="50000"/>
              </a:spcBef>
            </a:pPr>
            <a:r>
              <a:rPr lang="en-GB" sz="2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irrecoverable</a:t>
            </a:r>
            <a:r>
              <a:rPr lang="en-GB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distortional strain increment from normal to yield locus</a:t>
            </a:r>
          </a:p>
          <a:p>
            <a:pPr>
              <a:spcBef>
                <a:spcPct val="50000"/>
              </a:spcBef>
            </a:pPr>
            <a:r>
              <a:rPr lang="en-GB" sz="2000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recoverable</a:t>
            </a:r>
            <a:r>
              <a:rPr lang="en-GB" sz="2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distortional strain increment from elasticity</a:t>
            </a:r>
            <a:endParaRPr lang="el-GR" sz="200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l-GR" sz="2000" baseline="3000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2322513" y="2003425"/>
            <a:ext cx="73025" cy="17303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2365375" y="4224338"/>
            <a:ext cx="44450" cy="57943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1597025" y="3830638"/>
            <a:ext cx="652463" cy="652462"/>
          </a:xfrm>
          <a:prstGeom prst="ellips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69938" y="2098675"/>
            <a:ext cx="2166937" cy="862013"/>
            <a:chOff x="485" y="1322"/>
            <a:chExt cx="1365" cy="543"/>
          </a:xfrm>
        </p:grpSpPr>
        <p:sp>
          <p:nvSpPr>
            <p:cNvPr id="19465" name="Arc 9"/>
            <p:cNvSpPr>
              <a:spLocks/>
            </p:cNvSpPr>
            <p:nvPr/>
          </p:nvSpPr>
          <p:spPr bwMode="auto">
            <a:xfrm rot="10800000" flipV="1">
              <a:off x="485" y="1326"/>
              <a:ext cx="694" cy="53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66" name="Arc 10"/>
            <p:cNvSpPr>
              <a:spLocks/>
            </p:cNvSpPr>
            <p:nvPr/>
          </p:nvSpPr>
          <p:spPr bwMode="auto">
            <a:xfrm rot="-10800000" flipH="1" flipV="1">
              <a:off x="1156" y="1322"/>
              <a:ext cx="694" cy="53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9468" name="Freeform 12"/>
          <p:cNvSpPr>
            <a:spLocks/>
          </p:cNvSpPr>
          <p:nvPr/>
        </p:nvSpPr>
        <p:spPr bwMode="auto">
          <a:xfrm>
            <a:off x="1308100" y="3263900"/>
            <a:ext cx="1625600" cy="1244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" y="112"/>
              </a:cxn>
              <a:cxn ang="0">
                <a:pos x="144" y="208"/>
              </a:cxn>
              <a:cxn ang="0">
                <a:pos x="228" y="288"/>
              </a:cxn>
              <a:cxn ang="0">
                <a:pos x="340" y="388"/>
              </a:cxn>
              <a:cxn ang="0">
                <a:pos x="436" y="460"/>
              </a:cxn>
              <a:cxn ang="0">
                <a:pos x="528" y="520"/>
              </a:cxn>
              <a:cxn ang="0">
                <a:pos x="648" y="592"/>
              </a:cxn>
              <a:cxn ang="0">
                <a:pos x="740" y="644"/>
              </a:cxn>
              <a:cxn ang="0">
                <a:pos x="840" y="696"/>
              </a:cxn>
              <a:cxn ang="0">
                <a:pos x="1024" y="784"/>
              </a:cxn>
            </a:cxnLst>
            <a:rect l="0" t="0" r="r" b="b"/>
            <a:pathLst>
              <a:path w="1024" h="784">
                <a:moveTo>
                  <a:pt x="0" y="0"/>
                </a:moveTo>
                <a:cubicBezTo>
                  <a:pt x="22" y="38"/>
                  <a:pt x="44" y="77"/>
                  <a:pt x="68" y="112"/>
                </a:cubicBezTo>
                <a:cubicBezTo>
                  <a:pt x="92" y="147"/>
                  <a:pt x="117" y="179"/>
                  <a:pt x="144" y="208"/>
                </a:cubicBezTo>
                <a:cubicBezTo>
                  <a:pt x="171" y="237"/>
                  <a:pt x="195" y="258"/>
                  <a:pt x="228" y="288"/>
                </a:cubicBezTo>
                <a:cubicBezTo>
                  <a:pt x="261" y="318"/>
                  <a:pt x="305" y="359"/>
                  <a:pt x="340" y="388"/>
                </a:cubicBezTo>
                <a:cubicBezTo>
                  <a:pt x="375" y="417"/>
                  <a:pt x="405" y="438"/>
                  <a:pt x="436" y="460"/>
                </a:cubicBezTo>
                <a:cubicBezTo>
                  <a:pt x="467" y="482"/>
                  <a:pt x="493" y="498"/>
                  <a:pt x="528" y="520"/>
                </a:cubicBezTo>
                <a:cubicBezTo>
                  <a:pt x="563" y="542"/>
                  <a:pt x="613" y="571"/>
                  <a:pt x="648" y="592"/>
                </a:cubicBezTo>
                <a:cubicBezTo>
                  <a:pt x="683" y="613"/>
                  <a:pt x="708" y="627"/>
                  <a:pt x="740" y="644"/>
                </a:cubicBezTo>
                <a:cubicBezTo>
                  <a:pt x="772" y="661"/>
                  <a:pt x="793" y="673"/>
                  <a:pt x="840" y="696"/>
                </a:cubicBezTo>
                <a:cubicBezTo>
                  <a:pt x="887" y="719"/>
                  <a:pt x="994" y="771"/>
                  <a:pt x="1024" y="784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46125" y="1947863"/>
            <a:ext cx="2535238" cy="1046162"/>
            <a:chOff x="485" y="1322"/>
            <a:chExt cx="1365" cy="543"/>
          </a:xfrm>
        </p:grpSpPr>
        <p:sp>
          <p:nvSpPr>
            <p:cNvPr id="19470" name="Arc 14"/>
            <p:cNvSpPr>
              <a:spLocks/>
            </p:cNvSpPr>
            <p:nvPr/>
          </p:nvSpPr>
          <p:spPr bwMode="auto">
            <a:xfrm rot="10800000" flipV="1">
              <a:off x="485" y="1326"/>
              <a:ext cx="694" cy="53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71" name="Arc 15"/>
            <p:cNvSpPr>
              <a:spLocks/>
            </p:cNvSpPr>
            <p:nvPr/>
          </p:nvSpPr>
          <p:spPr bwMode="auto">
            <a:xfrm rot="-10800000" flipH="1" flipV="1">
              <a:off x="1156" y="1322"/>
              <a:ext cx="694" cy="53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9472" name="Freeform 16"/>
          <p:cNvSpPr>
            <a:spLocks/>
          </p:cNvSpPr>
          <p:nvPr/>
        </p:nvSpPr>
        <p:spPr bwMode="auto">
          <a:xfrm>
            <a:off x="1111250" y="3422650"/>
            <a:ext cx="2184400" cy="1758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08"/>
              </a:cxn>
              <a:cxn ang="0">
                <a:pos x="100" y="228"/>
              </a:cxn>
              <a:cxn ang="0">
                <a:pos x="172" y="328"/>
              </a:cxn>
              <a:cxn ang="0">
                <a:pos x="264" y="436"/>
              </a:cxn>
              <a:cxn ang="0">
                <a:pos x="380" y="560"/>
              </a:cxn>
              <a:cxn ang="0">
                <a:pos x="528" y="688"/>
              </a:cxn>
              <a:cxn ang="0">
                <a:pos x="680" y="792"/>
              </a:cxn>
              <a:cxn ang="0">
                <a:pos x="824" y="868"/>
              </a:cxn>
              <a:cxn ang="0">
                <a:pos x="992" y="956"/>
              </a:cxn>
              <a:cxn ang="0">
                <a:pos x="1136" y="1008"/>
              </a:cxn>
              <a:cxn ang="0">
                <a:pos x="1376" y="1108"/>
              </a:cxn>
            </a:cxnLst>
            <a:rect l="0" t="0" r="r" b="b"/>
            <a:pathLst>
              <a:path w="1376" h="1108">
                <a:moveTo>
                  <a:pt x="0" y="0"/>
                </a:moveTo>
                <a:cubicBezTo>
                  <a:pt x="15" y="35"/>
                  <a:pt x="31" y="70"/>
                  <a:pt x="48" y="108"/>
                </a:cubicBezTo>
                <a:cubicBezTo>
                  <a:pt x="65" y="146"/>
                  <a:pt x="79" y="191"/>
                  <a:pt x="100" y="228"/>
                </a:cubicBezTo>
                <a:cubicBezTo>
                  <a:pt x="121" y="265"/>
                  <a:pt x="145" y="293"/>
                  <a:pt x="172" y="328"/>
                </a:cubicBezTo>
                <a:cubicBezTo>
                  <a:pt x="199" y="363"/>
                  <a:pt x="229" y="397"/>
                  <a:pt x="264" y="436"/>
                </a:cubicBezTo>
                <a:cubicBezTo>
                  <a:pt x="299" y="475"/>
                  <a:pt x="336" y="518"/>
                  <a:pt x="380" y="560"/>
                </a:cubicBezTo>
                <a:cubicBezTo>
                  <a:pt x="424" y="602"/>
                  <a:pt x="478" y="649"/>
                  <a:pt x="528" y="688"/>
                </a:cubicBezTo>
                <a:cubicBezTo>
                  <a:pt x="578" y="727"/>
                  <a:pt x="631" y="762"/>
                  <a:pt x="680" y="792"/>
                </a:cubicBezTo>
                <a:cubicBezTo>
                  <a:pt x="729" y="822"/>
                  <a:pt x="772" y="841"/>
                  <a:pt x="824" y="868"/>
                </a:cubicBezTo>
                <a:cubicBezTo>
                  <a:pt x="876" y="895"/>
                  <a:pt x="940" y="933"/>
                  <a:pt x="992" y="956"/>
                </a:cubicBezTo>
                <a:cubicBezTo>
                  <a:pt x="1044" y="979"/>
                  <a:pt x="1072" y="983"/>
                  <a:pt x="1136" y="1008"/>
                </a:cubicBezTo>
                <a:cubicBezTo>
                  <a:pt x="1200" y="1033"/>
                  <a:pt x="1336" y="1091"/>
                  <a:pt x="1376" y="1108"/>
                </a:cubicBezTo>
              </a:path>
            </a:pathLst>
          </a:custGeom>
          <a:noFill/>
          <a:ln w="28575" cmpd="sng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V="1">
            <a:off x="2351088" y="1698625"/>
            <a:ext cx="290512" cy="463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18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nimBg="1"/>
      <p:bldP spid="19468" grpId="0" animBg="1"/>
      <p:bldP spid="19472" grpId="0" animBg="1"/>
      <p:bldP spid="194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812800" y="609600"/>
            <a:ext cx="746125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rgbClr val="CC0000"/>
                </a:solidFill>
                <a:latin typeface="Times New Roman" pitchFamily="18" charset="0"/>
              </a:rPr>
              <a:t>Cam clay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volumetric hardening model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adopt a graphical approach to explanation of the way in which the model operates in </a:t>
            </a:r>
            <a:r>
              <a:rPr lang="en-GB" sz="2400" i="1">
                <a:solidFill>
                  <a:srgbClr val="660066"/>
                </a:solidFill>
                <a:latin typeface="Times New Roman" pitchFamily="18" charset="0"/>
              </a:rPr>
              <a:t>p':q stress plane</a:t>
            </a: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 and in </a:t>
            </a:r>
            <a:r>
              <a:rPr lang="en-GB" sz="2400" i="1">
                <a:solidFill>
                  <a:srgbClr val="663300"/>
                </a:solidFill>
                <a:latin typeface="Times New Roman" pitchFamily="18" charset="0"/>
              </a:rPr>
              <a:t>p':v compression plane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rgbClr val="800000"/>
                </a:solidFill>
                <a:latin typeface="Times New Roman" pitchFamily="18" charset="0"/>
              </a:rPr>
              <a:t>behaviour bounded in these two planes: stresses and volume cannot change indefinitely (</a:t>
            </a:r>
            <a:r>
              <a:rPr lang="en-GB" sz="2400" i="1">
                <a:solidFill>
                  <a:srgbClr val="660066"/>
                </a:solidFill>
                <a:latin typeface="Times New Roman" pitchFamily="18" charset="0"/>
              </a:rPr>
              <a:t>failure</a:t>
            </a:r>
            <a:r>
              <a:rPr lang="en-GB" sz="2400">
                <a:solidFill>
                  <a:srgbClr val="800000"/>
                </a:solidFill>
                <a:latin typeface="Times New Roman" pitchFamily="18" charset="0"/>
              </a:rPr>
              <a:t>, </a:t>
            </a:r>
            <a:r>
              <a:rPr lang="en-GB" sz="2400" i="1">
                <a:solidFill>
                  <a:srgbClr val="663300"/>
                </a:solidFill>
                <a:latin typeface="Times New Roman" pitchFamily="18" charset="0"/>
              </a:rPr>
              <a:t>limits to packing</a:t>
            </a:r>
            <a:r>
              <a:rPr lang="en-GB" sz="2400">
                <a:solidFill>
                  <a:srgbClr val="800000"/>
                </a:solidFill>
                <a:latin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rgbClr val="000066"/>
                </a:solidFill>
                <a:latin typeface="Times New Roman" pitchFamily="18" charset="0"/>
              </a:rPr>
              <a:t>compute stress:strain response: distortional strain is unbounded and can increase indefinitely</a:t>
            </a:r>
            <a:endParaRPr lang="en-US" sz="240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4" name="Picture 4" descr="colo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812800" y="609600"/>
            <a:ext cx="746125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rgbClr val="CC0000"/>
                </a:solidFill>
                <a:latin typeface="Times New Roman" pitchFamily="18" charset="0"/>
              </a:rPr>
              <a:t>Cam clay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break path into stress increments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estimate required change in size of yield locus </a:t>
            </a:r>
            <a:r>
              <a:rPr lang="en-GB" sz="2400" i="1">
                <a:solidFill>
                  <a:srgbClr val="008000"/>
                </a:solidFill>
                <a:latin typeface="Times New Roman" pitchFamily="18" charset="0"/>
              </a:rPr>
              <a:t>p'</a:t>
            </a:r>
            <a:r>
              <a:rPr lang="en-GB" sz="2400" i="1" baseline="-25000">
                <a:solidFill>
                  <a:srgbClr val="008000"/>
                </a:solidFill>
                <a:latin typeface="Times New Roman" pitchFamily="18" charset="0"/>
              </a:rPr>
              <a:t>o</a:t>
            </a: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 for each increment</a:t>
            </a:r>
            <a:endParaRPr lang="en-GB" sz="2400" i="1">
              <a:solidFill>
                <a:srgbClr val="6633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rgbClr val="800000"/>
                </a:solidFill>
                <a:latin typeface="Times New Roman" pitchFamily="18" charset="0"/>
              </a:rPr>
              <a:t>plastic volumetric strain from change in </a:t>
            </a:r>
            <a:r>
              <a:rPr lang="en-GB" sz="2400" i="1">
                <a:solidFill>
                  <a:srgbClr val="800000"/>
                </a:solidFill>
                <a:latin typeface="Times New Roman" pitchFamily="18" charset="0"/>
              </a:rPr>
              <a:t>p'</a:t>
            </a:r>
            <a:r>
              <a:rPr lang="en-GB" sz="2400" i="1" baseline="-25000">
                <a:solidFill>
                  <a:srgbClr val="800000"/>
                </a:solidFill>
                <a:latin typeface="Times New Roman" pitchFamily="18" charset="0"/>
              </a:rPr>
              <a:t>o</a:t>
            </a:r>
            <a:endParaRPr lang="en-GB" sz="2400">
              <a:solidFill>
                <a:srgbClr val="80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rgbClr val="000066"/>
                </a:solidFill>
                <a:latin typeface="Times New Roman" pitchFamily="18" charset="0"/>
              </a:rPr>
              <a:t>plastic distortional strain from flow rule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elastic volumetric strain from change in </a:t>
            </a:r>
            <a:r>
              <a:rPr lang="en-GB" sz="2400" i="1">
                <a:solidFill>
                  <a:srgbClr val="660066"/>
                </a:solidFill>
                <a:latin typeface="Times New Roman" pitchFamily="18" charset="0"/>
              </a:rPr>
              <a:t>p'</a:t>
            </a:r>
            <a:endParaRPr lang="en-GB" sz="2400">
              <a:solidFill>
                <a:srgbClr val="660066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rgbClr val="663300"/>
                </a:solidFill>
                <a:latin typeface="Times New Roman" pitchFamily="18" charset="0"/>
              </a:rPr>
              <a:t>elastic distortional strain from change in </a:t>
            </a:r>
            <a:r>
              <a:rPr lang="en-GB" sz="2400" i="1">
                <a:solidFill>
                  <a:srgbClr val="663300"/>
                </a:solidFill>
                <a:latin typeface="Times New Roman" pitchFamily="18" charset="0"/>
              </a:rPr>
              <a:t>q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rgbClr val="CC0000"/>
                </a:solidFill>
                <a:latin typeface="Times New Roman" pitchFamily="18" charset="0"/>
              </a:rPr>
              <a:t>basis of numerical (hand) calculations and computational implementation</a:t>
            </a:r>
            <a:endParaRPr lang="en-US" sz="2400">
              <a:solidFill>
                <a:srgbClr val="CC0000"/>
              </a:solidFill>
              <a:latin typeface="Times New Roman" pitchFamily="18" charset="0"/>
            </a:endParaRPr>
          </a:p>
        </p:txBody>
      </p:sp>
      <p:pic>
        <p:nvPicPr>
          <p:cNvPr id="4" name="Picture 4" descr="colo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942975" y="1600200"/>
            <a:ext cx="7011988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p', </a:t>
            </a:r>
            <a:r>
              <a:rPr lang="el-GR" sz="2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q   </a:t>
            </a:r>
            <a:r>
              <a:rPr lang="en-GB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GB" sz="2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r>
              <a:rPr lang="el-GR" sz="2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p'</a:t>
            </a:r>
            <a:r>
              <a:rPr lang="en-GB" sz="2400" baseline="-250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   </a:t>
            </a:r>
            <a:r>
              <a:rPr lang="en-GB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GB" sz="2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r>
              <a:rPr lang="el-GR" sz="2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δε</a:t>
            </a:r>
            <a:r>
              <a:rPr lang="en-GB" sz="2400" baseline="-250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baseline="300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  </a:t>
            </a:r>
            <a:r>
              <a:rPr lang="en-GB" sz="2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GB" sz="2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r>
              <a:rPr lang="el-GR" sz="2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δε</a:t>
            </a:r>
            <a:r>
              <a:rPr lang="en-GB" sz="2400" baseline="-250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GB" sz="2400" baseline="300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  <a:p>
            <a:pPr>
              <a:spcBef>
                <a:spcPct val="50000"/>
              </a:spcBef>
            </a:pPr>
            <a:endParaRPr lang="en-GB" sz="2400" baseline="3000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GB" sz="2400" baseline="300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>
              <a:spcBef>
                <a:spcPct val="50000"/>
              </a:spcBef>
            </a:pPr>
            <a:endParaRPr lang="en-GB" sz="2400" baseline="3000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en-GB" sz="2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l-GR" sz="2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δε</a:t>
            </a:r>
            <a:r>
              <a:rPr lang="en-GB" sz="2400" baseline="-250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en-GB" sz="2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el-GR" sz="2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δε</a:t>
            </a:r>
            <a:r>
              <a:rPr lang="en-GB" sz="2400" baseline="-250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endParaRPr lang="en-GB" sz="240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l-GR" sz="2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p', </a:t>
            </a:r>
            <a:r>
              <a:rPr lang="el-GR" sz="2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q   </a:t>
            </a:r>
            <a:r>
              <a:rPr lang="en-GB" sz="24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GB" sz="2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r>
              <a:rPr lang="el-GR" sz="2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δε</a:t>
            </a:r>
            <a:r>
              <a:rPr lang="en-GB" sz="2400" baseline="-250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baseline="300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2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δε</a:t>
            </a:r>
            <a:r>
              <a:rPr lang="en-GB" sz="2400" baseline="-250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GB" sz="2400" baseline="300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el-GR" sz="240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393825" y="4264025"/>
            <a:ext cx="1639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rgbClr val="663300"/>
                </a:solidFill>
                <a:latin typeface="Times New Roman" pitchFamily="18" charset="0"/>
              </a:rPr>
              <a:t>elastic properties</a:t>
            </a:r>
            <a:endParaRPr lang="en-US" sz="200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668463" y="942975"/>
            <a:ext cx="1076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rgbClr val="0033CC"/>
                </a:solidFill>
                <a:latin typeface="Times New Roman" pitchFamily="18" charset="0"/>
              </a:rPr>
              <a:t>yield locus</a:t>
            </a:r>
            <a:endParaRPr lang="en-US" sz="200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716213" y="1995488"/>
            <a:ext cx="1247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rgbClr val="008000"/>
                </a:solidFill>
                <a:latin typeface="Times New Roman" pitchFamily="18" charset="0"/>
              </a:rPr>
              <a:t>hardening rule</a:t>
            </a:r>
            <a:endParaRPr lang="en-US" sz="20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4165600" y="915988"/>
            <a:ext cx="725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rgbClr val="660066"/>
                </a:solidFill>
                <a:latin typeface="Times New Roman" pitchFamily="18" charset="0"/>
              </a:rPr>
              <a:t>flow rule</a:t>
            </a:r>
            <a:endParaRPr lang="en-US" sz="200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 flipV="1">
            <a:off x="3700463" y="3541713"/>
            <a:ext cx="1960562" cy="56832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arrow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5318125" y="2081213"/>
            <a:ext cx="404813" cy="12779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arrow" w="lg" len="med"/>
          </a:ln>
          <a:effectLst/>
        </p:spPr>
        <p:txBody>
          <a:bodyPr/>
          <a:lstStyle/>
          <a:p>
            <a:endParaRPr lang="en-GB"/>
          </a:p>
        </p:txBody>
      </p:sp>
      <p:graphicFrame>
        <p:nvGraphicFramePr>
          <p:cNvPr id="39949" name="Object 13"/>
          <p:cNvGraphicFramePr>
            <a:graphicFrameLocks noChangeAspect="1"/>
          </p:cNvGraphicFramePr>
          <p:nvPr/>
        </p:nvGraphicFramePr>
        <p:xfrm>
          <a:off x="2336800" y="2689225"/>
          <a:ext cx="1858963" cy="782638"/>
        </p:xfrm>
        <a:graphic>
          <a:graphicData uri="http://schemas.openxmlformats.org/presentationml/2006/ole">
            <p:oleObj spid="_x0000_s4098" name="Equation" r:id="rId3" imgW="965160" imgH="406080" progId="Equation.3">
              <p:embed/>
            </p:oleObj>
          </a:graphicData>
        </a:graphic>
      </p:graphicFrame>
      <p:graphicFrame>
        <p:nvGraphicFramePr>
          <p:cNvPr id="39950" name="Object 14"/>
          <p:cNvGraphicFramePr>
            <a:graphicFrameLocks noChangeAspect="1"/>
          </p:cNvGraphicFramePr>
          <p:nvPr/>
        </p:nvGraphicFramePr>
        <p:xfrm>
          <a:off x="5299075" y="744538"/>
          <a:ext cx="1736725" cy="904875"/>
        </p:xfrm>
        <a:graphic>
          <a:graphicData uri="http://schemas.openxmlformats.org/presentationml/2006/ole">
            <p:oleObj spid="_x0000_s4099" name="Equation" r:id="rId4" imgW="901440" imgH="469800" progId="Equation.3">
              <p:embed/>
            </p:oleObj>
          </a:graphicData>
        </a:graphic>
      </p:graphicFrame>
      <p:graphicFrame>
        <p:nvGraphicFramePr>
          <p:cNvPr id="39951" name="Object 15"/>
          <p:cNvGraphicFramePr>
            <a:graphicFrameLocks noChangeAspect="1"/>
          </p:cNvGraphicFramePr>
          <p:nvPr/>
        </p:nvGraphicFramePr>
        <p:xfrm>
          <a:off x="1493838" y="153988"/>
          <a:ext cx="1693862" cy="835025"/>
        </p:xfrm>
        <a:graphic>
          <a:graphicData uri="http://schemas.openxmlformats.org/presentationml/2006/ole">
            <p:oleObj spid="_x0000_s4100" name="Equation" r:id="rId5" imgW="876240" imgH="431640" progId="Equation.3">
              <p:embed/>
            </p:oleObj>
          </a:graphicData>
        </a:graphic>
      </p:graphicFrame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4957763" y="4727575"/>
            <a:ext cx="3873500" cy="46672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Cam clay calculation process</a:t>
            </a:r>
          </a:p>
        </p:txBody>
      </p:sp>
      <p:graphicFrame>
        <p:nvGraphicFramePr>
          <p:cNvPr id="39953" name="Object 17"/>
          <p:cNvGraphicFramePr>
            <a:graphicFrameLocks noChangeAspect="1"/>
          </p:cNvGraphicFramePr>
          <p:nvPr/>
        </p:nvGraphicFramePr>
        <p:xfrm>
          <a:off x="1158875" y="4987925"/>
          <a:ext cx="2546350" cy="1317625"/>
        </p:xfrm>
        <a:graphic>
          <a:graphicData uri="http://schemas.openxmlformats.org/presentationml/2006/ole">
            <p:oleObj spid="_x0000_s4101" name="Equation" r:id="rId6" imgW="1447560" imgH="749160" progId="Equation.3">
              <p:embed/>
            </p:oleObj>
          </a:graphicData>
        </a:graphic>
      </p:graphicFrame>
      <p:pic>
        <p:nvPicPr>
          <p:cNvPr id="15" name="Picture 4" descr="colou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63538" y="238125"/>
            <a:ext cx="8504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solidFill>
                  <a:srgbClr val="CC0000"/>
                </a:solidFill>
                <a:latin typeface="Times New Roman" pitchFamily="18" charset="0"/>
              </a:rPr>
              <a:t>Cam clay – drained compression test (1)</a:t>
            </a:r>
            <a:endParaRPr lang="en-US" sz="2800">
              <a:solidFill>
                <a:srgbClr val="CC0000"/>
              </a:solidFill>
              <a:latin typeface="Times New Roman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14338" y="703263"/>
            <a:ext cx="6680200" cy="5378450"/>
            <a:chOff x="396" y="600"/>
            <a:chExt cx="4929" cy="3969"/>
          </a:xfrm>
        </p:grpSpPr>
        <p:pic>
          <p:nvPicPr>
            <p:cNvPr id="20484" name="Picture 4" descr="CSSMFig05-04a"/>
            <p:cNvPicPr>
              <a:picLocks noChangeAspect="1" noChangeArrowheads="1"/>
            </p:cNvPicPr>
            <p:nvPr/>
          </p:nvPicPr>
          <p:blipFill>
            <a:blip r:embed="rId2" cstate="print"/>
            <a:srcRect l="4521" t="9334" r="5116" b="12883"/>
            <a:stretch>
              <a:fillRect/>
            </a:stretch>
          </p:blipFill>
          <p:spPr bwMode="auto">
            <a:xfrm>
              <a:off x="396" y="600"/>
              <a:ext cx="2738" cy="1600"/>
            </a:xfrm>
            <a:prstGeom prst="rect">
              <a:avLst/>
            </a:prstGeom>
            <a:noFill/>
          </p:spPr>
        </p:pic>
        <p:pic>
          <p:nvPicPr>
            <p:cNvPr id="20485" name="Picture 5" descr="CSSMFig05-04b"/>
            <p:cNvPicPr>
              <a:picLocks noChangeAspect="1" noChangeArrowheads="1"/>
            </p:cNvPicPr>
            <p:nvPr/>
          </p:nvPicPr>
          <p:blipFill>
            <a:blip r:embed="rId3" cstate="print"/>
            <a:srcRect l="8151" t="3004" r="5116" b="9711"/>
            <a:stretch>
              <a:fillRect/>
            </a:stretch>
          </p:blipFill>
          <p:spPr bwMode="auto">
            <a:xfrm>
              <a:off x="498" y="2187"/>
              <a:ext cx="2628" cy="2382"/>
            </a:xfrm>
            <a:prstGeom prst="rect">
              <a:avLst/>
            </a:prstGeom>
            <a:noFill/>
          </p:spPr>
        </p:pic>
        <p:pic>
          <p:nvPicPr>
            <p:cNvPr id="20486" name="Picture 6" descr="CSSMFig05-04c"/>
            <p:cNvPicPr>
              <a:picLocks noChangeAspect="1" noChangeArrowheads="1"/>
            </p:cNvPicPr>
            <p:nvPr/>
          </p:nvPicPr>
          <p:blipFill>
            <a:blip r:embed="rId4" cstate="print"/>
            <a:srcRect t="10646" r="13219" b="13321"/>
            <a:stretch>
              <a:fillRect/>
            </a:stretch>
          </p:blipFill>
          <p:spPr bwMode="auto">
            <a:xfrm>
              <a:off x="3165" y="630"/>
              <a:ext cx="2160" cy="1564"/>
            </a:xfrm>
            <a:prstGeom prst="rect">
              <a:avLst/>
            </a:prstGeom>
            <a:noFill/>
          </p:spPr>
        </p:pic>
        <p:pic>
          <p:nvPicPr>
            <p:cNvPr id="20487" name="Picture 7" descr="CSSMFig05-04d"/>
            <p:cNvPicPr>
              <a:picLocks noChangeAspect="1" noChangeArrowheads="1"/>
            </p:cNvPicPr>
            <p:nvPr/>
          </p:nvPicPr>
          <p:blipFill>
            <a:blip r:embed="rId5" cstate="print"/>
            <a:srcRect l="3294" t="12711" r="14705" b="28152"/>
            <a:stretch>
              <a:fillRect/>
            </a:stretch>
          </p:blipFill>
          <p:spPr bwMode="auto">
            <a:xfrm>
              <a:off x="3247" y="2903"/>
              <a:ext cx="2041" cy="1191"/>
            </a:xfrm>
            <a:prstGeom prst="rect">
              <a:avLst/>
            </a:prstGeom>
            <a:noFill/>
          </p:spPr>
        </p:pic>
      </p:grp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148013" y="2979738"/>
            <a:ext cx="57626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GB" sz="2000">
                <a:solidFill>
                  <a:srgbClr val="0033CC"/>
                </a:solidFill>
                <a:latin typeface="Times New Roman" pitchFamily="18" charset="0"/>
              </a:rPr>
              <a:t>-</a:t>
            </a:r>
            <a:r>
              <a:rPr lang="en-GB" sz="2000">
                <a:solidFill>
                  <a:srgbClr val="008000"/>
                </a:solidFill>
                <a:latin typeface="Times New Roman" pitchFamily="18" charset="0"/>
              </a:rPr>
              <a:t>C</a:t>
            </a:r>
            <a:r>
              <a:rPr lang="en-GB" sz="2000">
                <a:solidFill>
                  <a:srgbClr val="0033CC"/>
                </a:solidFill>
                <a:latin typeface="Times New Roman" pitchFamily="18" charset="0"/>
              </a:rPr>
              <a:t>-D-</a:t>
            </a:r>
            <a:r>
              <a:rPr lang="en-GB" sz="2000">
                <a:solidFill>
                  <a:srgbClr val="660066"/>
                </a:solidFill>
                <a:latin typeface="Times New Roman" pitchFamily="18" charset="0"/>
              </a:rPr>
              <a:t>E</a:t>
            </a:r>
            <a:r>
              <a:rPr lang="en-GB" sz="2000">
                <a:solidFill>
                  <a:srgbClr val="0033CC"/>
                </a:solidFill>
                <a:latin typeface="Times New Roman" pitchFamily="18" charset="0"/>
              </a:rPr>
              <a:t>-</a:t>
            </a:r>
            <a:r>
              <a:rPr lang="en-GB" sz="2000">
                <a:solidFill>
                  <a:srgbClr val="663300"/>
                </a:solidFill>
                <a:latin typeface="Times New Roman" pitchFamily="18" charset="0"/>
              </a:rPr>
              <a:t>F</a:t>
            </a:r>
            <a:r>
              <a:rPr lang="en-GB" sz="2000">
                <a:solidFill>
                  <a:srgbClr val="0033CC"/>
                </a:solidFill>
                <a:latin typeface="Times New Roman" pitchFamily="18" charset="0"/>
              </a:rPr>
              <a:t>: slope of yield locus becomes flatter</a:t>
            </a:r>
          </a:p>
          <a:p>
            <a:pPr>
              <a:spcBef>
                <a:spcPct val="50000"/>
              </a:spcBef>
            </a:pPr>
            <a:r>
              <a:rPr lang="en-GB" sz="2000">
                <a:solidFill>
                  <a:srgbClr val="008000"/>
                </a:solidFill>
                <a:latin typeface="Times New Roman" pitchFamily="18" charset="0"/>
              </a:rPr>
              <a:t>ratio distortional/volumetric strain becomes larger</a:t>
            </a:r>
            <a:endParaRPr lang="en-US" sz="20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4238625" y="5500688"/>
            <a:ext cx="44418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660066"/>
                </a:solidFill>
                <a:latin typeface="Times New Roman" pitchFamily="18" charset="0"/>
              </a:rPr>
              <a:t>F: no plastic volumetric strain (normality)</a:t>
            </a:r>
          </a:p>
          <a:p>
            <a:pPr>
              <a:spcBef>
                <a:spcPct val="50000"/>
              </a:spcBef>
            </a:pPr>
            <a:r>
              <a:rPr lang="el-GR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GB" sz="2000" baseline="-25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GB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GB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l-GR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</a:t>
            </a:r>
            <a:r>
              <a:rPr lang="en-GB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</a:t>
            </a:r>
            <a:r>
              <a:rPr lang="en-GB" sz="2000" dirty="0">
                <a:solidFill>
                  <a:srgbClr val="663300"/>
                </a:solidFill>
                <a:latin typeface="Times New Roman" pitchFamily="18" charset="0"/>
              </a:rPr>
              <a:t>end of test! </a:t>
            </a:r>
            <a:endParaRPr lang="en-US" sz="2000" dirty="0">
              <a:solidFill>
                <a:srgbClr val="663300"/>
              </a:solidFill>
              <a:latin typeface="Times New Roman" pitchFamily="18" charset="0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769938" y="1808163"/>
            <a:ext cx="1858962" cy="746125"/>
            <a:chOff x="485" y="828"/>
            <a:chExt cx="1946" cy="781"/>
          </a:xfrm>
        </p:grpSpPr>
        <p:sp>
          <p:nvSpPr>
            <p:cNvPr id="20492" name="Arc 12"/>
            <p:cNvSpPr>
              <a:spLocks/>
            </p:cNvSpPr>
            <p:nvPr/>
          </p:nvSpPr>
          <p:spPr bwMode="auto">
            <a:xfrm flipH="1">
              <a:off x="485" y="832"/>
              <a:ext cx="978" cy="77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93" name="Arc 13"/>
            <p:cNvSpPr>
              <a:spLocks/>
            </p:cNvSpPr>
            <p:nvPr/>
          </p:nvSpPr>
          <p:spPr bwMode="auto">
            <a:xfrm>
              <a:off x="1453" y="828"/>
              <a:ext cx="978" cy="77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777875" y="1685925"/>
            <a:ext cx="2147888" cy="862013"/>
            <a:chOff x="485" y="828"/>
            <a:chExt cx="1946" cy="781"/>
          </a:xfrm>
        </p:grpSpPr>
        <p:sp>
          <p:nvSpPr>
            <p:cNvPr id="20496" name="Arc 16"/>
            <p:cNvSpPr>
              <a:spLocks/>
            </p:cNvSpPr>
            <p:nvPr/>
          </p:nvSpPr>
          <p:spPr bwMode="auto">
            <a:xfrm flipH="1">
              <a:off x="485" y="832"/>
              <a:ext cx="978" cy="77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97" name="Arc 17"/>
            <p:cNvSpPr>
              <a:spLocks/>
            </p:cNvSpPr>
            <p:nvPr/>
          </p:nvSpPr>
          <p:spPr bwMode="auto">
            <a:xfrm>
              <a:off x="1453" y="828"/>
              <a:ext cx="978" cy="77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771525" y="1562100"/>
            <a:ext cx="2476500" cy="993775"/>
            <a:chOff x="485" y="828"/>
            <a:chExt cx="1946" cy="781"/>
          </a:xfrm>
        </p:grpSpPr>
        <p:sp>
          <p:nvSpPr>
            <p:cNvPr id="20499" name="Arc 19"/>
            <p:cNvSpPr>
              <a:spLocks/>
            </p:cNvSpPr>
            <p:nvPr/>
          </p:nvSpPr>
          <p:spPr bwMode="auto">
            <a:xfrm flipH="1">
              <a:off x="485" y="832"/>
              <a:ext cx="978" cy="77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00" name="Arc 20"/>
            <p:cNvSpPr>
              <a:spLocks/>
            </p:cNvSpPr>
            <p:nvPr/>
          </p:nvSpPr>
          <p:spPr bwMode="auto">
            <a:xfrm>
              <a:off x="1453" y="828"/>
              <a:ext cx="978" cy="77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779463" y="1454150"/>
            <a:ext cx="2757487" cy="1095375"/>
            <a:chOff x="485" y="828"/>
            <a:chExt cx="1946" cy="781"/>
          </a:xfrm>
        </p:grpSpPr>
        <p:sp>
          <p:nvSpPr>
            <p:cNvPr id="20502" name="Arc 22"/>
            <p:cNvSpPr>
              <a:spLocks/>
            </p:cNvSpPr>
            <p:nvPr/>
          </p:nvSpPr>
          <p:spPr bwMode="auto">
            <a:xfrm flipH="1">
              <a:off x="485" y="832"/>
              <a:ext cx="978" cy="77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03" name="Arc 23"/>
            <p:cNvSpPr>
              <a:spLocks/>
            </p:cNvSpPr>
            <p:nvPr/>
          </p:nvSpPr>
          <p:spPr bwMode="auto">
            <a:xfrm>
              <a:off x="1453" y="828"/>
              <a:ext cx="978" cy="77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776288" y="1335088"/>
            <a:ext cx="3089275" cy="1239837"/>
            <a:chOff x="485" y="828"/>
            <a:chExt cx="1946" cy="781"/>
          </a:xfrm>
        </p:grpSpPr>
        <p:sp>
          <p:nvSpPr>
            <p:cNvPr id="20505" name="Arc 25"/>
            <p:cNvSpPr>
              <a:spLocks/>
            </p:cNvSpPr>
            <p:nvPr/>
          </p:nvSpPr>
          <p:spPr bwMode="auto">
            <a:xfrm flipH="1">
              <a:off x="485" y="832"/>
              <a:ext cx="978" cy="77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06" name="Arc 26"/>
            <p:cNvSpPr>
              <a:spLocks/>
            </p:cNvSpPr>
            <p:nvPr/>
          </p:nvSpPr>
          <p:spPr bwMode="auto">
            <a:xfrm>
              <a:off x="1453" y="828"/>
              <a:ext cx="978" cy="77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0507" name="Freeform 27"/>
          <p:cNvSpPr>
            <a:spLocks/>
          </p:cNvSpPr>
          <p:nvPr/>
        </p:nvSpPr>
        <p:spPr bwMode="auto">
          <a:xfrm>
            <a:off x="1073150" y="3759200"/>
            <a:ext cx="1524000" cy="673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2" y="68"/>
              </a:cxn>
              <a:cxn ang="0">
                <a:pos x="124" y="116"/>
              </a:cxn>
              <a:cxn ang="0">
                <a:pos x="188" y="152"/>
              </a:cxn>
              <a:cxn ang="0">
                <a:pos x="260" y="200"/>
              </a:cxn>
              <a:cxn ang="0">
                <a:pos x="340" y="240"/>
              </a:cxn>
              <a:cxn ang="0">
                <a:pos x="420" y="276"/>
              </a:cxn>
              <a:cxn ang="0">
                <a:pos x="508" y="304"/>
              </a:cxn>
              <a:cxn ang="0">
                <a:pos x="568" y="328"/>
              </a:cxn>
              <a:cxn ang="0">
                <a:pos x="680" y="364"/>
              </a:cxn>
              <a:cxn ang="0">
                <a:pos x="816" y="392"/>
              </a:cxn>
              <a:cxn ang="0">
                <a:pos x="960" y="424"/>
              </a:cxn>
            </a:cxnLst>
            <a:rect l="0" t="0" r="r" b="b"/>
            <a:pathLst>
              <a:path w="960" h="424">
                <a:moveTo>
                  <a:pt x="0" y="0"/>
                </a:moveTo>
                <a:cubicBezTo>
                  <a:pt x="25" y="24"/>
                  <a:pt x="51" y="49"/>
                  <a:pt x="72" y="68"/>
                </a:cubicBezTo>
                <a:cubicBezTo>
                  <a:pt x="93" y="87"/>
                  <a:pt x="105" y="102"/>
                  <a:pt x="124" y="116"/>
                </a:cubicBezTo>
                <a:cubicBezTo>
                  <a:pt x="143" y="130"/>
                  <a:pt x="165" y="138"/>
                  <a:pt x="188" y="152"/>
                </a:cubicBezTo>
                <a:cubicBezTo>
                  <a:pt x="211" y="166"/>
                  <a:pt x="235" y="185"/>
                  <a:pt x="260" y="200"/>
                </a:cubicBezTo>
                <a:cubicBezTo>
                  <a:pt x="285" y="215"/>
                  <a:pt x="313" y="227"/>
                  <a:pt x="340" y="240"/>
                </a:cubicBezTo>
                <a:cubicBezTo>
                  <a:pt x="367" y="253"/>
                  <a:pt x="392" y="265"/>
                  <a:pt x="420" y="276"/>
                </a:cubicBezTo>
                <a:cubicBezTo>
                  <a:pt x="448" y="287"/>
                  <a:pt x="483" y="295"/>
                  <a:pt x="508" y="304"/>
                </a:cubicBezTo>
                <a:cubicBezTo>
                  <a:pt x="533" y="313"/>
                  <a:pt x="539" y="318"/>
                  <a:pt x="568" y="328"/>
                </a:cubicBezTo>
                <a:cubicBezTo>
                  <a:pt x="597" y="338"/>
                  <a:pt x="639" y="353"/>
                  <a:pt x="680" y="364"/>
                </a:cubicBezTo>
                <a:cubicBezTo>
                  <a:pt x="721" y="375"/>
                  <a:pt x="769" y="382"/>
                  <a:pt x="816" y="392"/>
                </a:cubicBezTo>
                <a:cubicBezTo>
                  <a:pt x="863" y="402"/>
                  <a:pt x="936" y="419"/>
                  <a:pt x="960" y="424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1068388" y="4002088"/>
            <a:ext cx="1839912" cy="728662"/>
            <a:chOff x="673" y="2521"/>
            <a:chExt cx="1159" cy="459"/>
          </a:xfrm>
        </p:grpSpPr>
        <p:sp>
          <p:nvSpPr>
            <p:cNvPr id="20508" name="Freeform 28"/>
            <p:cNvSpPr>
              <a:spLocks/>
            </p:cNvSpPr>
            <p:nvPr/>
          </p:nvSpPr>
          <p:spPr bwMode="auto">
            <a:xfrm>
              <a:off x="673" y="2521"/>
              <a:ext cx="960" cy="4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68"/>
                </a:cxn>
                <a:cxn ang="0">
                  <a:pos x="124" y="116"/>
                </a:cxn>
                <a:cxn ang="0">
                  <a:pos x="188" y="152"/>
                </a:cxn>
                <a:cxn ang="0">
                  <a:pos x="260" y="200"/>
                </a:cxn>
                <a:cxn ang="0">
                  <a:pos x="340" y="240"/>
                </a:cxn>
                <a:cxn ang="0">
                  <a:pos x="420" y="276"/>
                </a:cxn>
                <a:cxn ang="0">
                  <a:pos x="508" y="304"/>
                </a:cxn>
                <a:cxn ang="0">
                  <a:pos x="568" y="328"/>
                </a:cxn>
                <a:cxn ang="0">
                  <a:pos x="680" y="364"/>
                </a:cxn>
                <a:cxn ang="0">
                  <a:pos x="816" y="392"/>
                </a:cxn>
                <a:cxn ang="0">
                  <a:pos x="960" y="424"/>
                </a:cxn>
              </a:cxnLst>
              <a:rect l="0" t="0" r="r" b="b"/>
              <a:pathLst>
                <a:path w="960" h="424">
                  <a:moveTo>
                    <a:pt x="0" y="0"/>
                  </a:moveTo>
                  <a:cubicBezTo>
                    <a:pt x="25" y="24"/>
                    <a:pt x="51" y="49"/>
                    <a:pt x="72" y="68"/>
                  </a:cubicBezTo>
                  <a:cubicBezTo>
                    <a:pt x="93" y="87"/>
                    <a:pt x="105" y="102"/>
                    <a:pt x="124" y="116"/>
                  </a:cubicBezTo>
                  <a:cubicBezTo>
                    <a:pt x="143" y="130"/>
                    <a:pt x="165" y="138"/>
                    <a:pt x="188" y="152"/>
                  </a:cubicBezTo>
                  <a:cubicBezTo>
                    <a:pt x="211" y="166"/>
                    <a:pt x="235" y="185"/>
                    <a:pt x="260" y="200"/>
                  </a:cubicBezTo>
                  <a:cubicBezTo>
                    <a:pt x="285" y="215"/>
                    <a:pt x="313" y="227"/>
                    <a:pt x="340" y="240"/>
                  </a:cubicBezTo>
                  <a:cubicBezTo>
                    <a:pt x="367" y="253"/>
                    <a:pt x="392" y="265"/>
                    <a:pt x="420" y="276"/>
                  </a:cubicBezTo>
                  <a:cubicBezTo>
                    <a:pt x="448" y="287"/>
                    <a:pt x="483" y="295"/>
                    <a:pt x="508" y="304"/>
                  </a:cubicBezTo>
                  <a:cubicBezTo>
                    <a:pt x="533" y="313"/>
                    <a:pt x="539" y="318"/>
                    <a:pt x="568" y="328"/>
                  </a:cubicBezTo>
                  <a:cubicBezTo>
                    <a:pt x="597" y="338"/>
                    <a:pt x="639" y="353"/>
                    <a:pt x="680" y="364"/>
                  </a:cubicBezTo>
                  <a:cubicBezTo>
                    <a:pt x="721" y="375"/>
                    <a:pt x="769" y="382"/>
                    <a:pt x="816" y="392"/>
                  </a:cubicBezTo>
                  <a:cubicBezTo>
                    <a:pt x="863" y="402"/>
                    <a:pt x="936" y="419"/>
                    <a:pt x="960" y="424"/>
                  </a:cubicBez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509" name="Freeform 29"/>
            <p:cNvSpPr>
              <a:spLocks/>
            </p:cNvSpPr>
            <p:nvPr/>
          </p:nvSpPr>
          <p:spPr bwMode="auto">
            <a:xfrm>
              <a:off x="1636" y="2944"/>
              <a:ext cx="196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20"/>
                </a:cxn>
                <a:cxn ang="0">
                  <a:pos x="196" y="36"/>
                </a:cxn>
              </a:cxnLst>
              <a:rect l="0" t="0" r="r" b="b"/>
              <a:pathLst>
                <a:path w="196" h="36">
                  <a:moveTo>
                    <a:pt x="0" y="0"/>
                  </a:moveTo>
                  <a:cubicBezTo>
                    <a:pt x="27" y="7"/>
                    <a:pt x="55" y="14"/>
                    <a:pt x="88" y="20"/>
                  </a:cubicBezTo>
                  <a:cubicBezTo>
                    <a:pt x="121" y="26"/>
                    <a:pt x="178" y="33"/>
                    <a:pt x="196" y="36"/>
                  </a:cubicBez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1069975" y="4206875"/>
            <a:ext cx="2143125" cy="784225"/>
            <a:chOff x="674" y="2650"/>
            <a:chExt cx="1350" cy="494"/>
          </a:xfrm>
        </p:grpSpPr>
        <p:grpSp>
          <p:nvGrpSpPr>
            <p:cNvPr id="10" name="Group 31"/>
            <p:cNvGrpSpPr>
              <a:grpSpLocks/>
            </p:cNvGrpSpPr>
            <p:nvPr/>
          </p:nvGrpSpPr>
          <p:grpSpPr bwMode="auto">
            <a:xfrm>
              <a:off x="674" y="2650"/>
              <a:ext cx="1159" cy="459"/>
              <a:chOff x="673" y="2521"/>
              <a:chExt cx="1159" cy="459"/>
            </a:xfrm>
          </p:grpSpPr>
          <p:sp>
            <p:nvSpPr>
              <p:cNvPr id="20512" name="Freeform 32"/>
              <p:cNvSpPr>
                <a:spLocks/>
              </p:cNvSpPr>
              <p:nvPr/>
            </p:nvSpPr>
            <p:spPr bwMode="auto">
              <a:xfrm>
                <a:off x="673" y="2521"/>
                <a:ext cx="960" cy="4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68"/>
                  </a:cxn>
                  <a:cxn ang="0">
                    <a:pos x="124" y="116"/>
                  </a:cxn>
                  <a:cxn ang="0">
                    <a:pos x="188" y="152"/>
                  </a:cxn>
                  <a:cxn ang="0">
                    <a:pos x="260" y="200"/>
                  </a:cxn>
                  <a:cxn ang="0">
                    <a:pos x="340" y="240"/>
                  </a:cxn>
                  <a:cxn ang="0">
                    <a:pos x="420" y="276"/>
                  </a:cxn>
                  <a:cxn ang="0">
                    <a:pos x="508" y="304"/>
                  </a:cxn>
                  <a:cxn ang="0">
                    <a:pos x="568" y="328"/>
                  </a:cxn>
                  <a:cxn ang="0">
                    <a:pos x="680" y="364"/>
                  </a:cxn>
                  <a:cxn ang="0">
                    <a:pos x="816" y="392"/>
                  </a:cxn>
                  <a:cxn ang="0">
                    <a:pos x="960" y="424"/>
                  </a:cxn>
                </a:cxnLst>
                <a:rect l="0" t="0" r="r" b="b"/>
                <a:pathLst>
                  <a:path w="960" h="424">
                    <a:moveTo>
                      <a:pt x="0" y="0"/>
                    </a:moveTo>
                    <a:cubicBezTo>
                      <a:pt x="25" y="24"/>
                      <a:pt x="51" y="49"/>
                      <a:pt x="72" y="68"/>
                    </a:cubicBezTo>
                    <a:cubicBezTo>
                      <a:pt x="93" y="87"/>
                      <a:pt x="105" y="102"/>
                      <a:pt x="124" y="116"/>
                    </a:cubicBezTo>
                    <a:cubicBezTo>
                      <a:pt x="143" y="130"/>
                      <a:pt x="165" y="138"/>
                      <a:pt x="188" y="152"/>
                    </a:cubicBezTo>
                    <a:cubicBezTo>
                      <a:pt x="211" y="166"/>
                      <a:pt x="235" y="185"/>
                      <a:pt x="260" y="200"/>
                    </a:cubicBezTo>
                    <a:cubicBezTo>
                      <a:pt x="285" y="215"/>
                      <a:pt x="313" y="227"/>
                      <a:pt x="340" y="240"/>
                    </a:cubicBezTo>
                    <a:cubicBezTo>
                      <a:pt x="367" y="253"/>
                      <a:pt x="392" y="265"/>
                      <a:pt x="420" y="276"/>
                    </a:cubicBezTo>
                    <a:cubicBezTo>
                      <a:pt x="448" y="287"/>
                      <a:pt x="483" y="295"/>
                      <a:pt x="508" y="304"/>
                    </a:cubicBezTo>
                    <a:cubicBezTo>
                      <a:pt x="533" y="313"/>
                      <a:pt x="539" y="318"/>
                      <a:pt x="568" y="328"/>
                    </a:cubicBezTo>
                    <a:cubicBezTo>
                      <a:pt x="597" y="338"/>
                      <a:pt x="639" y="353"/>
                      <a:pt x="680" y="364"/>
                    </a:cubicBezTo>
                    <a:cubicBezTo>
                      <a:pt x="721" y="375"/>
                      <a:pt x="769" y="382"/>
                      <a:pt x="816" y="392"/>
                    </a:cubicBezTo>
                    <a:cubicBezTo>
                      <a:pt x="863" y="402"/>
                      <a:pt x="936" y="419"/>
                      <a:pt x="960" y="424"/>
                    </a:cubicBezTo>
                  </a:path>
                </a:pathLst>
              </a:custGeom>
              <a:noFill/>
              <a:ln w="28575" cmpd="sng">
                <a:solidFill>
                  <a:srgbClr val="0033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13" name="Freeform 33"/>
              <p:cNvSpPr>
                <a:spLocks/>
              </p:cNvSpPr>
              <p:nvPr/>
            </p:nvSpPr>
            <p:spPr bwMode="auto">
              <a:xfrm>
                <a:off x="1636" y="2944"/>
                <a:ext cx="196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8" y="20"/>
                  </a:cxn>
                  <a:cxn ang="0">
                    <a:pos x="196" y="36"/>
                  </a:cxn>
                </a:cxnLst>
                <a:rect l="0" t="0" r="r" b="b"/>
                <a:pathLst>
                  <a:path w="196" h="36">
                    <a:moveTo>
                      <a:pt x="0" y="0"/>
                    </a:moveTo>
                    <a:cubicBezTo>
                      <a:pt x="27" y="7"/>
                      <a:pt x="55" y="14"/>
                      <a:pt x="88" y="20"/>
                    </a:cubicBezTo>
                    <a:cubicBezTo>
                      <a:pt x="121" y="26"/>
                      <a:pt x="178" y="33"/>
                      <a:pt x="196" y="36"/>
                    </a:cubicBezTo>
                  </a:path>
                </a:pathLst>
              </a:custGeom>
              <a:noFill/>
              <a:ln w="28575" cmpd="sng">
                <a:solidFill>
                  <a:srgbClr val="0033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0514" name="Freeform 34"/>
            <p:cNvSpPr>
              <a:spLocks/>
            </p:cNvSpPr>
            <p:nvPr/>
          </p:nvSpPr>
          <p:spPr bwMode="auto">
            <a:xfrm>
              <a:off x="1828" y="3108"/>
              <a:ext cx="196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6" y="36"/>
                </a:cxn>
              </a:cxnLst>
              <a:rect l="0" t="0" r="r" b="b"/>
              <a:pathLst>
                <a:path w="196" h="36">
                  <a:moveTo>
                    <a:pt x="0" y="0"/>
                  </a:moveTo>
                  <a:cubicBezTo>
                    <a:pt x="81" y="15"/>
                    <a:pt x="163" y="30"/>
                    <a:pt x="196" y="36"/>
                  </a:cubicBezTo>
                </a:path>
              </a:pathLst>
            </a:custGeom>
            <a:noFill/>
            <a:ln w="28575" cmpd="sng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1077913" y="4398963"/>
            <a:ext cx="2452687" cy="827087"/>
            <a:chOff x="679" y="2771"/>
            <a:chExt cx="1545" cy="521"/>
          </a:xfrm>
        </p:grpSpPr>
        <p:grpSp>
          <p:nvGrpSpPr>
            <p:cNvPr id="12" name="Group 36"/>
            <p:cNvGrpSpPr>
              <a:grpSpLocks/>
            </p:cNvGrpSpPr>
            <p:nvPr/>
          </p:nvGrpSpPr>
          <p:grpSpPr bwMode="auto">
            <a:xfrm>
              <a:off x="679" y="2771"/>
              <a:ext cx="1350" cy="494"/>
              <a:chOff x="674" y="2650"/>
              <a:chExt cx="1350" cy="494"/>
            </a:xfrm>
          </p:grpSpPr>
          <p:grpSp>
            <p:nvGrpSpPr>
              <p:cNvPr id="13" name="Group 37"/>
              <p:cNvGrpSpPr>
                <a:grpSpLocks/>
              </p:cNvGrpSpPr>
              <p:nvPr/>
            </p:nvGrpSpPr>
            <p:grpSpPr bwMode="auto">
              <a:xfrm>
                <a:off x="674" y="2650"/>
                <a:ext cx="1159" cy="459"/>
                <a:chOff x="673" y="2521"/>
                <a:chExt cx="1159" cy="459"/>
              </a:xfrm>
            </p:grpSpPr>
            <p:sp>
              <p:nvSpPr>
                <p:cNvPr id="20518" name="Freeform 38"/>
                <p:cNvSpPr>
                  <a:spLocks/>
                </p:cNvSpPr>
                <p:nvPr/>
              </p:nvSpPr>
              <p:spPr bwMode="auto">
                <a:xfrm>
                  <a:off x="673" y="2521"/>
                  <a:ext cx="960" cy="42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2" y="68"/>
                    </a:cxn>
                    <a:cxn ang="0">
                      <a:pos x="124" y="116"/>
                    </a:cxn>
                    <a:cxn ang="0">
                      <a:pos x="188" y="152"/>
                    </a:cxn>
                    <a:cxn ang="0">
                      <a:pos x="260" y="200"/>
                    </a:cxn>
                    <a:cxn ang="0">
                      <a:pos x="340" y="240"/>
                    </a:cxn>
                    <a:cxn ang="0">
                      <a:pos x="420" y="276"/>
                    </a:cxn>
                    <a:cxn ang="0">
                      <a:pos x="508" y="304"/>
                    </a:cxn>
                    <a:cxn ang="0">
                      <a:pos x="568" y="328"/>
                    </a:cxn>
                    <a:cxn ang="0">
                      <a:pos x="680" y="364"/>
                    </a:cxn>
                    <a:cxn ang="0">
                      <a:pos x="816" y="392"/>
                    </a:cxn>
                    <a:cxn ang="0">
                      <a:pos x="960" y="424"/>
                    </a:cxn>
                  </a:cxnLst>
                  <a:rect l="0" t="0" r="r" b="b"/>
                  <a:pathLst>
                    <a:path w="960" h="424">
                      <a:moveTo>
                        <a:pt x="0" y="0"/>
                      </a:moveTo>
                      <a:cubicBezTo>
                        <a:pt x="25" y="24"/>
                        <a:pt x="51" y="49"/>
                        <a:pt x="72" y="68"/>
                      </a:cubicBezTo>
                      <a:cubicBezTo>
                        <a:pt x="93" y="87"/>
                        <a:pt x="105" y="102"/>
                        <a:pt x="124" y="116"/>
                      </a:cubicBezTo>
                      <a:cubicBezTo>
                        <a:pt x="143" y="130"/>
                        <a:pt x="165" y="138"/>
                        <a:pt x="188" y="152"/>
                      </a:cubicBezTo>
                      <a:cubicBezTo>
                        <a:pt x="211" y="166"/>
                        <a:pt x="235" y="185"/>
                        <a:pt x="260" y="200"/>
                      </a:cubicBezTo>
                      <a:cubicBezTo>
                        <a:pt x="285" y="215"/>
                        <a:pt x="313" y="227"/>
                        <a:pt x="340" y="240"/>
                      </a:cubicBezTo>
                      <a:cubicBezTo>
                        <a:pt x="367" y="253"/>
                        <a:pt x="392" y="265"/>
                        <a:pt x="420" y="276"/>
                      </a:cubicBezTo>
                      <a:cubicBezTo>
                        <a:pt x="448" y="287"/>
                        <a:pt x="483" y="295"/>
                        <a:pt x="508" y="304"/>
                      </a:cubicBezTo>
                      <a:cubicBezTo>
                        <a:pt x="533" y="313"/>
                        <a:pt x="539" y="318"/>
                        <a:pt x="568" y="328"/>
                      </a:cubicBezTo>
                      <a:cubicBezTo>
                        <a:pt x="597" y="338"/>
                        <a:pt x="639" y="353"/>
                        <a:pt x="680" y="364"/>
                      </a:cubicBezTo>
                      <a:cubicBezTo>
                        <a:pt x="721" y="375"/>
                        <a:pt x="769" y="382"/>
                        <a:pt x="816" y="392"/>
                      </a:cubicBezTo>
                      <a:cubicBezTo>
                        <a:pt x="863" y="402"/>
                        <a:pt x="936" y="419"/>
                        <a:pt x="960" y="424"/>
                      </a:cubicBezTo>
                    </a:path>
                  </a:pathLst>
                </a:custGeom>
                <a:noFill/>
                <a:ln w="28575" cmpd="sng">
                  <a:solidFill>
                    <a:srgbClr val="6600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19" name="Freeform 39"/>
                <p:cNvSpPr>
                  <a:spLocks/>
                </p:cNvSpPr>
                <p:nvPr/>
              </p:nvSpPr>
              <p:spPr bwMode="auto">
                <a:xfrm>
                  <a:off x="1636" y="2944"/>
                  <a:ext cx="196" cy="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8" y="20"/>
                    </a:cxn>
                    <a:cxn ang="0">
                      <a:pos x="196" y="36"/>
                    </a:cxn>
                  </a:cxnLst>
                  <a:rect l="0" t="0" r="r" b="b"/>
                  <a:pathLst>
                    <a:path w="196" h="36">
                      <a:moveTo>
                        <a:pt x="0" y="0"/>
                      </a:moveTo>
                      <a:cubicBezTo>
                        <a:pt x="27" y="7"/>
                        <a:pt x="55" y="14"/>
                        <a:pt x="88" y="20"/>
                      </a:cubicBezTo>
                      <a:cubicBezTo>
                        <a:pt x="121" y="26"/>
                        <a:pt x="178" y="33"/>
                        <a:pt x="196" y="36"/>
                      </a:cubicBezTo>
                    </a:path>
                  </a:pathLst>
                </a:custGeom>
                <a:noFill/>
                <a:ln w="28575" cmpd="sng">
                  <a:solidFill>
                    <a:srgbClr val="6600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0520" name="Freeform 40"/>
              <p:cNvSpPr>
                <a:spLocks/>
              </p:cNvSpPr>
              <p:nvPr/>
            </p:nvSpPr>
            <p:spPr bwMode="auto">
              <a:xfrm>
                <a:off x="1828" y="3108"/>
                <a:ext cx="196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6" y="36"/>
                  </a:cxn>
                </a:cxnLst>
                <a:rect l="0" t="0" r="r" b="b"/>
                <a:pathLst>
                  <a:path w="196" h="36">
                    <a:moveTo>
                      <a:pt x="0" y="0"/>
                    </a:moveTo>
                    <a:cubicBezTo>
                      <a:pt x="81" y="15"/>
                      <a:pt x="163" y="30"/>
                      <a:pt x="196" y="36"/>
                    </a:cubicBezTo>
                  </a:path>
                </a:pathLst>
              </a:custGeom>
              <a:noFill/>
              <a:ln w="28575" cmpd="sng">
                <a:solidFill>
                  <a:srgbClr val="66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0521" name="Freeform 41"/>
            <p:cNvSpPr>
              <a:spLocks/>
            </p:cNvSpPr>
            <p:nvPr/>
          </p:nvSpPr>
          <p:spPr bwMode="auto">
            <a:xfrm>
              <a:off x="2028" y="3264"/>
              <a:ext cx="196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6" y="28"/>
                </a:cxn>
              </a:cxnLst>
              <a:rect l="0" t="0" r="r" b="b"/>
              <a:pathLst>
                <a:path w="196" h="28">
                  <a:moveTo>
                    <a:pt x="0" y="0"/>
                  </a:moveTo>
                  <a:cubicBezTo>
                    <a:pt x="81" y="12"/>
                    <a:pt x="163" y="24"/>
                    <a:pt x="196" y="28"/>
                  </a:cubicBezTo>
                </a:path>
              </a:pathLst>
            </a:custGeom>
            <a:noFill/>
            <a:ln w="28575" cmpd="sng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" name="Group 51"/>
          <p:cNvGrpSpPr>
            <a:grpSpLocks/>
          </p:cNvGrpSpPr>
          <p:nvPr/>
        </p:nvGrpSpPr>
        <p:grpSpPr bwMode="auto">
          <a:xfrm>
            <a:off x="1085850" y="4565650"/>
            <a:ext cx="2736850" cy="857250"/>
            <a:chOff x="684" y="2876"/>
            <a:chExt cx="1724" cy="540"/>
          </a:xfrm>
        </p:grpSpPr>
        <p:grpSp>
          <p:nvGrpSpPr>
            <p:cNvPr id="15" name="Group 43"/>
            <p:cNvGrpSpPr>
              <a:grpSpLocks/>
            </p:cNvGrpSpPr>
            <p:nvPr/>
          </p:nvGrpSpPr>
          <p:grpSpPr bwMode="auto">
            <a:xfrm>
              <a:off x="684" y="2876"/>
              <a:ext cx="1545" cy="521"/>
              <a:chOff x="679" y="2771"/>
              <a:chExt cx="1545" cy="521"/>
            </a:xfrm>
          </p:grpSpPr>
          <p:grpSp>
            <p:nvGrpSpPr>
              <p:cNvPr id="16" name="Group 44"/>
              <p:cNvGrpSpPr>
                <a:grpSpLocks/>
              </p:cNvGrpSpPr>
              <p:nvPr/>
            </p:nvGrpSpPr>
            <p:grpSpPr bwMode="auto">
              <a:xfrm>
                <a:off x="679" y="2771"/>
                <a:ext cx="1350" cy="494"/>
                <a:chOff x="674" y="2650"/>
                <a:chExt cx="1350" cy="494"/>
              </a:xfrm>
            </p:grpSpPr>
            <p:grpSp>
              <p:nvGrpSpPr>
                <p:cNvPr id="17" name="Group 45"/>
                <p:cNvGrpSpPr>
                  <a:grpSpLocks/>
                </p:cNvGrpSpPr>
                <p:nvPr/>
              </p:nvGrpSpPr>
              <p:grpSpPr bwMode="auto">
                <a:xfrm>
                  <a:off x="674" y="2650"/>
                  <a:ext cx="1159" cy="459"/>
                  <a:chOff x="673" y="2521"/>
                  <a:chExt cx="1159" cy="459"/>
                </a:xfrm>
              </p:grpSpPr>
              <p:sp>
                <p:nvSpPr>
                  <p:cNvPr id="20526" name="Freeform 46"/>
                  <p:cNvSpPr>
                    <a:spLocks/>
                  </p:cNvSpPr>
                  <p:nvPr/>
                </p:nvSpPr>
                <p:spPr bwMode="auto">
                  <a:xfrm>
                    <a:off x="673" y="2521"/>
                    <a:ext cx="960" cy="42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68"/>
                      </a:cxn>
                      <a:cxn ang="0">
                        <a:pos x="124" y="116"/>
                      </a:cxn>
                      <a:cxn ang="0">
                        <a:pos x="188" y="152"/>
                      </a:cxn>
                      <a:cxn ang="0">
                        <a:pos x="260" y="200"/>
                      </a:cxn>
                      <a:cxn ang="0">
                        <a:pos x="340" y="240"/>
                      </a:cxn>
                      <a:cxn ang="0">
                        <a:pos x="420" y="276"/>
                      </a:cxn>
                      <a:cxn ang="0">
                        <a:pos x="508" y="304"/>
                      </a:cxn>
                      <a:cxn ang="0">
                        <a:pos x="568" y="328"/>
                      </a:cxn>
                      <a:cxn ang="0">
                        <a:pos x="680" y="364"/>
                      </a:cxn>
                      <a:cxn ang="0">
                        <a:pos x="816" y="392"/>
                      </a:cxn>
                      <a:cxn ang="0">
                        <a:pos x="960" y="424"/>
                      </a:cxn>
                    </a:cxnLst>
                    <a:rect l="0" t="0" r="r" b="b"/>
                    <a:pathLst>
                      <a:path w="960" h="424">
                        <a:moveTo>
                          <a:pt x="0" y="0"/>
                        </a:moveTo>
                        <a:cubicBezTo>
                          <a:pt x="25" y="24"/>
                          <a:pt x="51" y="49"/>
                          <a:pt x="72" y="68"/>
                        </a:cubicBezTo>
                        <a:cubicBezTo>
                          <a:pt x="93" y="87"/>
                          <a:pt x="105" y="102"/>
                          <a:pt x="124" y="116"/>
                        </a:cubicBezTo>
                        <a:cubicBezTo>
                          <a:pt x="143" y="130"/>
                          <a:pt x="165" y="138"/>
                          <a:pt x="188" y="152"/>
                        </a:cubicBezTo>
                        <a:cubicBezTo>
                          <a:pt x="211" y="166"/>
                          <a:pt x="235" y="185"/>
                          <a:pt x="260" y="200"/>
                        </a:cubicBezTo>
                        <a:cubicBezTo>
                          <a:pt x="285" y="215"/>
                          <a:pt x="313" y="227"/>
                          <a:pt x="340" y="240"/>
                        </a:cubicBezTo>
                        <a:cubicBezTo>
                          <a:pt x="367" y="253"/>
                          <a:pt x="392" y="265"/>
                          <a:pt x="420" y="276"/>
                        </a:cubicBezTo>
                        <a:cubicBezTo>
                          <a:pt x="448" y="287"/>
                          <a:pt x="483" y="295"/>
                          <a:pt x="508" y="304"/>
                        </a:cubicBezTo>
                        <a:cubicBezTo>
                          <a:pt x="533" y="313"/>
                          <a:pt x="539" y="318"/>
                          <a:pt x="568" y="328"/>
                        </a:cubicBezTo>
                        <a:cubicBezTo>
                          <a:pt x="597" y="338"/>
                          <a:pt x="639" y="353"/>
                          <a:pt x="680" y="364"/>
                        </a:cubicBezTo>
                        <a:cubicBezTo>
                          <a:pt x="721" y="375"/>
                          <a:pt x="769" y="382"/>
                          <a:pt x="816" y="392"/>
                        </a:cubicBezTo>
                        <a:cubicBezTo>
                          <a:pt x="863" y="402"/>
                          <a:pt x="936" y="419"/>
                          <a:pt x="960" y="424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27" name="Freeform 47"/>
                  <p:cNvSpPr>
                    <a:spLocks/>
                  </p:cNvSpPr>
                  <p:nvPr/>
                </p:nvSpPr>
                <p:spPr bwMode="auto">
                  <a:xfrm>
                    <a:off x="1636" y="2944"/>
                    <a:ext cx="196" cy="3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88" y="20"/>
                      </a:cxn>
                      <a:cxn ang="0">
                        <a:pos x="196" y="36"/>
                      </a:cxn>
                    </a:cxnLst>
                    <a:rect l="0" t="0" r="r" b="b"/>
                    <a:pathLst>
                      <a:path w="196" h="36">
                        <a:moveTo>
                          <a:pt x="0" y="0"/>
                        </a:moveTo>
                        <a:cubicBezTo>
                          <a:pt x="27" y="7"/>
                          <a:pt x="55" y="14"/>
                          <a:pt x="88" y="20"/>
                        </a:cubicBezTo>
                        <a:cubicBezTo>
                          <a:pt x="121" y="26"/>
                          <a:pt x="178" y="33"/>
                          <a:pt x="196" y="36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20528" name="Freeform 48"/>
                <p:cNvSpPr>
                  <a:spLocks/>
                </p:cNvSpPr>
                <p:nvPr/>
              </p:nvSpPr>
              <p:spPr bwMode="auto">
                <a:xfrm>
                  <a:off x="1828" y="3108"/>
                  <a:ext cx="196" cy="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6" y="36"/>
                    </a:cxn>
                  </a:cxnLst>
                  <a:rect l="0" t="0" r="r" b="b"/>
                  <a:pathLst>
                    <a:path w="196" h="36">
                      <a:moveTo>
                        <a:pt x="0" y="0"/>
                      </a:moveTo>
                      <a:cubicBezTo>
                        <a:pt x="81" y="15"/>
                        <a:pt x="163" y="30"/>
                        <a:pt x="196" y="36"/>
                      </a:cubicBezTo>
                    </a:path>
                  </a:pathLst>
                </a:custGeom>
                <a:noFill/>
                <a:ln w="28575" cmpd="sng">
                  <a:solidFill>
                    <a:srgbClr val="66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0529" name="Freeform 49"/>
              <p:cNvSpPr>
                <a:spLocks/>
              </p:cNvSpPr>
              <p:nvPr/>
            </p:nvSpPr>
            <p:spPr bwMode="auto">
              <a:xfrm>
                <a:off x="2028" y="3264"/>
                <a:ext cx="196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6" y="28"/>
                  </a:cxn>
                </a:cxnLst>
                <a:rect l="0" t="0" r="r" b="b"/>
                <a:pathLst>
                  <a:path w="196" h="28">
                    <a:moveTo>
                      <a:pt x="0" y="0"/>
                    </a:moveTo>
                    <a:cubicBezTo>
                      <a:pt x="81" y="12"/>
                      <a:pt x="163" y="24"/>
                      <a:pt x="196" y="28"/>
                    </a:cubicBezTo>
                  </a:path>
                </a:pathLst>
              </a:custGeom>
              <a:noFill/>
              <a:ln w="28575" cmpd="sng">
                <a:solidFill>
                  <a:srgbClr val="66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0530" name="Freeform 50"/>
            <p:cNvSpPr>
              <a:spLocks/>
            </p:cNvSpPr>
            <p:nvPr/>
          </p:nvSpPr>
          <p:spPr bwMode="auto">
            <a:xfrm>
              <a:off x="2228" y="3396"/>
              <a:ext cx="180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0" y="20"/>
                </a:cxn>
              </a:cxnLst>
              <a:rect l="0" t="0" r="r" b="b"/>
              <a:pathLst>
                <a:path w="180" h="20">
                  <a:moveTo>
                    <a:pt x="0" y="0"/>
                  </a:moveTo>
                  <a:cubicBezTo>
                    <a:pt x="75" y="8"/>
                    <a:pt x="150" y="17"/>
                    <a:pt x="180" y="20"/>
                  </a:cubicBez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532" name="Line 52"/>
          <p:cNvSpPr>
            <a:spLocks noChangeShapeType="1"/>
          </p:cNvSpPr>
          <p:nvPr/>
        </p:nvSpPr>
        <p:spPr bwMode="auto">
          <a:xfrm flipV="1">
            <a:off x="1914525" y="1912938"/>
            <a:ext cx="217488" cy="64135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33" name="Line 53"/>
          <p:cNvSpPr>
            <a:spLocks noChangeShapeType="1"/>
          </p:cNvSpPr>
          <p:nvPr/>
        </p:nvSpPr>
        <p:spPr bwMode="auto">
          <a:xfrm flipV="1">
            <a:off x="2144713" y="1524000"/>
            <a:ext cx="177800" cy="374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34" name="Line 54"/>
          <p:cNvSpPr>
            <a:spLocks noChangeShapeType="1"/>
          </p:cNvSpPr>
          <p:nvPr/>
        </p:nvSpPr>
        <p:spPr bwMode="auto">
          <a:xfrm flipV="1">
            <a:off x="2343150" y="928688"/>
            <a:ext cx="0" cy="393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35" name="Line 55"/>
          <p:cNvSpPr>
            <a:spLocks noChangeShapeType="1"/>
          </p:cNvSpPr>
          <p:nvPr/>
        </p:nvSpPr>
        <p:spPr bwMode="auto">
          <a:xfrm flipV="1">
            <a:off x="2293938" y="1057275"/>
            <a:ext cx="44450" cy="393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36" name="Line 56"/>
          <p:cNvSpPr>
            <a:spLocks noChangeShapeType="1"/>
          </p:cNvSpPr>
          <p:nvPr/>
        </p:nvSpPr>
        <p:spPr bwMode="auto">
          <a:xfrm flipV="1">
            <a:off x="2251075" y="1185863"/>
            <a:ext cx="76200" cy="387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37" name="Line 57"/>
          <p:cNvSpPr>
            <a:spLocks noChangeShapeType="1"/>
          </p:cNvSpPr>
          <p:nvPr/>
        </p:nvSpPr>
        <p:spPr bwMode="auto">
          <a:xfrm flipV="1">
            <a:off x="2201863" y="1346200"/>
            <a:ext cx="127000" cy="387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38" name="Line 58"/>
          <p:cNvSpPr>
            <a:spLocks noChangeShapeType="1"/>
          </p:cNvSpPr>
          <p:nvPr/>
        </p:nvSpPr>
        <p:spPr bwMode="auto">
          <a:xfrm flipV="1">
            <a:off x="4484688" y="1755775"/>
            <a:ext cx="434975" cy="160338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39" name="Line 59"/>
          <p:cNvSpPr>
            <a:spLocks noChangeShapeType="1"/>
          </p:cNvSpPr>
          <p:nvPr/>
        </p:nvSpPr>
        <p:spPr bwMode="auto">
          <a:xfrm flipV="1">
            <a:off x="4935538" y="1597025"/>
            <a:ext cx="508000" cy="15875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40" name="Line 60"/>
          <p:cNvSpPr>
            <a:spLocks noChangeShapeType="1"/>
          </p:cNvSpPr>
          <p:nvPr/>
        </p:nvSpPr>
        <p:spPr bwMode="auto">
          <a:xfrm flipV="1">
            <a:off x="5457825" y="1465263"/>
            <a:ext cx="971550" cy="131762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41" name="Line 61"/>
          <p:cNvSpPr>
            <a:spLocks noChangeShapeType="1"/>
          </p:cNvSpPr>
          <p:nvPr/>
        </p:nvSpPr>
        <p:spPr bwMode="auto">
          <a:xfrm>
            <a:off x="4498975" y="4310063"/>
            <a:ext cx="450850" cy="290512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42" name="Line 62"/>
          <p:cNvSpPr>
            <a:spLocks noChangeShapeType="1"/>
          </p:cNvSpPr>
          <p:nvPr/>
        </p:nvSpPr>
        <p:spPr bwMode="auto">
          <a:xfrm>
            <a:off x="4949825" y="4600575"/>
            <a:ext cx="522288" cy="217488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43" name="Line 63"/>
          <p:cNvSpPr>
            <a:spLocks noChangeShapeType="1"/>
          </p:cNvSpPr>
          <p:nvPr/>
        </p:nvSpPr>
        <p:spPr bwMode="auto">
          <a:xfrm>
            <a:off x="5472113" y="4818063"/>
            <a:ext cx="971550" cy="16033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44" name="Line 64"/>
          <p:cNvSpPr>
            <a:spLocks noChangeShapeType="1"/>
          </p:cNvSpPr>
          <p:nvPr/>
        </p:nvSpPr>
        <p:spPr bwMode="auto">
          <a:xfrm flipV="1">
            <a:off x="6415088" y="1450975"/>
            <a:ext cx="479425" cy="3016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45" name="Line 65"/>
          <p:cNvSpPr>
            <a:spLocks noChangeShapeType="1"/>
          </p:cNvSpPr>
          <p:nvPr/>
        </p:nvSpPr>
        <p:spPr bwMode="auto">
          <a:xfrm>
            <a:off x="6443663" y="4978400"/>
            <a:ext cx="436562" cy="4286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46" name="Line 66"/>
          <p:cNvSpPr>
            <a:spLocks noChangeShapeType="1"/>
          </p:cNvSpPr>
          <p:nvPr/>
        </p:nvSpPr>
        <p:spPr bwMode="auto">
          <a:xfrm>
            <a:off x="2119313" y="4310063"/>
            <a:ext cx="42862" cy="24765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47" name="Line 67"/>
          <p:cNvSpPr>
            <a:spLocks noChangeShapeType="1"/>
          </p:cNvSpPr>
          <p:nvPr/>
        </p:nvSpPr>
        <p:spPr bwMode="auto">
          <a:xfrm>
            <a:off x="2162175" y="4557713"/>
            <a:ext cx="58738" cy="23177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48" name="Line 68"/>
          <p:cNvSpPr>
            <a:spLocks noChangeShapeType="1"/>
          </p:cNvSpPr>
          <p:nvPr/>
        </p:nvSpPr>
        <p:spPr bwMode="auto">
          <a:xfrm>
            <a:off x="2220913" y="4789488"/>
            <a:ext cx="42862" cy="2032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49" name="Line 69"/>
          <p:cNvSpPr>
            <a:spLocks noChangeShapeType="1"/>
          </p:cNvSpPr>
          <p:nvPr/>
        </p:nvSpPr>
        <p:spPr bwMode="auto">
          <a:xfrm>
            <a:off x="2263775" y="4992688"/>
            <a:ext cx="30163" cy="1746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51" name="Line 71"/>
          <p:cNvSpPr>
            <a:spLocks noChangeShapeType="1"/>
          </p:cNvSpPr>
          <p:nvPr/>
        </p:nvSpPr>
        <p:spPr bwMode="auto">
          <a:xfrm flipV="1">
            <a:off x="2133600" y="1720850"/>
            <a:ext cx="57150" cy="18415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52" name="Line 72"/>
          <p:cNvSpPr>
            <a:spLocks noChangeShapeType="1"/>
          </p:cNvSpPr>
          <p:nvPr/>
        </p:nvSpPr>
        <p:spPr bwMode="auto">
          <a:xfrm flipV="1">
            <a:off x="2190750" y="1587500"/>
            <a:ext cx="50800" cy="13335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53" name="Line 73"/>
          <p:cNvSpPr>
            <a:spLocks noChangeShapeType="1"/>
          </p:cNvSpPr>
          <p:nvPr/>
        </p:nvSpPr>
        <p:spPr bwMode="auto">
          <a:xfrm flipV="1">
            <a:off x="2241550" y="1454150"/>
            <a:ext cx="38100" cy="13335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54" name="Line 74"/>
          <p:cNvSpPr>
            <a:spLocks noChangeShapeType="1"/>
          </p:cNvSpPr>
          <p:nvPr/>
        </p:nvSpPr>
        <p:spPr bwMode="auto">
          <a:xfrm flipV="1">
            <a:off x="2279650" y="1333500"/>
            <a:ext cx="44450" cy="12065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73" name="Picture 4" descr="colo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20491" grpId="0"/>
      <p:bldP spid="20507" grpId="0" animBg="1"/>
      <p:bldP spid="20532" grpId="0" animBg="1"/>
      <p:bldP spid="20533" grpId="0" animBg="1"/>
      <p:bldP spid="20533" grpId="1" animBg="1"/>
      <p:bldP spid="20534" grpId="0" animBg="1"/>
      <p:bldP spid="20535" grpId="0" animBg="1"/>
      <p:bldP spid="20535" grpId="1" animBg="1"/>
      <p:bldP spid="20536" grpId="0" animBg="1"/>
      <p:bldP spid="20536" grpId="1" animBg="1"/>
      <p:bldP spid="20537" grpId="0" animBg="1"/>
      <p:bldP spid="20537" grpId="1" animBg="1"/>
      <p:bldP spid="20538" grpId="0" animBg="1"/>
      <p:bldP spid="20539" grpId="0" animBg="1"/>
      <p:bldP spid="20540" grpId="0" animBg="1"/>
      <p:bldP spid="20541" grpId="0" animBg="1"/>
      <p:bldP spid="20542" grpId="0" animBg="1"/>
      <p:bldP spid="20543" grpId="0" animBg="1"/>
      <p:bldP spid="20544" grpId="0" animBg="1"/>
      <p:bldP spid="20545" grpId="0" animBg="1"/>
      <p:bldP spid="20546" grpId="0" animBg="1"/>
      <p:bldP spid="20547" grpId="0" animBg="1"/>
      <p:bldP spid="20548" grpId="0" animBg="1"/>
      <p:bldP spid="20549" grpId="0" animBg="1"/>
      <p:bldP spid="20551" grpId="0" animBg="1"/>
      <p:bldP spid="20552" grpId="0" animBg="1"/>
      <p:bldP spid="20553" grpId="0" animBg="1"/>
      <p:bldP spid="205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00038" y="1584325"/>
            <a:ext cx="6921500" cy="5187950"/>
            <a:chOff x="189" y="890"/>
            <a:chExt cx="4972" cy="3727"/>
          </a:xfrm>
        </p:grpSpPr>
        <p:pic>
          <p:nvPicPr>
            <p:cNvPr id="21508" name="Picture 4" descr="CSSMFig05-05a"/>
            <p:cNvPicPr>
              <a:picLocks noChangeAspect="1" noChangeArrowheads="1"/>
            </p:cNvPicPr>
            <p:nvPr/>
          </p:nvPicPr>
          <p:blipFill>
            <a:blip r:embed="rId2" cstate="print"/>
            <a:srcRect l="4796" t="7298" r="4166" b="7298"/>
            <a:stretch>
              <a:fillRect/>
            </a:stretch>
          </p:blipFill>
          <p:spPr bwMode="auto">
            <a:xfrm>
              <a:off x="189" y="890"/>
              <a:ext cx="2601" cy="1498"/>
            </a:xfrm>
            <a:prstGeom prst="rect">
              <a:avLst/>
            </a:prstGeom>
            <a:noFill/>
          </p:spPr>
        </p:pic>
        <p:pic>
          <p:nvPicPr>
            <p:cNvPr id="21509" name="Picture 5" descr="CSSMFig05-05b"/>
            <p:cNvPicPr>
              <a:picLocks noChangeAspect="1" noChangeArrowheads="1"/>
            </p:cNvPicPr>
            <p:nvPr/>
          </p:nvPicPr>
          <p:blipFill>
            <a:blip r:embed="rId3" cstate="print"/>
            <a:srcRect l="5110" t="2170" r="4480" b="9038"/>
            <a:stretch>
              <a:fillRect/>
            </a:stretch>
          </p:blipFill>
          <p:spPr bwMode="auto">
            <a:xfrm>
              <a:off x="208" y="2367"/>
              <a:ext cx="2583" cy="2250"/>
            </a:xfrm>
            <a:prstGeom prst="rect">
              <a:avLst/>
            </a:prstGeom>
            <a:noFill/>
          </p:spPr>
        </p:pic>
        <p:pic>
          <p:nvPicPr>
            <p:cNvPr id="21510" name="Picture 6" descr="CSSMFig05-05c"/>
            <p:cNvPicPr>
              <a:picLocks noChangeAspect="1" noChangeArrowheads="1"/>
            </p:cNvPicPr>
            <p:nvPr/>
          </p:nvPicPr>
          <p:blipFill>
            <a:blip r:embed="rId4" cstate="print"/>
            <a:srcRect l="4849" t="8420" r="4848" b="12439"/>
            <a:stretch>
              <a:fillRect/>
            </a:stretch>
          </p:blipFill>
          <p:spPr bwMode="auto">
            <a:xfrm>
              <a:off x="2777" y="917"/>
              <a:ext cx="2384" cy="1457"/>
            </a:xfrm>
            <a:prstGeom prst="rect">
              <a:avLst/>
            </a:prstGeom>
            <a:noFill/>
          </p:spPr>
        </p:pic>
        <p:pic>
          <p:nvPicPr>
            <p:cNvPr id="21511" name="Picture 7" descr="CSSMFig05-05d"/>
            <p:cNvPicPr>
              <a:picLocks noChangeAspect="1" noChangeArrowheads="1"/>
            </p:cNvPicPr>
            <p:nvPr/>
          </p:nvPicPr>
          <p:blipFill>
            <a:blip r:embed="rId5" cstate="print"/>
            <a:srcRect l="4849" t="2061" r="5530" b="22546"/>
            <a:stretch>
              <a:fillRect/>
            </a:stretch>
          </p:blipFill>
          <p:spPr bwMode="auto">
            <a:xfrm>
              <a:off x="2786" y="2458"/>
              <a:ext cx="2366" cy="1682"/>
            </a:xfrm>
            <a:prstGeom prst="rect">
              <a:avLst/>
            </a:prstGeom>
            <a:noFill/>
          </p:spPr>
        </p:pic>
      </p:grp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63538" y="238125"/>
            <a:ext cx="8504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solidFill>
                  <a:srgbClr val="CC0000"/>
                </a:solidFill>
                <a:latin typeface="Times New Roman" pitchFamily="18" charset="0"/>
              </a:rPr>
              <a:t>Cam clay – drained compression test (2)</a:t>
            </a:r>
            <a:endParaRPr lang="en-US" sz="280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581025" y="831850"/>
            <a:ext cx="7227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how did we reach B?  </a:t>
            </a: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normal compression to A? 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behaviour beyond B not affected by previous history</a:t>
            </a:r>
            <a:endParaRPr lang="en-US" sz="240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508000" y="3279775"/>
            <a:ext cx="1146175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V="1">
            <a:off x="1871663" y="2060575"/>
            <a:ext cx="188912" cy="566738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12763" y="2536825"/>
            <a:ext cx="1858962" cy="746125"/>
            <a:chOff x="485" y="828"/>
            <a:chExt cx="1946" cy="781"/>
          </a:xfrm>
        </p:grpSpPr>
        <p:sp>
          <p:nvSpPr>
            <p:cNvPr id="21519" name="Arc 15"/>
            <p:cNvSpPr>
              <a:spLocks/>
            </p:cNvSpPr>
            <p:nvPr/>
          </p:nvSpPr>
          <p:spPr bwMode="auto">
            <a:xfrm flipH="1">
              <a:off x="485" y="832"/>
              <a:ext cx="978" cy="77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20" name="Arc 16"/>
            <p:cNvSpPr>
              <a:spLocks/>
            </p:cNvSpPr>
            <p:nvPr/>
          </p:nvSpPr>
          <p:spPr bwMode="auto">
            <a:xfrm>
              <a:off x="1453" y="828"/>
              <a:ext cx="978" cy="77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1521" name="Freeform 17"/>
          <p:cNvSpPr>
            <a:spLocks/>
          </p:cNvSpPr>
          <p:nvPr/>
        </p:nvSpPr>
        <p:spPr bwMode="auto">
          <a:xfrm>
            <a:off x="844550" y="4430713"/>
            <a:ext cx="1524000" cy="673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2" y="68"/>
              </a:cxn>
              <a:cxn ang="0">
                <a:pos x="124" y="116"/>
              </a:cxn>
              <a:cxn ang="0">
                <a:pos x="188" y="152"/>
              </a:cxn>
              <a:cxn ang="0">
                <a:pos x="260" y="200"/>
              </a:cxn>
              <a:cxn ang="0">
                <a:pos x="340" y="240"/>
              </a:cxn>
              <a:cxn ang="0">
                <a:pos x="420" y="276"/>
              </a:cxn>
              <a:cxn ang="0">
                <a:pos x="508" y="304"/>
              </a:cxn>
              <a:cxn ang="0">
                <a:pos x="568" y="328"/>
              </a:cxn>
              <a:cxn ang="0">
                <a:pos x="680" y="364"/>
              </a:cxn>
              <a:cxn ang="0">
                <a:pos x="816" y="392"/>
              </a:cxn>
              <a:cxn ang="0">
                <a:pos x="960" y="424"/>
              </a:cxn>
            </a:cxnLst>
            <a:rect l="0" t="0" r="r" b="b"/>
            <a:pathLst>
              <a:path w="960" h="424">
                <a:moveTo>
                  <a:pt x="0" y="0"/>
                </a:moveTo>
                <a:cubicBezTo>
                  <a:pt x="25" y="24"/>
                  <a:pt x="51" y="49"/>
                  <a:pt x="72" y="68"/>
                </a:cubicBezTo>
                <a:cubicBezTo>
                  <a:pt x="93" y="87"/>
                  <a:pt x="105" y="102"/>
                  <a:pt x="124" y="116"/>
                </a:cubicBezTo>
                <a:cubicBezTo>
                  <a:pt x="143" y="130"/>
                  <a:pt x="165" y="138"/>
                  <a:pt x="188" y="152"/>
                </a:cubicBezTo>
                <a:cubicBezTo>
                  <a:pt x="211" y="166"/>
                  <a:pt x="235" y="185"/>
                  <a:pt x="260" y="200"/>
                </a:cubicBezTo>
                <a:cubicBezTo>
                  <a:pt x="285" y="215"/>
                  <a:pt x="313" y="227"/>
                  <a:pt x="340" y="240"/>
                </a:cubicBezTo>
                <a:cubicBezTo>
                  <a:pt x="367" y="253"/>
                  <a:pt x="392" y="265"/>
                  <a:pt x="420" y="276"/>
                </a:cubicBezTo>
                <a:cubicBezTo>
                  <a:pt x="448" y="287"/>
                  <a:pt x="483" y="295"/>
                  <a:pt x="508" y="304"/>
                </a:cubicBezTo>
                <a:cubicBezTo>
                  <a:pt x="533" y="313"/>
                  <a:pt x="539" y="318"/>
                  <a:pt x="568" y="328"/>
                </a:cubicBezTo>
                <a:cubicBezTo>
                  <a:pt x="597" y="338"/>
                  <a:pt x="639" y="353"/>
                  <a:pt x="680" y="364"/>
                </a:cubicBezTo>
                <a:cubicBezTo>
                  <a:pt x="721" y="375"/>
                  <a:pt x="769" y="382"/>
                  <a:pt x="816" y="392"/>
                </a:cubicBezTo>
                <a:cubicBezTo>
                  <a:pt x="863" y="402"/>
                  <a:pt x="936" y="419"/>
                  <a:pt x="960" y="424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16" name="Picture 4" descr="colo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CSSMFig05-06abcd"/>
          <p:cNvPicPr>
            <a:picLocks noChangeAspect="1" noChangeArrowheads="1"/>
          </p:cNvPicPr>
          <p:nvPr/>
        </p:nvPicPr>
        <p:blipFill>
          <a:blip r:embed="rId2" cstate="print"/>
          <a:srcRect l="2939" t="7585" r="2502" b="7327"/>
          <a:stretch>
            <a:fillRect/>
          </a:stretch>
        </p:blipFill>
        <p:spPr bwMode="auto">
          <a:xfrm>
            <a:off x="631825" y="1979613"/>
            <a:ext cx="6537325" cy="4719637"/>
          </a:xfrm>
          <a:prstGeom prst="rect">
            <a:avLst/>
          </a:prstGeom>
          <a:noFill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63538" y="238125"/>
            <a:ext cx="8504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solidFill>
                  <a:srgbClr val="CC0000"/>
                </a:solidFill>
                <a:latin typeface="Times New Roman" pitchFamily="18" charset="0"/>
              </a:rPr>
              <a:t>Cam clay – drained compression test (3)</a:t>
            </a:r>
            <a:endParaRPr lang="en-US" sz="280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81025" y="831850"/>
            <a:ext cx="7097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how did we reach B?  </a:t>
            </a: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overconsolidation to A? 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behaviour beyond B not affected by previous history</a:t>
            </a:r>
            <a:endParaRPr lang="en-US" sz="240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855663" y="3773488"/>
            <a:ext cx="1858962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H="1">
            <a:off x="2032000" y="3700463"/>
            <a:ext cx="668338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V="1">
            <a:off x="2220913" y="2525713"/>
            <a:ext cx="188912" cy="550862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77888" y="3016250"/>
            <a:ext cx="1858962" cy="746125"/>
            <a:chOff x="485" y="828"/>
            <a:chExt cx="1946" cy="781"/>
          </a:xfrm>
        </p:grpSpPr>
        <p:sp>
          <p:nvSpPr>
            <p:cNvPr id="22539" name="Arc 11"/>
            <p:cNvSpPr>
              <a:spLocks/>
            </p:cNvSpPr>
            <p:nvPr/>
          </p:nvSpPr>
          <p:spPr bwMode="auto">
            <a:xfrm flipH="1">
              <a:off x="485" y="832"/>
              <a:ext cx="978" cy="77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40" name="Arc 12"/>
            <p:cNvSpPr>
              <a:spLocks/>
            </p:cNvSpPr>
            <p:nvPr/>
          </p:nvSpPr>
          <p:spPr bwMode="auto">
            <a:xfrm>
              <a:off x="1453" y="828"/>
              <a:ext cx="978" cy="77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2541" name="Freeform 13"/>
          <p:cNvSpPr>
            <a:spLocks/>
          </p:cNvSpPr>
          <p:nvPr/>
        </p:nvSpPr>
        <p:spPr bwMode="auto">
          <a:xfrm>
            <a:off x="1195388" y="4352925"/>
            <a:ext cx="1524000" cy="673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2" y="68"/>
              </a:cxn>
              <a:cxn ang="0">
                <a:pos x="124" y="116"/>
              </a:cxn>
              <a:cxn ang="0">
                <a:pos x="188" y="152"/>
              </a:cxn>
              <a:cxn ang="0">
                <a:pos x="260" y="200"/>
              </a:cxn>
              <a:cxn ang="0">
                <a:pos x="340" y="240"/>
              </a:cxn>
              <a:cxn ang="0">
                <a:pos x="420" y="276"/>
              </a:cxn>
              <a:cxn ang="0">
                <a:pos x="508" y="304"/>
              </a:cxn>
              <a:cxn ang="0">
                <a:pos x="568" y="328"/>
              </a:cxn>
              <a:cxn ang="0">
                <a:pos x="680" y="364"/>
              </a:cxn>
              <a:cxn ang="0">
                <a:pos x="816" y="392"/>
              </a:cxn>
              <a:cxn ang="0">
                <a:pos x="960" y="424"/>
              </a:cxn>
            </a:cxnLst>
            <a:rect l="0" t="0" r="r" b="b"/>
            <a:pathLst>
              <a:path w="960" h="424">
                <a:moveTo>
                  <a:pt x="0" y="0"/>
                </a:moveTo>
                <a:cubicBezTo>
                  <a:pt x="25" y="24"/>
                  <a:pt x="51" y="49"/>
                  <a:pt x="72" y="68"/>
                </a:cubicBezTo>
                <a:cubicBezTo>
                  <a:pt x="93" y="87"/>
                  <a:pt x="105" y="102"/>
                  <a:pt x="124" y="116"/>
                </a:cubicBezTo>
                <a:cubicBezTo>
                  <a:pt x="143" y="130"/>
                  <a:pt x="165" y="138"/>
                  <a:pt x="188" y="152"/>
                </a:cubicBezTo>
                <a:cubicBezTo>
                  <a:pt x="211" y="166"/>
                  <a:pt x="235" y="185"/>
                  <a:pt x="260" y="200"/>
                </a:cubicBezTo>
                <a:cubicBezTo>
                  <a:pt x="285" y="215"/>
                  <a:pt x="313" y="227"/>
                  <a:pt x="340" y="240"/>
                </a:cubicBezTo>
                <a:cubicBezTo>
                  <a:pt x="367" y="253"/>
                  <a:pt x="392" y="265"/>
                  <a:pt x="420" y="276"/>
                </a:cubicBezTo>
                <a:cubicBezTo>
                  <a:pt x="448" y="287"/>
                  <a:pt x="483" y="295"/>
                  <a:pt x="508" y="304"/>
                </a:cubicBezTo>
                <a:cubicBezTo>
                  <a:pt x="533" y="313"/>
                  <a:pt x="539" y="318"/>
                  <a:pt x="568" y="328"/>
                </a:cubicBezTo>
                <a:cubicBezTo>
                  <a:pt x="597" y="338"/>
                  <a:pt x="639" y="353"/>
                  <a:pt x="680" y="364"/>
                </a:cubicBezTo>
                <a:cubicBezTo>
                  <a:pt x="721" y="375"/>
                  <a:pt x="769" y="382"/>
                  <a:pt x="816" y="392"/>
                </a:cubicBezTo>
                <a:cubicBezTo>
                  <a:pt x="863" y="402"/>
                  <a:pt x="936" y="419"/>
                  <a:pt x="960" y="424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13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19063" y="1427163"/>
            <a:ext cx="7523162" cy="5202237"/>
            <a:chOff x="230" y="797"/>
            <a:chExt cx="5123" cy="3543"/>
          </a:xfrm>
        </p:grpSpPr>
        <p:pic>
          <p:nvPicPr>
            <p:cNvPr id="23556" name="Picture 4" descr="CSSMFig05-07a"/>
            <p:cNvPicPr>
              <a:picLocks noChangeAspect="1" noChangeArrowheads="1"/>
            </p:cNvPicPr>
            <p:nvPr/>
          </p:nvPicPr>
          <p:blipFill>
            <a:blip r:embed="rId2" cstate="print"/>
            <a:srcRect t="5043" b="7776"/>
            <a:stretch>
              <a:fillRect/>
            </a:stretch>
          </p:blipFill>
          <p:spPr bwMode="auto">
            <a:xfrm>
              <a:off x="230" y="817"/>
              <a:ext cx="2814" cy="1435"/>
            </a:xfrm>
            <a:prstGeom prst="rect">
              <a:avLst/>
            </a:prstGeom>
            <a:noFill/>
          </p:spPr>
        </p:pic>
        <p:pic>
          <p:nvPicPr>
            <p:cNvPr id="23557" name="Picture 5" descr="CSSMFig05-07b"/>
            <p:cNvPicPr>
              <a:picLocks noChangeAspect="1" noChangeArrowheads="1"/>
            </p:cNvPicPr>
            <p:nvPr/>
          </p:nvPicPr>
          <p:blipFill>
            <a:blip r:embed="rId3" cstate="print"/>
            <a:srcRect r="2676" b="9106"/>
            <a:stretch>
              <a:fillRect/>
            </a:stretch>
          </p:blipFill>
          <p:spPr bwMode="auto">
            <a:xfrm>
              <a:off x="320" y="2234"/>
              <a:ext cx="2654" cy="2106"/>
            </a:xfrm>
            <a:prstGeom prst="rect">
              <a:avLst/>
            </a:prstGeom>
            <a:noFill/>
          </p:spPr>
        </p:pic>
        <p:pic>
          <p:nvPicPr>
            <p:cNvPr id="23558" name="Picture 6" descr="CSSMFig05-07c"/>
            <p:cNvPicPr>
              <a:picLocks noChangeAspect="1" noChangeArrowheads="1"/>
            </p:cNvPicPr>
            <p:nvPr/>
          </p:nvPicPr>
          <p:blipFill>
            <a:blip r:embed="rId4" cstate="print"/>
            <a:srcRect l="4869" r="10413" b="12758"/>
            <a:stretch>
              <a:fillRect/>
            </a:stretch>
          </p:blipFill>
          <p:spPr bwMode="auto">
            <a:xfrm>
              <a:off x="2969" y="797"/>
              <a:ext cx="2384" cy="1436"/>
            </a:xfrm>
            <a:prstGeom prst="rect">
              <a:avLst/>
            </a:prstGeom>
            <a:noFill/>
          </p:spPr>
        </p:pic>
        <p:pic>
          <p:nvPicPr>
            <p:cNvPr id="23559" name="Picture 7" descr="CSSMFig05-07d"/>
            <p:cNvPicPr>
              <a:picLocks noChangeAspect="1" noChangeArrowheads="1"/>
            </p:cNvPicPr>
            <p:nvPr/>
          </p:nvPicPr>
          <p:blipFill>
            <a:blip r:embed="rId5" cstate="print"/>
            <a:srcRect l="3250" t="17123" r="4268" b="22006"/>
            <a:stretch>
              <a:fillRect/>
            </a:stretch>
          </p:blipFill>
          <p:spPr bwMode="auto">
            <a:xfrm>
              <a:off x="2955" y="3099"/>
              <a:ext cx="2362" cy="910"/>
            </a:xfrm>
            <a:prstGeom prst="rect">
              <a:avLst/>
            </a:prstGeom>
            <a:noFill/>
          </p:spPr>
        </p:pic>
      </p:grp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63538" y="109538"/>
            <a:ext cx="8504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solidFill>
                  <a:srgbClr val="CC0000"/>
                </a:solidFill>
                <a:latin typeface="Times New Roman" pitchFamily="18" charset="0"/>
              </a:rPr>
              <a:t>Cam clay – drained compression test (4)</a:t>
            </a:r>
            <a:endParaRPr lang="en-US" sz="280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508000" y="527050"/>
            <a:ext cx="772001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heavily overconsolidated KP</a:t>
            </a:r>
            <a:r>
              <a:rPr lang="en-GB" sz="2400">
                <a:latin typeface="Times New Roman" pitchFamily="18" charset="0"/>
              </a:rPr>
              <a:t>: </a:t>
            </a: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yielding at Q with </a:t>
            </a:r>
            <a:r>
              <a:rPr lang="el-GR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δε</a:t>
            </a:r>
            <a:r>
              <a:rPr lang="en-GB" sz="2400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baseline="30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&lt; 0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yield locus shrinks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4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softening stress:strain response</a:t>
            </a:r>
            <a:endParaRPr lang="el-GR" sz="240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581025" y="3294063"/>
            <a:ext cx="3279775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flipH="1">
            <a:off x="1450975" y="3208338"/>
            <a:ext cx="2395538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1582738" y="1654175"/>
            <a:ext cx="377825" cy="377825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4732338" y="2743200"/>
            <a:ext cx="1754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800000"/>
                </a:solidFill>
                <a:latin typeface="Times New Roman" pitchFamily="18" charset="0"/>
              </a:rPr>
              <a:t>elastic: </a:t>
            </a:r>
            <a:r>
              <a:rPr lang="el-GR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q &gt; 0</a:t>
            </a:r>
            <a:endParaRPr lang="el-GR" sz="200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4583113" y="4922838"/>
            <a:ext cx="1668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800000"/>
                </a:solidFill>
                <a:latin typeface="Times New Roman" pitchFamily="18" charset="0"/>
              </a:rPr>
              <a:t>elastic: </a:t>
            </a:r>
            <a:r>
              <a:rPr lang="el-GR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p' &gt; 0</a:t>
            </a:r>
            <a:endParaRPr lang="el-GR" sz="200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 flipH="1" flipV="1">
            <a:off x="4397375" y="2627313"/>
            <a:ext cx="377825" cy="3048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 flipH="1">
            <a:off x="4411663" y="5240338"/>
            <a:ext cx="261937" cy="550862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260350" y="13081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i="1">
                <a:latin typeface="Times New Roman" pitchFamily="18" charset="0"/>
              </a:rPr>
              <a:t>q</a:t>
            </a:r>
            <a:endParaRPr lang="en-US" sz="1600" i="1">
              <a:latin typeface="Times New Roman" pitchFamily="18" charset="0"/>
            </a:endParaRP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69913" y="1914525"/>
            <a:ext cx="3302000" cy="1325563"/>
            <a:chOff x="485" y="828"/>
            <a:chExt cx="1946" cy="781"/>
          </a:xfrm>
        </p:grpSpPr>
        <p:sp>
          <p:nvSpPr>
            <p:cNvPr id="23575" name="Arc 23"/>
            <p:cNvSpPr>
              <a:spLocks/>
            </p:cNvSpPr>
            <p:nvPr/>
          </p:nvSpPr>
          <p:spPr bwMode="auto">
            <a:xfrm flipH="1">
              <a:off x="485" y="832"/>
              <a:ext cx="978" cy="77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76" name="Arc 24"/>
            <p:cNvSpPr>
              <a:spLocks/>
            </p:cNvSpPr>
            <p:nvPr/>
          </p:nvSpPr>
          <p:spPr bwMode="auto">
            <a:xfrm>
              <a:off x="1453" y="828"/>
              <a:ext cx="978" cy="77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577850" y="2046288"/>
            <a:ext cx="2957513" cy="1187450"/>
            <a:chOff x="485" y="828"/>
            <a:chExt cx="1946" cy="781"/>
          </a:xfrm>
        </p:grpSpPr>
        <p:sp>
          <p:nvSpPr>
            <p:cNvPr id="23578" name="Arc 26"/>
            <p:cNvSpPr>
              <a:spLocks/>
            </p:cNvSpPr>
            <p:nvPr/>
          </p:nvSpPr>
          <p:spPr bwMode="auto">
            <a:xfrm flipH="1">
              <a:off x="485" y="832"/>
              <a:ext cx="978" cy="77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79" name="Arc 27"/>
            <p:cNvSpPr>
              <a:spLocks/>
            </p:cNvSpPr>
            <p:nvPr/>
          </p:nvSpPr>
          <p:spPr bwMode="auto">
            <a:xfrm>
              <a:off x="1453" y="828"/>
              <a:ext cx="978" cy="77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571500" y="2182813"/>
            <a:ext cx="2638425" cy="1058862"/>
            <a:chOff x="485" y="828"/>
            <a:chExt cx="1946" cy="781"/>
          </a:xfrm>
        </p:grpSpPr>
        <p:sp>
          <p:nvSpPr>
            <p:cNvPr id="23581" name="Arc 29"/>
            <p:cNvSpPr>
              <a:spLocks/>
            </p:cNvSpPr>
            <p:nvPr/>
          </p:nvSpPr>
          <p:spPr bwMode="auto">
            <a:xfrm flipH="1">
              <a:off x="485" y="832"/>
              <a:ext cx="978" cy="77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82" name="Arc 30"/>
            <p:cNvSpPr>
              <a:spLocks/>
            </p:cNvSpPr>
            <p:nvPr/>
          </p:nvSpPr>
          <p:spPr bwMode="auto">
            <a:xfrm>
              <a:off x="1453" y="828"/>
              <a:ext cx="978" cy="77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579438" y="2320925"/>
            <a:ext cx="2301875" cy="914400"/>
            <a:chOff x="485" y="828"/>
            <a:chExt cx="1946" cy="781"/>
          </a:xfrm>
        </p:grpSpPr>
        <p:sp>
          <p:nvSpPr>
            <p:cNvPr id="23584" name="Arc 32"/>
            <p:cNvSpPr>
              <a:spLocks/>
            </p:cNvSpPr>
            <p:nvPr/>
          </p:nvSpPr>
          <p:spPr bwMode="auto">
            <a:xfrm flipH="1">
              <a:off x="485" y="832"/>
              <a:ext cx="978" cy="77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85" name="Arc 33"/>
            <p:cNvSpPr>
              <a:spLocks/>
            </p:cNvSpPr>
            <p:nvPr/>
          </p:nvSpPr>
          <p:spPr bwMode="auto">
            <a:xfrm>
              <a:off x="1453" y="828"/>
              <a:ext cx="978" cy="77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589" name="Line 37"/>
          <p:cNvSpPr>
            <a:spLocks noChangeShapeType="1"/>
          </p:cNvSpPr>
          <p:nvPr/>
        </p:nvSpPr>
        <p:spPr bwMode="auto">
          <a:xfrm flipV="1">
            <a:off x="1390650" y="1933575"/>
            <a:ext cx="447675" cy="13335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590" name="Freeform 38"/>
          <p:cNvSpPr>
            <a:spLocks/>
          </p:cNvSpPr>
          <p:nvPr/>
        </p:nvSpPr>
        <p:spPr bwMode="auto">
          <a:xfrm>
            <a:off x="892175" y="5340350"/>
            <a:ext cx="2895600" cy="930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2" y="68"/>
              </a:cxn>
              <a:cxn ang="0">
                <a:pos x="124" y="116"/>
              </a:cxn>
              <a:cxn ang="0">
                <a:pos x="188" y="152"/>
              </a:cxn>
              <a:cxn ang="0">
                <a:pos x="260" y="200"/>
              </a:cxn>
              <a:cxn ang="0">
                <a:pos x="340" y="240"/>
              </a:cxn>
              <a:cxn ang="0">
                <a:pos x="420" y="276"/>
              </a:cxn>
              <a:cxn ang="0">
                <a:pos x="508" y="304"/>
              </a:cxn>
              <a:cxn ang="0">
                <a:pos x="568" y="328"/>
              </a:cxn>
              <a:cxn ang="0">
                <a:pos x="680" y="364"/>
              </a:cxn>
              <a:cxn ang="0">
                <a:pos x="816" y="392"/>
              </a:cxn>
              <a:cxn ang="0">
                <a:pos x="960" y="424"/>
              </a:cxn>
            </a:cxnLst>
            <a:rect l="0" t="0" r="r" b="b"/>
            <a:pathLst>
              <a:path w="960" h="424">
                <a:moveTo>
                  <a:pt x="0" y="0"/>
                </a:moveTo>
                <a:cubicBezTo>
                  <a:pt x="25" y="24"/>
                  <a:pt x="51" y="49"/>
                  <a:pt x="72" y="68"/>
                </a:cubicBezTo>
                <a:cubicBezTo>
                  <a:pt x="93" y="87"/>
                  <a:pt x="105" y="102"/>
                  <a:pt x="124" y="116"/>
                </a:cubicBezTo>
                <a:cubicBezTo>
                  <a:pt x="143" y="130"/>
                  <a:pt x="165" y="138"/>
                  <a:pt x="188" y="152"/>
                </a:cubicBezTo>
                <a:cubicBezTo>
                  <a:pt x="211" y="166"/>
                  <a:pt x="235" y="185"/>
                  <a:pt x="260" y="200"/>
                </a:cubicBezTo>
                <a:cubicBezTo>
                  <a:pt x="285" y="215"/>
                  <a:pt x="313" y="227"/>
                  <a:pt x="340" y="240"/>
                </a:cubicBezTo>
                <a:cubicBezTo>
                  <a:pt x="367" y="253"/>
                  <a:pt x="392" y="265"/>
                  <a:pt x="420" y="276"/>
                </a:cubicBezTo>
                <a:cubicBezTo>
                  <a:pt x="448" y="287"/>
                  <a:pt x="483" y="295"/>
                  <a:pt x="508" y="304"/>
                </a:cubicBezTo>
                <a:cubicBezTo>
                  <a:pt x="533" y="313"/>
                  <a:pt x="539" y="318"/>
                  <a:pt x="568" y="328"/>
                </a:cubicBezTo>
                <a:cubicBezTo>
                  <a:pt x="597" y="338"/>
                  <a:pt x="639" y="353"/>
                  <a:pt x="680" y="364"/>
                </a:cubicBezTo>
                <a:cubicBezTo>
                  <a:pt x="721" y="375"/>
                  <a:pt x="769" y="382"/>
                  <a:pt x="816" y="392"/>
                </a:cubicBezTo>
                <a:cubicBezTo>
                  <a:pt x="863" y="402"/>
                  <a:pt x="936" y="419"/>
                  <a:pt x="960" y="424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963613" y="5211763"/>
            <a:ext cx="2544762" cy="814387"/>
            <a:chOff x="673" y="2521"/>
            <a:chExt cx="1159" cy="459"/>
          </a:xfrm>
        </p:grpSpPr>
        <p:sp>
          <p:nvSpPr>
            <p:cNvPr id="23592" name="Freeform 40"/>
            <p:cNvSpPr>
              <a:spLocks/>
            </p:cNvSpPr>
            <p:nvPr/>
          </p:nvSpPr>
          <p:spPr bwMode="auto">
            <a:xfrm>
              <a:off x="673" y="2521"/>
              <a:ext cx="960" cy="4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68"/>
                </a:cxn>
                <a:cxn ang="0">
                  <a:pos x="124" y="116"/>
                </a:cxn>
                <a:cxn ang="0">
                  <a:pos x="188" y="152"/>
                </a:cxn>
                <a:cxn ang="0">
                  <a:pos x="260" y="200"/>
                </a:cxn>
                <a:cxn ang="0">
                  <a:pos x="340" y="240"/>
                </a:cxn>
                <a:cxn ang="0">
                  <a:pos x="420" y="276"/>
                </a:cxn>
                <a:cxn ang="0">
                  <a:pos x="508" y="304"/>
                </a:cxn>
                <a:cxn ang="0">
                  <a:pos x="568" y="328"/>
                </a:cxn>
                <a:cxn ang="0">
                  <a:pos x="680" y="364"/>
                </a:cxn>
                <a:cxn ang="0">
                  <a:pos x="816" y="392"/>
                </a:cxn>
                <a:cxn ang="0">
                  <a:pos x="960" y="424"/>
                </a:cxn>
              </a:cxnLst>
              <a:rect l="0" t="0" r="r" b="b"/>
              <a:pathLst>
                <a:path w="960" h="424">
                  <a:moveTo>
                    <a:pt x="0" y="0"/>
                  </a:moveTo>
                  <a:cubicBezTo>
                    <a:pt x="25" y="24"/>
                    <a:pt x="51" y="49"/>
                    <a:pt x="72" y="68"/>
                  </a:cubicBezTo>
                  <a:cubicBezTo>
                    <a:pt x="93" y="87"/>
                    <a:pt x="105" y="102"/>
                    <a:pt x="124" y="116"/>
                  </a:cubicBezTo>
                  <a:cubicBezTo>
                    <a:pt x="143" y="130"/>
                    <a:pt x="165" y="138"/>
                    <a:pt x="188" y="152"/>
                  </a:cubicBezTo>
                  <a:cubicBezTo>
                    <a:pt x="211" y="166"/>
                    <a:pt x="235" y="185"/>
                    <a:pt x="260" y="200"/>
                  </a:cubicBezTo>
                  <a:cubicBezTo>
                    <a:pt x="285" y="215"/>
                    <a:pt x="313" y="227"/>
                    <a:pt x="340" y="240"/>
                  </a:cubicBezTo>
                  <a:cubicBezTo>
                    <a:pt x="367" y="253"/>
                    <a:pt x="392" y="265"/>
                    <a:pt x="420" y="276"/>
                  </a:cubicBezTo>
                  <a:cubicBezTo>
                    <a:pt x="448" y="287"/>
                    <a:pt x="483" y="295"/>
                    <a:pt x="508" y="304"/>
                  </a:cubicBezTo>
                  <a:cubicBezTo>
                    <a:pt x="533" y="313"/>
                    <a:pt x="539" y="318"/>
                    <a:pt x="568" y="328"/>
                  </a:cubicBezTo>
                  <a:cubicBezTo>
                    <a:pt x="597" y="338"/>
                    <a:pt x="639" y="353"/>
                    <a:pt x="680" y="364"/>
                  </a:cubicBezTo>
                  <a:cubicBezTo>
                    <a:pt x="721" y="375"/>
                    <a:pt x="769" y="382"/>
                    <a:pt x="816" y="392"/>
                  </a:cubicBezTo>
                  <a:cubicBezTo>
                    <a:pt x="863" y="402"/>
                    <a:pt x="936" y="419"/>
                    <a:pt x="960" y="424"/>
                  </a:cubicBez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593" name="Freeform 41"/>
            <p:cNvSpPr>
              <a:spLocks/>
            </p:cNvSpPr>
            <p:nvPr/>
          </p:nvSpPr>
          <p:spPr bwMode="auto">
            <a:xfrm>
              <a:off x="1636" y="2944"/>
              <a:ext cx="196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20"/>
                </a:cxn>
                <a:cxn ang="0">
                  <a:pos x="196" y="36"/>
                </a:cxn>
              </a:cxnLst>
              <a:rect l="0" t="0" r="r" b="b"/>
              <a:pathLst>
                <a:path w="196" h="36">
                  <a:moveTo>
                    <a:pt x="0" y="0"/>
                  </a:moveTo>
                  <a:cubicBezTo>
                    <a:pt x="27" y="7"/>
                    <a:pt x="55" y="14"/>
                    <a:pt x="88" y="20"/>
                  </a:cubicBezTo>
                  <a:cubicBezTo>
                    <a:pt x="121" y="26"/>
                    <a:pt x="178" y="33"/>
                    <a:pt x="196" y="36"/>
                  </a:cubicBez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946150" y="4987925"/>
            <a:ext cx="2257425" cy="812800"/>
            <a:chOff x="674" y="2650"/>
            <a:chExt cx="1350" cy="494"/>
          </a:xfrm>
        </p:grpSpPr>
        <p:grpSp>
          <p:nvGrpSpPr>
            <p:cNvPr id="9" name="Group 43"/>
            <p:cNvGrpSpPr>
              <a:grpSpLocks/>
            </p:cNvGrpSpPr>
            <p:nvPr/>
          </p:nvGrpSpPr>
          <p:grpSpPr bwMode="auto">
            <a:xfrm>
              <a:off x="674" y="2650"/>
              <a:ext cx="1159" cy="459"/>
              <a:chOff x="673" y="2521"/>
              <a:chExt cx="1159" cy="459"/>
            </a:xfrm>
          </p:grpSpPr>
          <p:sp>
            <p:nvSpPr>
              <p:cNvPr id="23596" name="Freeform 44"/>
              <p:cNvSpPr>
                <a:spLocks/>
              </p:cNvSpPr>
              <p:nvPr/>
            </p:nvSpPr>
            <p:spPr bwMode="auto">
              <a:xfrm>
                <a:off x="673" y="2521"/>
                <a:ext cx="960" cy="4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68"/>
                  </a:cxn>
                  <a:cxn ang="0">
                    <a:pos x="124" y="116"/>
                  </a:cxn>
                  <a:cxn ang="0">
                    <a:pos x="188" y="152"/>
                  </a:cxn>
                  <a:cxn ang="0">
                    <a:pos x="260" y="200"/>
                  </a:cxn>
                  <a:cxn ang="0">
                    <a:pos x="340" y="240"/>
                  </a:cxn>
                  <a:cxn ang="0">
                    <a:pos x="420" y="276"/>
                  </a:cxn>
                  <a:cxn ang="0">
                    <a:pos x="508" y="304"/>
                  </a:cxn>
                  <a:cxn ang="0">
                    <a:pos x="568" y="328"/>
                  </a:cxn>
                  <a:cxn ang="0">
                    <a:pos x="680" y="364"/>
                  </a:cxn>
                  <a:cxn ang="0">
                    <a:pos x="816" y="392"/>
                  </a:cxn>
                  <a:cxn ang="0">
                    <a:pos x="960" y="424"/>
                  </a:cxn>
                </a:cxnLst>
                <a:rect l="0" t="0" r="r" b="b"/>
                <a:pathLst>
                  <a:path w="960" h="424">
                    <a:moveTo>
                      <a:pt x="0" y="0"/>
                    </a:moveTo>
                    <a:cubicBezTo>
                      <a:pt x="25" y="24"/>
                      <a:pt x="51" y="49"/>
                      <a:pt x="72" y="68"/>
                    </a:cubicBezTo>
                    <a:cubicBezTo>
                      <a:pt x="93" y="87"/>
                      <a:pt x="105" y="102"/>
                      <a:pt x="124" y="116"/>
                    </a:cubicBezTo>
                    <a:cubicBezTo>
                      <a:pt x="143" y="130"/>
                      <a:pt x="165" y="138"/>
                      <a:pt x="188" y="152"/>
                    </a:cubicBezTo>
                    <a:cubicBezTo>
                      <a:pt x="211" y="166"/>
                      <a:pt x="235" y="185"/>
                      <a:pt x="260" y="200"/>
                    </a:cubicBezTo>
                    <a:cubicBezTo>
                      <a:pt x="285" y="215"/>
                      <a:pt x="313" y="227"/>
                      <a:pt x="340" y="240"/>
                    </a:cubicBezTo>
                    <a:cubicBezTo>
                      <a:pt x="367" y="253"/>
                      <a:pt x="392" y="265"/>
                      <a:pt x="420" y="276"/>
                    </a:cubicBezTo>
                    <a:cubicBezTo>
                      <a:pt x="448" y="287"/>
                      <a:pt x="483" y="295"/>
                      <a:pt x="508" y="304"/>
                    </a:cubicBezTo>
                    <a:cubicBezTo>
                      <a:pt x="533" y="313"/>
                      <a:pt x="539" y="318"/>
                      <a:pt x="568" y="328"/>
                    </a:cubicBezTo>
                    <a:cubicBezTo>
                      <a:pt x="597" y="338"/>
                      <a:pt x="639" y="353"/>
                      <a:pt x="680" y="364"/>
                    </a:cubicBezTo>
                    <a:cubicBezTo>
                      <a:pt x="721" y="375"/>
                      <a:pt x="769" y="382"/>
                      <a:pt x="816" y="392"/>
                    </a:cubicBezTo>
                    <a:cubicBezTo>
                      <a:pt x="863" y="402"/>
                      <a:pt x="936" y="419"/>
                      <a:pt x="960" y="424"/>
                    </a:cubicBezTo>
                  </a:path>
                </a:pathLst>
              </a:custGeom>
              <a:noFill/>
              <a:ln w="28575" cmpd="sng">
                <a:solidFill>
                  <a:srgbClr val="0033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597" name="Freeform 45"/>
              <p:cNvSpPr>
                <a:spLocks/>
              </p:cNvSpPr>
              <p:nvPr/>
            </p:nvSpPr>
            <p:spPr bwMode="auto">
              <a:xfrm>
                <a:off x="1636" y="2944"/>
                <a:ext cx="196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8" y="20"/>
                  </a:cxn>
                  <a:cxn ang="0">
                    <a:pos x="196" y="36"/>
                  </a:cxn>
                </a:cxnLst>
                <a:rect l="0" t="0" r="r" b="b"/>
                <a:pathLst>
                  <a:path w="196" h="36">
                    <a:moveTo>
                      <a:pt x="0" y="0"/>
                    </a:moveTo>
                    <a:cubicBezTo>
                      <a:pt x="27" y="7"/>
                      <a:pt x="55" y="14"/>
                      <a:pt x="88" y="20"/>
                    </a:cubicBezTo>
                    <a:cubicBezTo>
                      <a:pt x="121" y="26"/>
                      <a:pt x="178" y="33"/>
                      <a:pt x="196" y="36"/>
                    </a:cubicBezTo>
                  </a:path>
                </a:pathLst>
              </a:custGeom>
              <a:noFill/>
              <a:ln w="28575" cmpd="sng">
                <a:solidFill>
                  <a:srgbClr val="0033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3598" name="Freeform 46"/>
            <p:cNvSpPr>
              <a:spLocks/>
            </p:cNvSpPr>
            <p:nvPr/>
          </p:nvSpPr>
          <p:spPr bwMode="auto">
            <a:xfrm>
              <a:off x="1828" y="3108"/>
              <a:ext cx="196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6" y="36"/>
                </a:cxn>
              </a:cxnLst>
              <a:rect l="0" t="0" r="r" b="b"/>
              <a:pathLst>
                <a:path w="196" h="36">
                  <a:moveTo>
                    <a:pt x="0" y="0"/>
                  </a:moveTo>
                  <a:cubicBezTo>
                    <a:pt x="81" y="15"/>
                    <a:pt x="163" y="30"/>
                    <a:pt x="196" y="36"/>
                  </a:cubicBezTo>
                </a:path>
              </a:pathLst>
            </a:custGeom>
            <a:noFill/>
            <a:ln w="28575" cmpd="sng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858838" y="4722813"/>
            <a:ext cx="2014537" cy="798512"/>
            <a:chOff x="679" y="2771"/>
            <a:chExt cx="1545" cy="521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679" y="2771"/>
              <a:ext cx="1350" cy="494"/>
              <a:chOff x="674" y="2650"/>
              <a:chExt cx="1350" cy="494"/>
            </a:xfrm>
          </p:grpSpPr>
          <p:grpSp>
            <p:nvGrpSpPr>
              <p:cNvPr id="12" name="Group 49"/>
              <p:cNvGrpSpPr>
                <a:grpSpLocks/>
              </p:cNvGrpSpPr>
              <p:nvPr/>
            </p:nvGrpSpPr>
            <p:grpSpPr bwMode="auto">
              <a:xfrm>
                <a:off x="674" y="2650"/>
                <a:ext cx="1159" cy="459"/>
                <a:chOff x="673" y="2521"/>
                <a:chExt cx="1159" cy="459"/>
              </a:xfrm>
            </p:grpSpPr>
            <p:sp>
              <p:nvSpPr>
                <p:cNvPr id="23602" name="Freeform 50"/>
                <p:cNvSpPr>
                  <a:spLocks/>
                </p:cNvSpPr>
                <p:nvPr/>
              </p:nvSpPr>
              <p:spPr bwMode="auto">
                <a:xfrm>
                  <a:off x="673" y="2521"/>
                  <a:ext cx="960" cy="42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2" y="68"/>
                    </a:cxn>
                    <a:cxn ang="0">
                      <a:pos x="124" y="116"/>
                    </a:cxn>
                    <a:cxn ang="0">
                      <a:pos x="188" y="152"/>
                    </a:cxn>
                    <a:cxn ang="0">
                      <a:pos x="260" y="200"/>
                    </a:cxn>
                    <a:cxn ang="0">
                      <a:pos x="340" y="240"/>
                    </a:cxn>
                    <a:cxn ang="0">
                      <a:pos x="420" y="276"/>
                    </a:cxn>
                    <a:cxn ang="0">
                      <a:pos x="508" y="304"/>
                    </a:cxn>
                    <a:cxn ang="0">
                      <a:pos x="568" y="328"/>
                    </a:cxn>
                    <a:cxn ang="0">
                      <a:pos x="680" y="364"/>
                    </a:cxn>
                    <a:cxn ang="0">
                      <a:pos x="816" y="392"/>
                    </a:cxn>
                    <a:cxn ang="0">
                      <a:pos x="960" y="424"/>
                    </a:cxn>
                  </a:cxnLst>
                  <a:rect l="0" t="0" r="r" b="b"/>
                  <a:pathLst>
                    <a:path w="960" h="424">
                      <a:moveTo>
                        <a:pt x="0" y="0"/>
                      </a:moveTo>
                      <a:cubicBezTo>
                        <a:pt x="25" y="24"/>
                        <a:pt x="51" y="49"/>
                        <a:pt x="72" y="68"/>
                      </a:cubicBezTo>
                      <a:cubicBezTo>
                        <a:pt x="93" y="87"/>
                        <a:pt x="105" y="102"/>
                        <a:pt x="124" y="116"/>
                      </a:cubicBezTo>
                      <a:cubicBezTo>
                        <a:pt x="143" y="130"/>
                        <a:pt x="165" y="138"/>
                        <a:pt x="188" y="152"/>
                      </a:cubicBezTo>
                      <a:cubicBezTo>
                        <a:pt x="211" y="166"/>
                        <a:pt x="235" y="185"/>
                        <a:pt x="260" y="200"/>
                      </a:cubicBezTo>
                      <a:cubicBezTo>
                        <a:pt x="285" y="215"/>
                        <a:pt x="313" y="227"/>
                        <a:pt x="340" y="240"/>
                      </a:cubicBezTo>
                      <a:cubicBezTo>
                        <a:pt x="367" y="253"/>
                        <a:pt x="392" y="265"/>
                        <a:pt x="420" y="276"/>
                      </a:cubicBezTo>
                      <a:cubicBezTo>
                        <a:pt x="448" y="287"/>
                        <a:pt x="483" y="295"/>
                        <a:pt x="508" y="304"/>
                      </a:cubicBezTo>
                      <a:cubicBezTo>
                        <a:pt x="533" y="313"/>
                        <a:pt x="539" y="318"/>
                        <a:pt x="568" y="328"/>
                      </a:cubicBezTo>
                      <a:cubicBezTo>
                        <a:pt x="597" y="338"/>
                        <a:pt x="639" y="353"/>
                        <a:pt x="680" y="364"/>
                      </a:cubicBezTo>
                      <a:cubicBezTo>
                        <a:pt x="721" y="375"/>
                        <a:pt x="769" y="382"/>
                        <a:pt x="816" y="392"/>
                      </a:cubicBezTo>
                      <a:cubicBezTo>
                        <a:pt x="863" y="402"/>
                        <a:pt x="936" y="419"/>
                        <a:pt x="960" y="424"/>
                      </a:cubicBezTo>
                    </a:path>
                  </a:pathLst>
                </a:custGeom>
                <a:noFill/>
                <a:ln w="28575" cmpd="sng">
                  <a:solidFill>
                    <a:srgbClr val="6600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03" name="Freeform 51"/>
                <p:cNvSpPr>
                  <a:spLocks/>
                </p:cNvSpPr>
                <p:nvPr/>
              </p:nvSpPr>
              <p:spPr bwMode="auto">
                <a:xfrm>
                  <a:off x="1636" y="2944"/>
                  <a:ext cx="196" cy="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8" y="20"/>
                    </a:cxn>
                    <a:cxn ang="0">
                      <a:pos x="196" y="36"/>
                    </a:cxn>
                  </a:cxnLst>
                  <a:rect l="0" t="0" r="r" b="b"/>
                  <a:pathLst>
                    <a:path w="196" h="36">
                      <a:moveTo>
                        <a:pt x="0" y="0"/>
                      </a:moveTo>
                      <a:cubicBezTo>
                        <a:pt x="27" y="7"/>
                        <a:pt x="55" y="14"/>
                        <a:pt x="88" y="20"/>
                      </a:cubicBezTo>
                      <a:cubicBezTo>
                        <a:pt x="121" y="26"/>
                        <a:pt x="178" y="33"/>
                        <a:pt x="196" y="36"/>
                      </a:cubicBezTo>
                    </a:path>
                  </a:pathLst>
                </a:custGeom>
                <a:noFill/>
                <a:ln w="28575" cmpd="sng">
                  <a:solidFill>
                    <a:srgbClr val="6600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3604" name="Freeform 52"/>
              <p:cNvSpPr>
                <a:spLocks/>
              </p:cNvSpPr>
              <p:nvPr/>
            </p:nvSpPr>
            <p:spPr bwMode="auto">
              <a:xfrm>
                <a:off x="1828" y="3108"/>
                <a:ext cx="196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6" y="36"/>
                  </a:cxn>
                </a:cxnLst>
                <a:rect l="0" t="0" r="r" b="b"/>
                <a:pathLst>
                  <a:path w="196" h="36">
                    <a:moveTo>
                      <a:pt x="0" y="0"/>
                    </a:moveTo>
                    <a:cubicBezTo>
                      <a:pt x="81" y="15"/>
                      <a:pt x="163" y="30"/>
                      <a:pt x="196" y="36"/>
                    </a:cubicBezTo>
                  </a:path>
                </a:pathLst>
              </a:custGeom>
              <a:noFill/>
              <a:ln w="28575" cmpd="sng">
                <a:solidFill>
                  <a:srgbClr val="66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3605" name="Freeform 53"/>
            <p:cNvSpPr>
              <a:spLocks/>
            </p:cNvSpPr>
            <p:nvPr/>
          </p:nvSpPr>
          <p:spPr bwMode="auto">
            <a:xfrm>
              <a:off x="2028" y="3264"/>
              <a:ext cx="196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6" y="28"/>
                </a:cxn>
              </a:cxnLst>
              <a:rect l="0" t="0" r="r" b="b"/>
              <a:pathLst>
                <a:path w="196" h="28">
                  <a:moveTo>
                    <a:pt x="0" y="0"/>
                  </a:moveTo>
                  <a:cubicBezTo>
                    <a:pt x="81" y="12"/>
                    <a:pt x="163" y="24"/>
                    <a:pt x="196" y="28"/>
                  </a:cubicBezTo>
                </a:path>
              </a:pathLst>
            </a:custGeom>
            <a:noFill/>
            <a:ln w="28575" cmpd="sng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606" name="Line 54"/>
          <p:cNvSpPr>
            <a:spLocks noChangeShapeType="1"/>
          </p:cNvSpPr>
          <p:nvPr/>
        </p:nvSpPr>
        <p:spPr bwMode="auto">
          <a:xfrm>
            <a:off x="1390650" y="5695950"/>
            <a:ext cx="428625" cy="18097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607" name="Line 55"/>
          <p:cNvSpPr>
            <a:spLocks noChangeShapeType="1"/>
          </p:cNvSpPr>
          <p:nvPr/>
        </p:nvSpPr>
        <p:spPr bwMode="auto">
          <a:xfrm flipH="1" flipV="1">
            <a:off x="1790700" y="5676900"/>
            <a:ext cx="28575" cy="2000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608" name="Line 56"/>
          <p:cNvSpPr>
            <a:spLocks noChangeShapeType="1"/>
          </p:cNvSpPr>
          <p:nvPr/>
        </p:nvSpPr>
        <p:spPr bwMode="auto">
          <a:xfrm flipH="1" flipV="1">
            <a:off x="1771650" y="5476875"/>
            <a:ext cx="19050" cy="1905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609" name="Line 57"/>
          <p:cNvSpPr>
            <a:spLocks noChangeShapeType="1"/>
          </p:cNvSpPr>
          <p:nvPr/>
        </p:nvSpPr>
        <p:spPr bwMode="auto">
          <a:xfrm flipH="1" flipV="1">
            <a:off x="1733550" y="5257800"/>
            <a:ext cx="38100" cy="21907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613" name="Line 61"/>
          <p:cNvSpPr>
            <a:spLocks noChangeShapeType="1"/>
          </p:cNvSpPr>
          <p:nvPr/>
        </p:nvSpPr>
        <p:spPr bwMode="auto">
          <a:xfrm flipV="1">
            <a:off x="4362450" y="1971675"/>
            <a:ext cx="76200" cy="128587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614" name="Line 62"/>
          <p:cNvSpPr>
            <a:spLocks noChangeShapeType="1"/>
          </p:cNvSpPr>
          <p:nvPr/>
        </p:nvSpPr>
        <p:spPr bwMode="auto">
          <a:xfrm>
            <a:off x="4438650" y="1971675"/>
            <a:ext cx="419100" cy="10477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615" name="Line 63"/>
          <p:cNvSpPr>
            <a:spLocks noChangeShapeType="1"/>
          </p:cNvSpPr>
          <p:nvPr/>
        </p:nvSpPr>
        <p:spPr bwMode="auto">
          <a:xfrm>
            <a:off x="4857750" y="2076450"/>
            <a:ext cx="876300" cy="1238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616" name="Line 64"/>
          <p:cNvSpPr>
            <a:spLocks noChangeShapeType="1"/>
          </p:cNvSpPr>
          <p:nvPr/>
        </p:nvSpPr>
        <p:spPr bwMode="auto">
          <a:xfrm>
            <a:off x="5734050" y="2200275"/>
            <a:ext cx="1362075" cy="6667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617" name="Line 65"/>
          <p:cNvSpPr>
            <a:spLocks noChangeShapeType="1"/>
          </p:cNvSpPr>
          <p:nvPr/>
        </p:nvSpPr>
        <p:spPr bwMode="auto">
          <a:xfrm>
            <a:off x="4352925" y="5686425"/>
            <a:ext cx="123825" cy="18097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618" name="Line 66"/>
          <p:cNvSpPr>
            <a:spLocks noChangeShapeType="1"/>
          </p:cNvSpPr>
          <p:nvPr/>
        </p:nvSpPr>
        <p:spPr bwMode="auto">
          <a:xfrm flipV="1">
            <a:off x="4476750" y="5695950"/>
            <a:ext cx="428625" cy="17145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619" name="Line 67"/>
          <p:cNvSpPr>
            <a:spLocks noChangeShapeType="1"/>
          </p:cNvSpPr>
          <p:nvPr/>
        </p:nvSpPr>
        <p:spPr bwMode="auto">
          <a:xfrm flipV="1">
            <a:off x="4905375" y="5486400"/>
            <a:ext cx="819150" cy="20955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620" name="Line 68"/>
          <p:cNvSpPr>
            <a:spLocks noChangeShapeType="1"/>
          </p:cNvSpPr>
          <p:nvPr/>
        </p:nvSpPr>
        <p:spPr bwMode="auto">
          <a:xfrm flipV="1">
            <a:off x="5724525" y="5305425"/>
            <a:ext cx="1419225" cy="18097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621" name="Text Box 69"/>
          <p:cNvSpPr txBox="1">
            <a:spLocks noChangeArrowheads="1"/>
          </p:cNvSpPr>
          <p:nvPr/>
        </p:nvSpPr>
        <p:spPr bwMode="auto">
          <a:xfrm>
            <a:off x="3076575" y="3467100"/>
            <a:ext cx="5384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0033CC"/>
                </a:solidFill>
                <a:latin typeface="Times New Roman" pitchFamily="18" charset="0"/>
              </a:rPr>
              <a:t>Q-R-S-T: slope of yield locus becomes flatter: </a:t>
            </a:r>
            <a:r>
              <a:rPr lang="en-GB" sz="2000">
                <a:solidFill>
                  <a:srgbClr val="008000"/>
                </a:solidFill>
                <a:latin typeface="Times New Roman" pitchFamily="18" charset="0"/>
              </a:rPr>
              <a:t>ratio distortional/volumetric strain becomes larger: </a:t>
            </a:r>
            <a:r>
              <a:rPr lang="en-GB" sz="2000">
                <a:solidFill>
                  <a:srgbClr val="660066"/>
                </a:solidFill>
                <a:latin typeface="Times New Roman" pitchFamily="18" charset="0"/>
              </a:rPr>
              <a:t>T: no plastic volumetric strain (normality)</a:t>
            </a:r>
          </a:p>
          <a:p>
            <a:r>
              <a:rPr lang="el-GR" sz="20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GB" sz="2000" baseline="-250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GB" sz="20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GB" sz="20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l-GR" sz="20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</a:t>
            </a:r>
            <a:r>
              <a:rPr lang="en-GB" sz="20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</a:t>
            </a:r>
            <a:r>
              <a:rPr lang="en-GB" sz="2000">
                <a:solidFill>
                  <a:srgbClr val="663300"/>
                </a:solidFill>
                <a:latin typeface="Times New Roman" pitchFamily="18" charset="0"/>
              </a:rPr>
              <a:t>end of test! </a:t>
            </a:r>
            <a:endParaRPr lang="en-US" sz="200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60" name="Picture 4" descr="colo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/>
      <p:bldP spid="23589" grpId="0" animBg="1"/>
      <p:bldP spid="23590" grpId="0" animBg="1"/>
      <p:bldP spid="23606" grpId="0" animBg="1"/>
      <p:bldP spid="23607" grpId="0" animBg="1"/>
      <p:bldP spid="23608" grpId="0" animBg="1"/>
      <p:bldP spid="23609" grpId="0" animBg="1"/>
      <p:bldP spid="23613" grpId="0" animBg="1"/>
      <p:bldP spid="23614" grpId="0" animBg="1"/>
      <p:bldP spid="23615" grpId="0" animBg="1"/>
      <p:bldP spid="23616" grpId="0" animBg="1"/>
      <p:bldP spid="23617" grpId="0" animBg="1"/>
      <p:bldP spid="23618" grpId="0" animBg="1"/>
      <p:bldP spid="23619" grpId="0" animBg="1"/>
      <p:bldP spid="23620" grpId="0" animBg="1"/>
      <p:bldP spid="236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55638" y="3073400"/>
            <a:ext cx="7627937" cy="2922588"/>
            <a:chOff x="413" y="1936"/>
            <a:chExt cx="4805" cy="1841"/>
          </a:xfrm>
        </p:grpSpPr>
        <p:pic>
          <p:nvPicPr>
            <p:cNvPr id="24580" name="Picture 4" descr="CSSMFig05-08a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3" y="1936"/>
              <a:ext cx="4805" cy="1841"/>
            </a:xfrm>
            <a:prstGeom prst="rect">
              <a:avLst/>
            </a:prstGeom>
            <a:noFill/>
          </p:spPr>
        </p:pic>
        <p:sp>
          <p:nvSpPr>
            <p:cNvPr id="24582" name="Line 6"/>
            <p:cNvSpPr>
              <a:spLocks noChangeShapeType="1"/>
            </p:cNvSpPr>
            <p:nvPr/>
          </p:nvSpPr>
          <p:spPr bwMode="auto">
            <a:xfrm>
              <a:off x="3739" y="2599"/>
              <a:ext cx="275" cy="73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>
              <a:off x="3730" y="2598"/>
              <a:ext cx="0" cy="82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63538" y="338138"/>
            <a:ext cx="8504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solidFill>
                  <a:srgbClr val="CC0000"/>
                </a:solidFill>
                <a:latin typeface="Times New Roman" pitchFamily="18" charset="0"/>
              </a:rPr>
              <a:t>Cam clay – ambiguity of response</a:t>
            </a:r>
            <a:endParaRPr lang="en-US" sz="280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20688" y="1063625"/>
            <a:ext cx="8170862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softening regime: yielding with </a:t>
            </a:r>
            <a:r>
              <a:rPr lang="el-GR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GB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&gt; M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same stress change associated either with </a:t>
            </a:r>
            <a:r>
              <a:rPr lang="en-GB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plastic (QR)</a:t>
            </a:r>
            <a:r>
              <a:rPr lang="en-GB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GB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elastic (QR')</a:t>
            </a:r>
            <a:r>
              <a:rPr lang="en-GB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strain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bifurcation of response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numerical ambiguity</a:t>
            </a:r>
            <a:endParaRPr lang="el-GR" sz="240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SSMFig03-02"/>
          <p:cNvPicPr>
            <a:picLocks noChangeAspect="1" noChangeArrowheads="1"/>
          </p:cNvPicPr>
          <p:nvPr/>
        </p:nvPicPr>
        <p:blipFill>
          <a:blip r:embed="rId2" cstate="print"/>
          <a:srcRect l="6454" t="54106" r="36111" b="12334"/>
          <a:stretch>
            <a:fillRect/>
          </a:stretch>
        </p:blipFill>
        <p:spPr bwMode="auto">
          <a:xfrm>
            <a:off x="128588" y="485775"/>
            <a:ext cx="4464050" cy="3529013"/>
          </a:xfrm>
          <a:prstGeom prst="rect">
            <a:avLst/>
          </a:prstGeom>
          <a:noFill/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708525" y="1397000"/>
            <a:ext cx="3048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uniaxial tension of annealed copper wire – cycles of loading</a:t>
            </a:r>
            <a:endParaRPr lang="en-US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682750" y="252413"/>
            <a:ext cx="5195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solidFill>
                  <a:srgbClr val="CC0000"/>
                </a:solidFill>
                <a:latin typeface="Times New Roman" pitchFamily="18" charset="0"/>
              </a:rPr>
              <a:t>Yielding and plastic hardening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98438" y="3959225"/>
            <a:ext cx="8721725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elastic – recoverable – response on unloading/reloading provided load remains below previous maximum: yield load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CC0000"/>
                </a:solidFill>
                <a:latin typeface="Times New Roman" pitchFamily="18" charset="0"/>
              </a:rPr>
              <a:t>permanent extension – plasticity – if load exceeds yield load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66"/>
                </a:solidFill>
                <a:latin typeface="Times New Roman" pitchFamily="18" charset="0"/>
              </a:rPr>
              <a:t>increase in elastic region – penalty in permanent extension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339933"/>
                </a:solidFill>
                <a:latin typeface="Times New Roman" pitchFamily="18" charset="0"/>
              </a:rPr>
              <a:t>plastic hardening rule</a:t>
            </a: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1193800" y="2311400"/>
            <a:ext cx="4191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>
            <a:off x="966788" y="2528888"/>
            <a:ext cx="4191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1196975" y="2314575"/>
            <a:ext cx="4191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1719263" y="1884363"/>
            <a:ext cx="4191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>
            <a:off x="1708150" y="1885950"/>
            <a:ext cx="419100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1989138" y="1722438"/>
            <a:ext cx="419100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1978025" y="1724025"/>
            <a:ext cx="419100" cy="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2220913" y="1573213"/>
            <a:ext cx="419100" cy="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2235200" y="1574800"/>
            <a:ext cx="419100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>
            <a:off x="3163888" y="1119188"/>
            <a:ext cx="419100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 rot="-5400000">
            <a:off x="1146175" y="3775075"/>
            <a:ext cx="4191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3266" name="Line 18"/>
          <p:cNvSpPr>
            <a:spLocks noChangeShapeType="1"/>
          </p:cNvSpPr>
          <p:nvPr/>
        </p:nvSpPr>
        <p:spPr bwMode="auto">
          <a:xfrm rot="-5400000">
            <a:off x="1376363" y="3763963"/>
            <a:ext cx="4191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3267" name="Line 19"/>
          <p:cNvSpPr>
            <a:spLocks noChangeShapeType="1"/>
          </p:cNvSpPr>
          <p:nvPr/>
        </p:nvSpPr>
        <p:spPr bwMode="auto">
          <a:xfrm rot="-5400000">
            <a:off x="1377950" y="3765550"/>
            <a:ext cx="4191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3268" name="Line 20"/>
          <p:cNvSpPr>
            <a:spLocks noChangeShapeType="1"/>
          </p:cNvSpPr>
          <p:nvPr/>
        </p:nvSpPr>
        <p:spPr bwMode="auto">
          <a:xfrm rot="-5400000">
            <a:off x="1887538" y="3773488"/>
            <a:ext cx="4191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3269" name="Line 21"/>
          <p:cNvSpPr>
            <a:spLocks noChangeShapeType="1"/>
          </p:cNvSpPr>
          <p:nvPr/>
        </p:nvSpPr>
        <p:spPr bwMode="auto">
          <a:xfrm rot="-5400000">
            <a:off x="1889125" y="3768725"/>
            <a:ext cx="419100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3270" name="Line 22"/>
          <p:cNvSpPr>
            <a:spLocks noChangeShapeType="1"/>
          </p:cNvSpPr>
          <p:nvPr/>
        </p:nvSpPr>
        <p:spPr bwMode="auto">
          <a:xfrm rot="-5400000">
            <a:off x="2138363" y="3770313"/>
            <a:ext cx="419100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3271" name="Line 23"/>
          <p:cNvSpPr>
            <a:spLocks noChangeShapeType="1"/>
          </p:cNvSpPr>
          <p:nvPr/>
        </p:nvSpPr>
        <p:spPr bwMode="auto">
          <a:xfrm rot="-5400000">
            <a:off x="2139950" y="3778250"/>
            <a:ext cx="419100" cy="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3272" name="Line 24"/>
          <p:cNvSpPr>
            <a:spLocks noChangeShapeType="1"/>
          </p:cNvSpPr>
          <p:nvPr/>
        </p:nvSpPr>
        <p:spPr bwMode="auto">
          <a:xfrm rot="-5400000">
            <a:off x="2408238" y="3767138"/>
            <a:ext cx="419100" cy="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3273" name="Line 25"/>
          <p:cNvSpPr>
            <a:spLocks noChangeShapeType="1"/>
          </p:cNvSpPr>
          <p:nvPr/>
        </p:nvSpPr>
        <p:spPr bwMode="auto">
          <a:xfrm rot="-5400000">
            <a:off x="2409825" y="3762375"/>
            <a:ext cx="419100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3274" name="Line 26"/>
          <p:cNvSpPr>
            <a:spLocks noChangeShapeType="1"/>
          </p:cNvSpPr>
          <p:nvPr/>
        </p:nvSpPr>
        <p:spPr bwMode="auto">
          <a:xfrm rot="-5400000">
            <a:off x="3306763" y="3776663"/>
            <a:ext cx="419100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3275" name="Line 27"/>
          <p:cNvSpPr>
            <a:spLocks noChangeShapeType="1"/>
          </p:cNvSpPr>
          <p:nvPr/>
        </p:nvSpPr>
        <p:spPr bwMode="auto">
          <a:xfrm>
            <a:off x="8077200" y="571500"/>
            <a:ext cx="0" cy="25400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3276" name="Rectangle 28"/>
          <p:cNvSpPr>
            <a:spLocks noChangeArrowheads="1"/>
          </p:cNvSpPr>
          <p:nvPr/>
        </p:nvSpPr>
        <p:spPr bwMode="auto">
          <a:xfrm>
            <a:off x="7899400" y="457200"/>
            <a:ext cx="317500" cy="127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277" name="AutoShape 29"/>
          <p:cNvSpPr>
            <a:spLocks noChangeArrowheads="1"/>
          </p:cNvSpPr>
          <p:nvPr/>
        </p:nvSpPr>
        <p:spPr bwMode="auto">
          <a:xfrm>
            <a:off x="7835900" y="3098800"/>
            <a:ext cx="469900" cy="393700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278" name="Rectangle 30"/>
          <p:cNvSpPr>
            <a:spLocks noChangeArrowheads="1"/>
          </p:cNvSpPr>
          <p:nvPr/>
        </p:nvSpPr>
        <p:spPr bwMode="auto">
          <a:xfrm>
            <a:off x="7886700" y="3276600"/>
            <a:ext cx="368300" cy="215900"/>
          </a:xfrm>
          <a:prstGeom prst="rect">
            <a:avLst/>
          </a:prstGeom>
          <a:solidFill>
            <a:srgbClr val="0000CC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279" name="Line 31"/>
          <p:cNvSpPr>
            <a:spLocks noChangeShapeType="1"/>
          </p:cNvSpPr>
          <p:nvPr/>
        </p:nvSpPr>
        <p:spPr bwMode="auto">
          <a:xfrm>
            <a:off x="8064500" y="3390900"/>
            <a:ext cx="0" cy="4191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3280" name="Text Box 32"/>
          <p:cNvSpPr txBox="1">
            <a:spLocks noChangeArrowheads="1"/>
          </p:cNvSpPr>
          <p:nvPr/>
        </p:nvSpPr>
        <p:spPr bwMode="auto">
          <a:xfrm>
            <a:off x="8089900" y="3479800"/>
            <a:ext cx="46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CC"/>
                </a:solidFill>
                <a:latin typeface="Times New Roman" pitchFamily="18" charset="0"/>
              </a:rPr>
              <a:t>P</a:t>
            </a:r>
          </a:p>
        </p:txBody>
      </p:sp>
      <p:sp>
        <p:nvSpPr>
          <p:cNvPr id="53281" name="Line 33"/>
          <p:cNvSpPr>
            <a:spLocks noChangeShapeType="1"/>
          </p:cNvSpPr>
          <p:nvPr/>
        </p:nvSpPr>
        <p:spPr bwMode="auto">
          <a:xfrm>
            <a:off x="8407400" y="2705100"/>
            <a:ext cx="0" cy="4191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3282" name="Line 34"/>
          <p:cNvSpPr>
            <a:spLocks noChangeShapeType="1"/>
          </p:cNvSpPr>
          <p:nvPr/>
        </p:nvSpPr>
        <p:spPr bwMode="auto">
          <a:xfrm>
            <a:off x="8318500" y="2705100"/>
            <a:ext cx="152400" cy="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3283" name="Text Box 35"/>
          <p:cNvSpPr txBox="1">
            <a:spLocks noChangeArrowheads="1"/>
          </p:cNvSpPr>
          <p:nvPr/>
        </p:nvSpPr>
        <p:spPr bwMode="auto">
          <a:xfrm>
            <a:off x="8407400" y="2628900"/>
            <a:ext cx="50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336600"/>
                </a:solidFill>
                <a:sym typeface="Symbol" pitchFamily="18" charset="2"/>
              </a:rPr>
              <a:t></a:t>
            </a:r>
            <a:r>
              <a:rPr lang="en-GB" sz="2400">
                <a:solidFill>
                  <a:srgbClr val="336600"/>
                </a:solidFill>
                <a:sym typeface="MT Extra" pitchFamily="18" charset="2"/>
              </a:rPr>
              <a:t></a:t>
            </a:r>
          </a:p>
        </p:txBody>
      </p:sp>
      <p:sp>
        <p:nvSpPr>
          <p:cNvPr id="53284" name="Line 36"/>
          <p:cNvSpPr>
            <a:spLocks noChangeShapeType="1"/>
          </p:cNvSpPr>
          <p:nvPr/>
        </p:nvSpPr>
        <p:spPr bwMode="auto">
          <a:xfrm flipH="1">
            <a:off x="1358900" y="2565400"/>
            <a:ext cx="25400" cy="977900"/>
          </a:xfrm>
          <a:prstGeom prst="line">
            <a:avLst/>
          </a:prstGeom>
          <a:noFill/>
          <a:ln w="38100">
            <a:solidFill>
              <a:srgbClr val="33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3285" name="Line 37"/>
          <p:cNvSpPr>
            <a:spLocks noChangeShapeType="1"/>
          </p:cNvSpPr>
          <p:nvPr/>
        </p:nvSpPr>
        <p:spPr bwMode="auto">
          <a:xfrm flipH="1">
            <a:off x="1589088" y="2312988"/>
            <a:ext cx="31750" cy="1244600"/>
          </a:xfrm>
          <a:prstGeom prst="line">
            <a:avLst/>
          </a:prstGeom>
          <a:noFill/>
          <a:ln w="38100">
            <a:solidFill>
              <a:srgbClr val="33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3286" name="Line 38"/>
          <p:cNvSpPr>
            <a:spLocks noChangeShapeType="1"/>
          </p:cNvSpPr>
          <p:nvPr/>
        </p:nvSpPr>
        <p:spPr bwMode="auto">
          <a:xfrm flipH="1">
            <a:off x="2112963" y="1882775"/>
            <a:ext cx="42862" cy="1676400"/>
          </a:xfrm>
          <a:prstGeom prst="line">
            <a:avLst/>
          </a:prstGeom>
          <a:noFill/>
          <a:ln w="38100">
            <a:solidFill>
              <a:srgbClr val="33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3287" name="Line 39"/>
          <p:cNvSpPr>
            <a:spLocks noChangeShapeType="1"/>
          </p:cNvSpPr>
          <p:nvPr/>
        </p:nvSpPr>
        <p:spPr bwMode="auto">
          <a:xfrm flipH="1">
            <a:off x="2352675" y="1720850"/>
            <a:ext cx="46038" cy="1827213"/>
          </a:xfrm>
          <a:prstGeom prst="line">
            <a:avLst/>
          </a:prstGeom>
          <a:noFill/>
          <a:ln w="38100">
            <a:solidFill>
              <a:srgbClr val="33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3288" name="Line 40"/>
          <p:cNvSpPr>
            <a:spLocks noChangeShapeType="1"/>
          </p:cNvSpPr>
          <p:nvPr/>
        </p:nvSpPr>
        <p:spPr bwMode="auto">
          <a:xfrm flipH="1">
            <a:off x="2620963" y="1595438"/>
            <a:ext cx="46037" cy="1941512"/>
          </a:xfrm>
          <a:prstGeom prst="line">
            <a:avLst/>
          </a:prstGeom>
          <a:noFill/>
          <a:ln w="38100">
            <a:solidFill>
              <a:srgbClr val="33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3289" name="Line 41"/>
          <p:cNvSpPr>
            <a:spLocks noChangeShapeType="1"/>
          </p:cNvSpPr>
          <p:nvPr/>
        </p:nvSpPr>
        <p:spPr bwMode="auto">
          <a:xfrm flipH="1">
            <a:off x="3524250" y="1114425"/>
            <a:ext cx="58738" cy="2436813"/>
          </a:xfrm>
          <a:prstGeom prst="line">
            <a:avLst/>
          </a:prstGeom>
          <a:noFill/>
          <a:ln w="38100">
            <a:solidFill>
              <a:srgbClr val="33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42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 animBg="1"/>
      <p:bldP spid="53255" grpId="1" animBg="1"/>
      <p:bldP spid="53256" grpId="0" animBg="1"/>
      <p:bldP spid="53256" grpId="1" animBg="1"/>
      <p:bldP spid="53257" grpId="0" animBg="1"/>
      <p:bldP spid="53257" grpId="1" animBg="1"/>
      <p:bldP spid="53258" grpId="0" animBg="1"/>
      <p:bldP spid="53258" grpId="1" animBg="1"/>
      <p:bldP spid="53259" grpId="0" animBg="1"/>
      <p:bldP spid="53259" grpId="1" animBg="1"/>
      <p:bldP spid="53260" grpId="0" animBg="1"/>
      <p:bldP spid="53260" grpId="1" animBg="1"/>
      <p:bldP spid="53261" grpId="0" animBg="1"/>
      <p:bldP spid="53261" grpId="1" animBg="1"/>
      <p:bldP spid="53262" grpId="0" animBg="1"/>
      <p:bldP spid="53262" grpId="1" animBg="1"/>
      <p:bldP spid="53263" grpId="0" animBg="1"/>
      <p:bldP spid="53264" grpId="0" animBg="1"/>
      <p:bldP spid="53265" grpId="0" animBg="1"/>
      <p:bldP spid="53265" grpId="1" animBg="1"/>
      <p:bldP spid="53266" grpId="0" animBg="1"/>
      <p:bldP spid="53266" grpId="1" animBg="1"/>
      <p:bldP spid="53267" grpId="0" animBg="1"/>
      <p:bldP spid="53267" grpId="1" animBg="1"/>
      <p:bldP spid="53268" grpId="0" animBg="1"/>
      <p:bldP spid="53268" grpId="1" animBg="1"/>
      <p:bldP spid="53269" grpId="0" animBg="1"/>
      <p:bldP spid="53269" grpId="1" animBg="1"/>
      <p:bldP spid="53270" grpId="0" animBg="1"/>
      <p:bldP spid="53270" grpId="1" animBg="1"/>
      <p:bldP spid="53271" grpId="0" animBg="1"/>
      <p:bldP spid="53271" grpId="1" animBg="1"/>
      <p:bldP spid="53272" grpId="0" animBg="1"/>
      <p:bldP spid="53272" grpId="1" animBg="1"/>
      <p:bldP spid="53273" grpId="0" animBg="1"/>
      <p:bldP spid="53274" grpId="0" animBg="1"/>
      <p:bldP spid="53284" grpId="0" animBg="1"/>
      <p:bldP spid="53285" grpId="0" animBg="1"/>
      <p:bldP spid="53286" grpId="0" animBg="1"/>
      <p:bldP spid="53287" grpId="0" animBg="1"/>
      <p:bldP spid="53288" grpId="0" animBg="1"/>
      <p:bldP spid="5328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CSSMFig07-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888" y="1676400"/>
            <a:ext cx="7011987" cy="3282950"/>
          </a:xfrm>
          <a:prstGeom prst="rect">
            <a:avLst/>
          </a:prstGeom>
          <a:noFill/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19088" y="6299200"/>
            <a:ext cx="1539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660066"/>
                </a:solidFill>
                <a:latin typeface="Times New Roman" pitchFamily="18" charset="0"/>
              </a:rPr>
              <a:t>Taylor, 1948</a:t>
            </a:r>
            <a:endParaRPr lang="en-US" sz="200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552575" y="5356225"/>
            <a:ext cx="6226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plastic softening confined to thin localised region</a:t>
            </a:r>
            <a:endParaRPr lang="en-US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2178050" y="1103313"/>
            <a:ext cx="2424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elastic unloading</a:t>
            </a:r>
            <a:endParaRPr lang="en-US" sz="240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flipH="1">
            <a:off x="2582863" y="1495425"/>
            <a:ext cx="219075" cy="107315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flipH="1">
            <a:off x="2466975" y="1552575"/>
            <a:ext cx="827088" cy="2293938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2133600" y="2452688"/>
            <a:ext cx="784225" cy="127793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 flipV="1">
            <a:off x="1639888" y="2903538"/>
            <a:ext cx="739775" cy="25400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1254125" y="319088"/>
            <a:ext cx="6386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>
                <a:solidFill>
                  <a:srgbClr val="CC0000"/>
                </a:solidFill>
                <a:latin typeface="Times New Roman" pitchFamily="18" charset="0"/>
              </a:rPr>
              <a:t>Physical consequence of uncertainty of response</a:t>
            </a:r>
            <a:endParaRPr lang="en-US" sz="2400">
              <a:solidFill>
                <a:srgbClr val="CC0000"/>
              </a:solidFill>
              <a:latin typeface="Times New Roman" pitchFamily="18" charset="0"/>
            </a:endParaRPr>
          </a:p>
        </p:txBody>
      </p:sp>
      <p:pic>
        <p:nvPicPr>
          <p:cNvPr id="12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63538" y="338138"/>
            <a:ext cx="8504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solidFill>
                  <a:srgbClr val="CC0000"/>
                </a:solidFill>
                <a:latin typeface="Times New Roman" pitchFamily="18" charset="0"/>
              </a:rPr>
              <a:t>Cam clay – hardening and softening response</a:t>
            </a:r>
            <a:endParaRPr lang="en-US" sz="2800">
              <a:solidFill>
                <a:srgbClr val="CC0000"/>
              </a:solidFill>
              <a:latin typeface="Times New Roman" pitchFamily="18" charset="0"/>
            </a:endParaRPr>
          </a:p>
        </p:txBody>
      </p:sp>
      <p:pic>
        <p:nvPicPr>
          <p:cNvPr id="35846" name="Picture 6" descr="CC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60600"/>
            <a:ext cx="4724400" cy="2335213"/>
          </a:xfrm>
          <a:prstGeom prst="rect">
            <a:avLst/>
          </a:prstGeom>
          <a:noFill/>
        </p:spPr>
      </p:pic>
      <p:pic>
        <p:nvPicPr>
          <p:cNvPr id="5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4475163" y="747713"/>
            <a:ext cx="4383087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663300"/>
                </a:solidFill>
                <a:latin typeface="Times New Roman" pitchFamily="18" charset="0"/>
              </a:rPr>
              <a:t>consider 3 probes from P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800000"/>
                </a:solidFill>
                <a:latin typeface="Times New Roman" pitchFamily="18" charset="0"/>
              </a:rPr>
              <a:t>PQ: inside yield locus yl1, elastic, </a:t>
            </a:r>
            <a:r>
              <a:rPr lang="el-GR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sz="2400" baseline="-25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= 0, </a:t>
            </a:r>
            <a:r>
              <a:rPr lang="en-GB" sz="2400">
                <a:solidFill>
                  <a:srgbClr val="800000"/>
                </a:solidFill>
                <a:latin typeface="Times New Roman" pitchFamily="18" charset="0"/>
              </a:rPr>
              <a:t>volumetric strain</a:t>
            </a:r>
            <a:endParaRPr lang="en-GB" sz="2400">
              <a:latin typeface="Times New Roman" pitchFamily="18" charset="0"/>
            </a:endParaRPr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5534025" y="2043113"/>
          <a:ext cx="2222500" cy="900112"/>
        </p:xfrm>
        <a:graphic>
          <a:graphicData uri="http://schemas.openxmlformats.org/presentationml/2006/ole">
            <p:oleObj spid="_x0000_s5122" name="Equation" r:id="rId3" imgW="1002960" imgH="406080" progId="Equation.3">
              <p:embed/>
            </p:oleObj>
          </a:graphicData>
        </a:graphic>
      </p:graphicFrame>
      <p:pic>
        <p:nvPicPr>
          <p:cNvPr id="58373" name="Picture 5" descr="cssm4-8n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125" y="604838"/>
            <a:ext cx="4138613" cy="5016500"/>
          </a:xfrm>
          <a:prstGeom prst="rect">
            <a:avLst/>
          </a:prstGeom>
          <a:noFill/>
        </p:spPr>
      </p:pic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4494213" y="2943225"/>
            <a:ext cx="37131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PR: constant p', purely plastic, yl1</a:t>
            </a:r>
            <a:r>
              <a:rPr lang="en-GB" sz="2400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yl2, volumetric strain</a:t>
            </a: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4508500" y="4629150"/>
            <a:ext cx="4379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>
                <a:solidFill>
                  <a:srgbClr val="660066"/>
                </a:solidFill>
                <a:latin typeface="Times New Roman" pitchFamily="18" charset="0"/>
                <a:sym typeface="Symbol" pitchFamily="18" charset="2"/>
              </a:rPr>
              <a:t>PS: same </a:t>
            </a:r>
            <a:r>
              <a:rPr lang="el-GR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δ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en-US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' as PQ, same </a:t>
            </a:r>
            <a:r>
              <a:rPr lang="el-GR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sz="2400" baseline="-250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as PR, zero volumetric strain</a:t>
            </a:r>
            <a:endParaRPr lang="en-GB" sz="240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8376" name="Object 8"/>
          <p:cNvGraphicFramePr>
            <a:graphicFrameLocks noChangeAspect="1"/>
          </p:cNvGraphicFramePr>
          <p:nvPr/>
        </p:nvGraphicFramePr>
        <p:xfrm>
          <a:off x="5570538" y="3730625"/>
          <a:ext cx="3009900" cy="900113"/>
        </p:xfrm>
        <a:graphic>
          <a:graphicData uri="http://schemas.openxmlformats.org/presentationml/2006/ole">
            <p:oleObj spid="_x0000_s5123" name="Equation" r:id="rId5" imgW="1358640" imgH="406080" progId="Equation.3">
              <p:embed/>
            </p:oleObj>
          </a:graphicData>
        </a:graphic>
      </p:graphicFrame>
      <p:graphicFrame>
        <p:nvGraphicFramePr>
          <p:cNvPr id="58377" name="Object 9"/>
          <p:cNvGraphicFramePr>
            <a:graphicFrameLocks noChangeAspect="1"/>
          </p:cNvGraphicFramePr>
          <p:nvPr/>
        </p:nvGraphicFramePr>
        <p:xfrm>
          <a:off x="1260475" y="5718175"/>
          <a:ext cx="5091113" cy="900113"/>
        </p:xfrm>
        <a:graphic>
          <a:graphicData uri="http://schemas.openxmlformats.org/presentationml/2006/ole">
            <p:oleObj spid="_x0000_s5124" name="Equation" r:id="rId6" imgW="2298600" imgH="406080" progId="Equation.3">
              <p:embed/>
            </p:oleObj>
          </a:graphicData>
        </a:graphic>
      </p:graphicFrame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1573213" y="220663"/>
            <a:ext cx="60944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rgbClr val="CC0000"/>
                </a:solidFill>
                <a:latin typeface="Times New Roman" pitchFamily="18" charset="0"/>
              </a:rPr>
              <a:t>Plastic strains and hardening of yield loci</a:t>
            </a:r>
            <a:endParaRPr lang="en-US" sz="2800">
              <a:solidFill>
                <a:srgbClr val="CC0000"/>
              </a:solidFill>
              <a:latin typeface="Times New Roman" pitchFamily="18" charset="0"/>
            </a:endParaRPr>
          </a:p>
        </p:txBody>
      </p:sp>
      <p:pic>
        <p:nvPicPr>
          <p:cNvPr id="11" name="Picture 4" descr="colou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CSSMFig05-11"/>
          <p:cNvPicPr>
            <a:picLocks noChangeAspect="1" noChangeArrowheads="1"/>
          </p:cNvPicPr>
          <p:nvPr/>
        </p:nvPicPr>
        <p:blipFill>
          <a:blip r:embed="rId3" cstate="print"/>
          <a:srcRect l="5641" t="14285" b="7358"/>
          <a:stretch>
            <a:fillRect/>
          </a:stretch>
        </p:blipFill>
        <p:spPr bwMode="auto">
          <a:xfrm>
            <a:off x="357188" y="906463"/>
            <a:ext cx="4733925" cy="2663825"/>
          </a:xfrm>
          <a:prstGeom prst="rect">
            <a:avLst/>
          </a:prstGeom>
          <a:noFill/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63538" y="109538"/>
            <a:ext cx="8504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solidFill>
                  <a:srgbClr val="CC0000"/>
                </a:solidFill>
                <a:latin typeface="Times New Roman" pitchFamily="18" charset="0"/>
              </a:rPr>
              <a:t>Cam clay – undrained compression</a:t>
            </a:r>
            <a:endParaRPr lang="en-US" sz="2800">
              <a:solidFill>
                <a:srgbClr val="CC0000"/>
              </a:solidFill>
              <a:latin typeface="Times New Roman" pitchFamily="18" charset="0"/>
            </a:endParaRPr>
          </a:p>
        </p:txBody>
      </p:sp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5210175" y="892175"/>
          <a:ext cx="3627438" cy="3740150"/>
        </p:xfrm>
        <a:graphic>
          <a:graphicData uri="http://schemas.openxmlformats.org/presentationml/2006/ole">
            <p:oleObj spid="_x0000_s6146" name="Equation" r:id="rId4" imgW="1638000" imgH="1688760" progId="Equation.3">
              <p:embed/>
            </p:oleObj>
          </a:graphicData>
        </a:graphic>
      </p:graphicFrame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244475" y="4451350"/>
            <a:ext cx="76930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undrained stress path </a:t>
            </a:r>
            <a:r>
              <a:rPr lang="en-GB" sz="2400" i="1">
                <a:solidFill>
                  <a:srgbClr val="0033CC"/>
                </a:solidFill>
                <a:latin typeface="Times New Roman" pitchFamily="18" charset="0"/>
              </a:rPr>
              <a:t>cannot</a:t>
            </a: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 be the same as the yield locus</a:t>
            </a:r>
          </a:p>
          <a:p>
            <a:pPr>
              <a:spcBef>
                <a:spcPct val="50000"/>
              </a:spcBef>
            </a:pPr>
            <a:r>
              <a:rPr lang="en-GB" sz="2400" i="1">
                <a:solidFill>
                  <a:srgbClr val="008000"/>
                </a:solidFill>
                <a:latin typeface="Times New Roman" pitchFamily="18" charset="0"/>
              </a:rPr>
              <a:t>balance</a:t>
            </a: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 of elastic expansion/plastic compression: </a:t>
            </a:r>
            <a:r>
              <a:rPr lang="el-GR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GB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&lt; M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balance of elastic compression/plastic expansion: </a:t>
            </a:r>
            <a:r>
              <a:rPr lang="el-GR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&gt; M</a:t>
            </a: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 </a:t>
            </a:r>
            <a:endParaRPr lang="en-US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2176463" y="1546225"/>
            <a:ext cx="0" cy="2509838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238125" y="3716338"/>
            <a:ext cx="3919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&gt; M, </a:t>
            </a:r>
            <a:r>
              <a:rPr lang="el-GR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p' &gt; 0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l-GR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GB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&lt; M, </a:t>
            </a:r>
            <a:r>
              <a:rPr lang="el-GR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p' &lt; 0</a:t>
            </a:r>
            <a:endParaRPr lang="el-GR" sz="24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colo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CSSMFig05-12"/>
          <p:cNvPicPr>
            <a:picLocks noChangeAspect="1" noChangeArrowheads="1"/>
          </p:cNvPicPr>
          <p:nvPr/>
        </p:nvPicPr>
        <p:blipFill>
          <a:blip r:embed="rId3" cstate="print"/>
          <a:srcRect l="5910" t="12811" r="9015" b="13797"/>
          <a:stretch>
            <a:fillRect/>
          </a:stretch>
        </p:blipFill>
        <p:spPr bwMode="auto">
          <a:xfrm>
            <a:off x="255588" y="796925"/>
            <a:ext cx="4248150" cy="2676525"/>
          </a:xfrm>
          <a:prstGeom prst="rect">
            <a:avLst/>
          </a:prstGeom>
          <a:noFill/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63538" y="109538"/>
            <a:ext cx="8504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solidFill>
                  <a:srgbClr val="CC0000"/>
                </a:solidFill>
                <a:latin typeface="Times New Roman" pitchFamily="18" charset="0"/>
              </a:rPr>
              <a:t>Cam clay – undrained compression</a:t>
            </a:r>
            <a:endParaRPr lang="en-US" sz="2800">
              <a:solidFill>
                <a:srgbClr val="CC0000"/>
              </a:solidFill>
              <a:latin typeface="Times New Roman" pitchFamily="18" charset="0"/>
            </a:endParaRPr>
          </a:p>
        </p:txBody>
      </p:sp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4595813" y="2082800"/>
          <a:ext cx="3627437" cy="900113"/>
        </p:xfrm>
        <a:graphic>
          <a:graphicData uri="http://schemas.openxmlformats.org/presentationml/2006/ole">
            <p:oleObj spid="_x0000_s7170" name="Equation" r:id="rId4" imgW="1638000" imgH="406080" progId="Equation.3">
              <p:embed/>
            </p:oleObj>
          </a:graphicData>
        </a:graphic>
      </p:graphicFrame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609600" y="3759200"/>
            <a:ext cx="54133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initial stress A inside current yield locus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elastic response: </a:t>
            </a:r>
            <a:r>
              <a:rPr lang="el-GR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p'</a:t>
            </a:r>
            <a:r>
              <a:rPr lang="en-GB" sz="2400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hence: </a:t>
            </a:r>
            <a:r>
              <a:rPr lang="el-GR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p' = 0: constant p'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until yield at B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(isotropic elastic model)</a:t>
            </a:r>
            <a:endParaRPr lang="el-GR" sz="240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flipH="1" flipV="1">
            <a:off x="2844800" y="2540000"/>
            <a:ext cx="14288" cy="59531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3017" name="Oval 9"/>
          <p:cNvSpPr>
            <a:spLocks noChangeArrowheads="1"/>
          </p:cNvSpPr>
          <p:nvPr/>
        </p:nvSpPr>
        <p:spPr bwMode="auto">
          <a:xfrm>
            <a:off x="2554288" y="2916238"/>
            <a:ext cx="290512" cy="290512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3018" name="Oval 10"/>
          <p:cNvSpPr>
            <a:spLocks noChangeArrowheads="1"/>
          </p:cNvSpPr>
          <p:nvPr/>
        </p:nvSpPr>
        <p:spPr bwMode="auto">
          <a:xfrm>
            <a:off x="2876550" y="2366963"/>
            <a:ext cx="290513" cy="290512"/>
          </a:xfrm>
          <a:prstGeom prst="ellipse">
            <a:avLst/>
          </a:prstGeom>
          <a:noFill/>
          <a:ln w="28575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0" name="Picture 4" descr="colo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 animBg="1"/>
      <p:bldP spid="43017" grpId="0" animBg="1"/>
      <p:bldP spid="430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 descr="CSSMFig05-01ab"/>
          <p:cNvPicPr>
            <a:picLocks noChangeAspect="1" noChangeArrowheads="1"/>
          </p:cNvPicPr>
          <p:nvPr/>
        </p:nvPicPr>
        <p:blipFill>
          <a:blip r:embed="rId2" cstate="print"/>
          <a:srcRect t="5684" r="2147" b="8125"/>
          <a:stretch>
            <a:fillRect/>
          </a:stretch>
        </p:blipFill>
        <p:spPr bwMode="auto">
          <a:xfrm>
            <a:off x="395288" y="188913"/>
            <a:ext cx="3646487" cy="5697537"/>
          </a:xfrm>
          <a:prstGeom prst="rect">
            <a:avLst/>
          </a:prstGeom>
          <a:noFill/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708400" y="1633538"/>
            <a:ext cx="5200650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CC0000"/>
                </a:solidFill>
                <a:latin typeface="Times New Roman" pitchFamily="18" charset="0"/>
              </a:rPr>
              <a:t>direct link between effective stress plane (</a:t>
            </a:r>
            <a:r>
              <a:rPr lang="en-GB" sz="2400" i="1">
                <a:solidFill>
                  <a:srgbClr val="CC0000"/>
                </a:solidFill>
                <a:latin typeface="Times New Roman" pitchFamily="18" charset="0"/>
              </a:rPr>
              <a:t>p'</a:t>
            </a:r>
            <a:r>
              <a:rPr lang="en-GB" sz="2400">
                <a:solidFill>
                  <a:srgbClr val="CC0000"/>
                </a:solidFill>
                <a:latin typeface="Times New Roman" pitchFamily="18" charset="0"/>
              </a:rPr>
              <a:t>:</a:t>
            </a:r>
            <a:r>
              <a:rPr lang="en-GB" sz="2400" i="1">
                <a:solidFill>
                  <a:srgbClr val="CC0000"/>
                </a:solidFill>
                <a:latin typeface="Times New Roman" pitchFamily="18" charset="0"/>
              </a:rPr>
              <a:t>q</a:t>
            </a:r>
            <a:r>
              <a:rPr lang="en-GB" sz="2400">
                <a:solidFill>
                  <a:srgbClr val="CC0000"/>
                </a:solidFill>
                <a:latin typeface="Times New Roman" pitchFamily="18" charset="0"/>
              </a:rPr>
              <a:t>) and compression plane (</a:t>
            </a:r>
            <a:r>
              <a:rPr lang="en-GB" sz="2400" i="1">
                <a:solidFill>
                  <a:srgbClr val="CC0000"/>
                </a:solidFill>
                <a:latin typeface="Times New Roman" pitchFamily="18" charset="0"/>
              </a:rPr>
              <a:t>p'</a:t>
            </a:r>
            <a:r>
              <a:rPr lang="en-GB" sz="2400">
                <a:solidFill>
                  <a:srgbClr val="CC0000"/>
                </a:solidFill>
                <a:latin typeface="Times New Roman" pitchFamily="18" charset="0"/>
              </a:rPr>
              <a:t>:</a:t>
            </a:r>
            <a:r>
              <a:rPr lang="en-GB" sz="2400" i="1">
                <a:solidFill>
                  <a:srgbClr val="CC0000"/>
                </a:solidFill>
                <a:latin typeface="Times New Roman" pitchFamily="18" charset="0"/>
              </a:rPr>
              <a:t>v</a:t>
            </a:r>
            <a:r>
              <a:rPr lang="en-GB" sz="2400">
                <a:solidFill>
                  <a:srgbClr val="CC0000"/>
                </a:solidFill>
                <a:latin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all stress states inside current yield locus of size </a:t>
            </a:r>
            <a:r>
              <a:rPr lang="en-GB" sz="2400" i="1">
                <a:solidFill>
                  <a:srgbClr val="0033CC"/>
                </a:solidFill>
                <a:latin typeface="Times New Roman" pitchFamily="18" charset="0"/>
              </a:rPr>
              <a:t>p'</a:t>
            </a:r>
            <a:r>
              <a:rPr lang="en-GB" sz="2400" baseline="-25000">
                <a:solidFill>
                  <a:srgbClr val="0033CC"/>
                </a:solidFill>
                <a:latin typeface="Times New Roman" pitchFamily="18" charset="0"/>
              </a:rPr>
              <a:t>o</a:t>
            </a: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 map onto the unloading-reloading line (url) of 'length'  </a:t>
            </a:r>
            <a:r>
              <a:rPr lang="en-GB" sz="2400" i="1">
                <a:solidFill>
                  <a:srgbClr val="0033CC"/>
                </a:solidFill>
                <a:latin typeface="Times New Roman" pitchFamily="18" charset="0"/>
              </a:rPr>
              <a:t>p'</a:t>
            </a:r>
            <a:r>
              <a:rPr lang="en-GB" sz="2400" baseline="-25000">
                <a:solidFill>
                  <a:srgbClr val="0033CC"/>
                </a:solidFill>
                <a:latin typeface="Times New Roman" pitchFamily="18" charset="0"/>
              </a:rPr>
              <a:t>o</a:t>
            </a:r>
            <a:endParaRPr lang="en-GB" sz="2400">
              <a:solidFill>
                <a:srgbClr val="0033CC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any stress path </a:t>
            </a:r>
            <a:r>
              <a:rPr lang="en-GB" sz="2400" i="1">
                <a:solidFill>
                  <a:srgbClr val="FF0000"/>
                </a:solidFill>
                <a:latin typeface="Times New Roman" pitchFamily="18" charset="0"/>
              </a:rPr>
              <a:t>within</a:t>
            </a: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 the yield locus produces </a:t>
            </a:r>
            <a:r>
              <a:rPr lang="en-GB" sz="2400" i="1">
                <a:solidFill>
                  <a:srgbClr val="FF0000"/>
                </a:solidFill>
                <a:latin typeface="Times New Roman" pitchFamily="18" charset="0"/>
              </a:rPr>
              <a:t>elastic</a:t>
            </a: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 changes in volume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plastic strains begin as soon as the boundary of the yield locus is reached</a:t>
            </a:r>
          </a:p>
        </p:txBody>
      </p:sp>
      <p:sp>
        <p:nvSpPr>
          <p:cNvPr id="56325" name="Oval 5" descr="Light upward diagonal"/>
          <p:cNvSpPr>
            <a:spLocks noChangeArrowheads="1"/>
          </p:cNvSpPr>
          <p:nvPr/>
        </p:nvSpPr>
        <p:spPr bwMode="auto">
          <a:xfrm>
            <a:off x="754063" y="757238"/>
            <a:ext cx="2133600" cy="1741487"/>
          </a:xfrm>
          <a:prstGeom prst="ellipse">
            <a:avLst/>
          </a:prstGeom>
          <a:pattFill prst="ltUpDiag">
            <a:fgClr>
              <a:srgbClr val="0033CC"/>
            </a:fgClr>
            <a:bgClr>
              <a:schemeClr val="bg1"/>
            </a:bgClr>
          </a:pattFill>
          <a:ln w="9525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326" name="Freeform 6"/>
          <p:cNvSpPr>
            <a:spLocks/>
          </p:cNvSpPr>
          <p:nvPr/>
        </p:nvSpPr>
        <p:spPr bwMode="auto">
          <a:xfrm>
            <a:off x="784225" y="4208463"/>
            <a:ext cx="2119313" cy="320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92"/>
              </a:cxn>
              <a:cxn ang="0">
                <a:pos x="192" y="128"/>
              </a:cxn>
              <a:cxn ang="0">
                <a:pos x="320" y="147"/>
              </a:cxn>
              <a:cxn ang="0">
                <a:pos x="503" y="156"/>
              </a:cxn>
              <a:cxn ang="0">
                <a:pos x="1335" y="202"/>
              </a:cxn>
            </a:cxnLst>
            <a:rect l="0" t="0" r="r" b="b"/>
            <a:pathLst>
              <a:path w="1335" h="202">
                <a:moveTo>
                  <a:pt x="0" y="0"/>
                </a:moveTo>
                <a:cubicBezTo>
                  <a:pt x="25" y="35"/>
                  <a:pt x="50" y="71"/>
                  <a:pt x="82" y="92"/>
                </a:cubicBezTo>
                <a:cubicBezTo>
                  <a:pt x="114" y="113"/>
                  <a:pt x="152" y="119"/>
                  <a:pt x="192" y="128"/>
                </a:cubicBezTo>
                <a:cubicBezTo>
                  <a:pt x="232" y="137"/>
                  <a:pt x="268" y="142"/>
                  <a:pt x="320" y="147"/>
                </a:cubicBezTo>
                <a:cubicBezTo>
                  <a:pt x="372" y="152"/>
                  <a:pt x="334" y="147"/>
                  <a:pt x="503" y="156"/>
                </a:cubicBezTo>
                <a:cubicBezTo>
                  <a:pt x="672" y="165"/>
                  <a:pt x="1196" y="194"/>
                  <a:pt x="1335" y="202"/>
                </a:cubicBezTo>
              </a:path>
            </a:pathLst>
          </a:custGeom>
          <a:noFill/>
          <a:ln w="28575" cmpd="sng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 flipH="1">
            <a:off x="2887663" y="1625600"/>
            <a:ext cx="15875" cy="4021138"/>
          </a:xfrm>
          <a:prstGeom prst="line">
            <a:avLst/>
          </a:prstGeom>
          <a:noFill/>
          <a:ln w="28575">
            <a:solidFill>
              <a:srgbClr val="0033CC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2641600" y="5732463"/>
            <a:ext cx="550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i="1">
                <a:solidFill>
                  <a:srgbClr val="0033CC"/>
                </a:solidFill>
                <a:latin typeface="Times New Roman" pitchFamily="18" charset="0"/>
              </a:rPr>
              <a:t>p'</a:t>
            </a:r>
            <a:r>
              <a:rPr lang="en-GB" sz="2400" baseline="-25000">
                <a:solidFill>
                  <a:srgbClr val="0033CC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56329" name="Freeform 9"/>
          <p:cNvSpPr>
            <a:spLocks/>
          </p:cNvSpPr>
          <p:nvPr/>
        </p:nvSpPr>
        <p:spPr bwMode="auto">
          <a:xfrm>
            <a:off x="973138" y="1030288"/>
            <a:ext cx="1585912" cy="1016000"/>
          </a:xfrm>
          <a:custGeom>
            <a:avLst/>
            <a:gdLst/>
            <a:ahLst/>
            <a:cxnLst>
              <a:cxn ang="0">
                <a:pos x="45" y="174"/>
              </a:cxn>
              <a:cxn ang="0">
                <a:pos x="0" y="265"/>
              </a:cxn>
              <a:cxn ang="0">
                <a:pos x="64" y="357"/>
              </a:cxn>
              <a:cxn ang="0">
                <a:pos x="164" y="348"/>
              </a:cxn>
              <a:cxn ang="0">
                <a:pos x="182" y="293"/>
              </a:cxn>
              <a:cxn ang="0">
                <a:pos x="292" y="210"/>
              </a:cxn>
              <a:cxn ang="0">
                <a:pos x="256" y="348"/>
              </a:cxn>
              <a:cxn ang="0">
                <a:pos x="210" y="393"/>
              </a:cxn>
              <a:cxn ang="0">
                <a:pos x="219" y="476"/>
              </a:cxn>
              <a:cxn ang="0">
                <a:pos x="274" y="512"/>
              </a:cxn>
              <a:cxn ang="0">
                <a:pos x="365" y="503"/>
              </a:cxn>
              <a:cxn ang="0">
                <a:pos x="384" y="476"/>
              </a:cxn>
              <a:cxn ang="0">
                <a:pos x="438" y="302"/>
              </a:cxn>
              <a:cxn ang="0">
                <a:pos x="539" y="348"/>
              </a:cxn>
              <a:cxn ang="0">
                <a:pos x="722" y="393"/>
              </a:cxn>
              <a:cxn ang="0">
                <a:pos x="685" y="229"/>
              </a:cxn>
              <a:cxn ang="0">
                <a:pos x="640" y="201"/>
              </a:cxn>
              <a:cxn ang="0">
                <a:pos x="621" y="183"/>
              </a:cxn>
              <a:cxn ang="0">
                <a:pos x="594" y="165"/>
              </a:cxn>
              <a:cxn ang="0">
                <a:pos x="512" y="137"/>
              </a:cxn>
              <a:cxn ang="0">
                <a:pos x="466" y="146"/>
              </a:cxn>
              <a:cxn ang="0">
                <a:pos x="448" y="201"/>
              </a:cxn>
              <a:cxn ang="0">
                <a:pos x="457" y="466"/>
              </a:cxn>
              <a:cxn ang="0">
                <a:pos x="630" y="640"/>
              </a:cxn>
              <a:cxn ang="0">
                <a:pos x="758" y="604"/>
              </a:cxn>
              <a:cxn ang="0">
                <a:pos x="813" y="466"/>
              </a:cxn>
              <a:cxn ang="0">
                <a:pos x="768" y="165"/>
              </a:cxn>
              <a:cxn ang="0">
                <a:pos x="987" y="55"/>
              </a:cxn>
              <a:cxn ang="0">
                <a:pos x="996" y="0"/>
              </a:cxn>
            </a:cxnLst>
            <a:rect l="0" t="0" r="r" b="b"/>
            <a:pathLst>
              <a:path w="999" h="640">
                <a:moveTo>
                  <a:pt x="45" y="174"/>
                </a:moveTo>
                <a:cubicBezTo>
                  <a:pt x="2" y="239"/>
                  <a:pt x="14" y="208"/>
                  <a:pt x="0" y="265"/>
                </a:cubicBezTo>
                <a:cubicBezTo>
                  <a:pt x="10" y="318"/>
                  <a:pt x="21" y="328"/>
                  <a:pt x="64" y="357"/>
                </a:cubicBezTo>
                <a:cubicBezTo>
                  <a:pt x="97" y="354"/>
                  <a:pt x="135" y="364"/>
                  <a:pt x="164" y="348"/>
                </a:cubicBezTo>
                <a:cubicBezTo>
                  <a:pt x="181" y="339"/>
                  <a:pt x="182" y="293"/>
                  <a:pt x="182" y="293"/>
                </a:cubicBezTo>
                <a:cubicBezTo>
                  <a:pt x="196" y="179"/>
                  <a:pt x="181" y="196"/>
                  <a:pt x="292" y="210"/>
                </a:cubicBezTo>
                <a:cubicBezTo>
                  <a:pt x="310" y="265"/>
                  <a:pt x="296" y="308"/>
                  <a:pt x="256" y="348"/>
                </a:cubicBezTo>
                <a:cubicBezTo>
                  <a:pt x="241" y="363"/>
                  <a:pt x="210" y="393"/>
                  <a:pt x="210" y="393"/>
                </a:cubicBezTo>
                <a:cubicBezTo>
                  <a:pt x="213" y="421"/>
                  <a:pt x="206" y="451"/>
                  <a:pt x="219" y="476"/>
                </a:cubicBezTo>
                <a:cubicBezTo>
                  <a:pt x="229" y="495"/>
                  <a:pt x="274" y="512"/>
                  <a:pt x="274" y="512"/>
                </a:cubicBezTo>
                <a:cubicBezTo>
                  <a:pt x="304" y="509"/>
                  <a:pt x="336" y="512"/>
                  <a:pt x="365" y="503"/>
                </a:cubicBezTo>
                <a:cubicBezTo>
                  <a:pt x="375" y="500"/>
                  <a:pt x="382" y="487"/>
                  <a:pt x="384" y="476"/>
                </a:cubicBezTo>
                <a:cubicBezTo>
                  <a:pt x="398" y="396"/>
                  <a:pt x="359" y="328"/>
                  <a:pt x="438" y="302"/>
                </a:cubicBezTo>
                <a:cubicBezTo>
                  <a:pt x="503" y="311"/>
                  <a:pt x="501" y="308"/>
                  <a:pt x="539" y="348"/>
                </a:cubicBezTo>
                <a:cubicBezTo>
                  <a:pt x="566" y="454"/>
                  <a:pt x="635" y="410"/>
                  <a:pt x="722" y="393"/>
                </a:cubicBezTo>
                <a:cubicBezTo>
                  <a:pt x="784" y="331"/>
                  <a:pt x="762" y="254"/>
                  <a:pt x="685" y="229"/>
                </a:cubicBezTo>
                <a:cubicBezTo>
                  <a:pt x="643" y="185"/>
                  <a:pt x="694" y="233"/>
                  <a:pt x="640" y="201"/>
                </a:cubicBezTo>
                <a:cubicBezTo>
                  <a:pt x="632" y="197"/>
                  <a:pt x="628" y="188"/>
                  <a:pt x="621" y="183"/>
                </a:cubicBezTo>
                <a:cubicBezTo>
                  <a:pt x="612" y="176"/>
                  <a:pt x="604" y="170"/>
                  <a:pt x="594" y="165"/>
                </a:cubicBezTo>
                <a:cubicBezTo>
                  <a:pt x="558" y="147"/>
                  <a:pt x="548" y="146"/>
                  <a:pt x="512" y="137"/>
                </a:cubicBezTo>
                <a:cubicBezTo>
                  <a:pt x="497" y="140"/>
                  <a:pt x="477" y="135"/>
                  <a:pt x="466" y="146"/>
                </a:cubicBezTo>
                <a:cubicBezTo>
                  <a:pt x="452" y="160"/>
                  <a:pt x="448" y="201"/>
                  <a:pt x="448" y="201"/>
                </a:cubicBezTo>
                <a:cubicBezTo>
                  <a:pt x="451" y="289"/>
                  <a:pt x="449" y="378"/>
                  <a:pt x="457" y="466"/>
                </a:cubicBezTo>
                <a:cubicBezTo>
                  <a:pt x="466" y="566"/>
                  <a:pt x="556" y="596"/>
                  <a:pt x="630" y="640"/>
                </a:cubicBezTo>
                <a:cubicBezTo>
                  <a:pt x="689" y="633"/>
                  <a:pt x="713" y="634"/>
                  <a:pt x="758" y="604"/>
                </a:cubicBezTo>
                <a:cubicBezTo>
                  <a:pt x="802" y="538"/>
                  <a:pt x="789" y="539"/>
                  <a:pt x="813" y="466"/>
                </a:cubicBezTo>
                <a:cubicBezTo>
                  <a:pt x="808" y="352"/>
                  <a:pt x="829" y="256"/>
                  <a:pt x="768" y="165"/>
                </a:cubicBezTo>
                <a:cubicBezTo>
                  <a:pt x="728" y="15"/>
                  <a:pt x="868" y="61"/>
                  <a:pt x="987" y="55"/>
                </a:cubicBezTo>
                <a:cubicBezTo>
                  <a:pt x="999" y="19"/>
                  <a:pt x="996" y="37"/>
                  <a:pt x="996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6330" name="Oval 10"/>
          <p:cNvSpPr>
            <a:spLocks noChangeArrowheads="1"/>
          </p:cNvSpPr>
          <p:nvPr/>
        </p:nvSpPr>
        <p:spPr bwMode="auto">
          <a:xfrm>
            <a:off x="2481263" y="914400"/>
            <a:ext cx="146050" cy="1460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 flipV="1">
            <a:off x="2598738" y="739775"/>
            <a:ext cx="173037" cy="21748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12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42" name="Picture 18" descr="cssm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8" y="425450"/>
            <a:ext cx="4003675" cy="6054725"/>
          </a:xfrm>
          <a:prstGeom prst="rect">
            <a:avLst/>
          </a:prstGeom>
          <a:noFill/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63538" y="109538"/>
            <a:ext cx="8504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solidFill>
                  <a:srgbClr val="CC0000"/>
                </a:solidFill>
                <a:latin typeface="Times New Roman" pitchFamily="18" charset="0"/>
              </a:rPr>
              <a:t>Cam clay – undrained compression</a:t>
            </a:r>
            <a:endParaRPr lang="en-US" sz="280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4222750" y="1612900"/>
            <a:ext cx="4732338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undrained stress increment in effective stress plane and compression plane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 on url A and yl A 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 on url B and yl B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plastic hardening AB:</a:t>
            </a:r>
          </a:p>
          <a:p>
            <a:pPr>
              <a:spcBef>
                <a:spcPct val="50000"/>
              </a:spcBef>
            </a:pPr>
            <a:r>
              <a:rPr lang="el-GR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GB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&lt; M, </a:t>
            </a:r>
            <a:r>
              <a:rPr lang="el-GR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p' &lt; 0, </a:t>
            </a:r>
            <a:r>
              <a:rPr lang="el-GR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p'</a:t>
            </a:r>
            <a:r>
              <a:rPr lang="en-GB" sz="2400" baseline="-25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&gt; 0</a:t>
            </a:r>
          </a:p>
          <a:p>
            <a:pPr>
              <a:spcBef>
                <a:spcPct val="50000"/>
              </a:spcBef>
            </a:pPr>
            <a:endParaRPr lang="el-GR" sz="24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63538" y="438150"/>
            <a:ext cx="3940175" cy="6373813"/>
            <a:chOff x="825" y="656"/>
            <a:chExt cx="2740" cy="4433"/>
          </a:xfrm>
        </p:grpSpPr>
        <p:pic>
          <p:nvPicPr>
            <p:cNvPr id="50180" name="Picture 4" descr="CSSMFig05-13a"/>
            <p:cNvPicPr>
              <a:picLocks noChangeAspect="1" noChangeArrowheads="1"/>
            </p:cNvPicPr>
            <p:nvPr/>
          </p:nvPicPr>
          <p:blipFill>
            <a:blip r:embed="rId2" cstate="print"/>
            <a:srcRect l="1860" t="6960" r="6926" b="9123"/>
            <a:stretch>
              <a:fillRect/>
            </a:stretch>
          </p:blipFill>
          <p:spPr bwMode="auto">
            <a:xfrm>
              <a:off x="825" y="656"/>
              <a:ext cx="2647" cy="1435"/>
            </a:xfrm>
            <a:prstGeom prst="rect">
              <a:avLst/>
            </a:prstGeom>
            <a:noFill/>
          </p:spPr>
        </p:pic>
        <p:pic>
          <p:nvPicPr>
            <p:cNvPr id="50181" name="Picture 5" descr="CSSMFig05-13b"/>
            <p:cNvPicPr>
              <a:picLocks noChangeAspect="1" noChangeArrowheads="1"/>
            </p:cNvPicPr>
            <p:nvPr/>
          </p:nvPicPr>
          <p:blipFill>
            <a:blip r:embed="rId3" cstate="print"/>
            <a:srcRect l="5652" t="3616" r="3757" b="6110"/>
            <a:stretch>
              <a:fillRect/>
            </a:stretch>
          </p:blipFill>
          <p:spPr bwMode="auto">
            <a:xfrm>
              <a:off x="936" y="2119"/>
              <a:ext cx="2629" cy="2970"/>
            </a:xfrm>
            <a:prstGeom prst="rect">
              <a:avLst/>
            </a:prstGeom>
            <a:noFill/>
          </p:spPr>
        </p:pic>
      </p:grp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363538" y="109538"/>
            <a:ext cx="8504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solidFill>
                  <a:srgbClr val="CC0000"/>
                </a:solidFill>
                <a:latin typeface="Times New Roman" pitchFamily="18" charset="0"/>
              </a:rPr>
              <a:t>Cam clay – undrained compression</a:t>
            </a:r>
            <a:endParaRPr lang="en-US" sz="280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178175" y="2613025"/>
            <a:ext cx="5776913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undrained stress increments in effective stress plane and compression plane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plastic hardening AB: </a:t>
            </a:r>
            <a:r>
              <a:rPr lang="el-GR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GB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&lt; M, </a:t>
            </a:r>
            <a:r>
              <a:rPr lang="el-GR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p' &lt; 0, </a:t>
            </a:r>
            <a:r>
              <a:rPr lang="el-GR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p'</a:t>
            </a:r>
            <a:r>
              <a:rPr lang="en-GB" sz="2400" baseline="-25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&gt; 0</a:t>
            </a:r>
            <a:endParaRPr lang="el-GR" sz="24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plastic softening QR: </a:t>
            </a:r>
            <a:r>
              <a:rPr lang="el-GR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GB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&gt; M, </a:t>
            </a:r>
            <a:r>
              <a:rPr lang="el-GR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p' &gt; 0, </a:t>
            </a:r>
            <a:r>
              <a:rPr lang="el-GR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p'</a:t>
            </a:r>
            <a:r>
              <a:rPr lang="en-GB" sz="24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&lt; 0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perfect plasticity G: </a:t>
            </a:r>
            <a:r>
              <a:rPr lang="el-GR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GB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= M, </a:t>
            </a:r>
            <a:r>
              <a:rPr lang="el-GR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p' = </a:t>
            </a:r>
            <a:r>
              <a:rPr lang="el-GR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p'</a:t>
            </a:r>
            <a:r>
              <a:rPr lang="en-GB" sz="2400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  <a:endParaRPr lang="en-US" sz="24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H="1" flipV="1">
            <a:off x="2873375" y="973138"/>
            <a:ext cx="392113" cy="420687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1684338" y="1089025"/>
            <a:ext cx="173037" cy="71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0186" name="Oval 10"/>
          <p:cNvSpPr>
            <a:spLocks noChangeArrowheads="1"/>
          </p:cNvSpPr>
          <p:nvPr/>
        </p:nvSpPr>
        <p:spPr bwMode="auto">
          <a:xfrm>
            <a:off x="2017713" y="927100"/>
            <a:ext cx="347662" cy="347663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187" name="Oval 11"/>
          <p:cNvSpPr>
            <a:spLocks noChangeArrowheads="1"/>
          </p:cNvSpPr>
          <p:nvPr/>
        </p:nvSpPr>
        <p:spPr bwMode="auto">
          <a:xfrm>
            <a:off x="2111375" y="4578350"/>
            <a:ext cx="347663" cy="347663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2906713" y="5635625"/>
            <a:ext cx="407987" cy="1588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1677988" y="4027488"/>
            <a:ext cx="215900" cy="12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14" name="Picture 4" descr="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 animBg="1"/>
      <p:bldP spid="50185" grpId="0" animBg="1"/>
      <p:bldP spid="50186" grpId="0" animBg="1"/>
      <p:bldP spid="50187" grpId="0" animBg="1"/>
      <p:bldP spid="50188" grpId="0" animBg="1"/>
      <p:bldP spid="5018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CSSMFig05-14"/>
          <p:cNvPicPr>
            <a:picLocks noChangeAspect="1" noChangeArrowheads="1"/>
          </p:cNvPicPr>
          <p:nvPr/>
        </p:nvPicPr>
        <p:blipFill>
          <a:blip r:embed="rId3" cstate="print"/>
          <a:srcRect l="6244" t="16350" r="10863" b="19881"/>
          <a:stretch>
            <a:fillRect/>
          </a:stretch>
        </p:blipFill>
        <p:spPr bwMode="auto">
          <a:xfrm>
            <a:off x="368300" y="877888"/>
            <a:ext cx="4867275" cy="2487612"/>
          </a:xfrm>
          <a:prstGeom prst="rect">
            <a:avLst/>
          </a:prstGeom>
          <a:noFill/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63538" y="109538"/>
            <a:ext cx="8504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solidFill>
                  <a:srgbClr val="CC0000"/>
                </a:solidFill>
                <a:latin typeface="Times New Roman" pitchFamily="18" charset="0"/>
              </a:rPr>
              <a:t>Cam clay – undrained compression</a:t>
            </a:r>
            <a:endParaRPr lang="en-US" sz="280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798513" y="3889375"/>
            <a:ext cx="77946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i="1">
                <a:solidFill>
                  <a:srgbClr val="0033CC"/>
                </a:solidFill>
                <a:latin typeface="Times New Roman" pitchFamily="18" charset="0"/>
              </a:rPr>
              <a:t>reminder</a:t>
            </a: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: pore pressure has </a:t>
            </a: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external</a:t>
            </a: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 and 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internal</a:t>
            </a: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 components</a:t>
            </a:r>
          </a:p>
          <a:p>
            <a:pPr>
              <a:spcBef>
                <a:spcPct val="50000"/>
              </a:spcBef>
            </a:pPr>
            <a:r>
              <a:rPr lang="el-GR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 = </a:t>
            </a:r>
            <a:r>
              <a:rPr lang="el-GR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l-GR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p' = </a:t>
            </a:r>
            <a:r>
              <a:rPr lang="el-GR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GB" sz="2400" i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l-GR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GB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pore pressure parameter </a:t>
            </a:r>
            <a:r>
              <a:rPr lang="en-GB" sz="2400" i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endParaRPr lang="en-GB" sz="24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GB" sz="24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GB" sz="2400" i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is not a soil constant – depends on history</a:t>
            </a:r>
            <a:r>
              <a:rPr lang="en-GB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 sz="240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885825" y="4968875"/>
          <a:ext cx="3365500" cy="841375"/>
        </p:xfrm>
        <a:graphic>
          <a:graphicData uri="http://schemas.openxmlformats.org/presentationml/2006/ole">
            <p:oleObj spid="_x0000_s8194" name="Equation" r:id="rId4" imgW="1625400" imgH="406080" progId="Equation.3">
              <p:embed/>
            </p:oleObj>
          </a:graphicData>
        </a:graphic>
      </p:graphicFrame>
      <p:pic>
        <p:nvPicPr>
          <p:cNvPr id="7" name="Picture 4" descr="colo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17513" y="474663"/>
            <a:ext cx="6372225" cy="6240462"/>
            <a:chOff x="497" y="528"/>
            <a:chExt cx="3780" cy="3702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521" y="528"/>
              <a:ext cx="3756" cy="3702"/>
              <a:chOff x="209" y="591"/>
              <a:chExt cx="4661" cy="4594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09" y="591"/>
                <a:ext cx="4661" cy="4594"/>
                <a:chOff x="209" y="591"/>
                <a:chExt cx="4661" cy="4594"/>
              </a:xfrm>
            </p:grpSpPr>
            <p:pic>
              <p:nvPicPr>
                <p:cNvPr id="28676" name="Picture 4" descr="CSSMFig05-15a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3185" t="7481" r="3535" b="5377"/>
                <a:stretch>
                  <a:fillRect/>
                </a:stretch>
              </p:blipFill>
              <p:spPr bwMode="auto">
                <a:xfrm>
                  <a:off x="290" y="591"/>
                  <a:ext cx="2665" cy="149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8677" name="Picture 5" descr="CSSMFig05-15b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2728" r="3220" b="4916"/>
                <a:stretch>
                  <a:fillRect/>
                </a:stretch>
              </p:blipFill>
              <p:spPr bwMode="auto">
                <a:xfrm>
                  <a:off x="209" y="2104"/>
                  <a:ext cx="2765" cy="308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8678" name="Picture 6" descr="CSSMFig05-15c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4163" t="11823" r="8371"/>
                <a:stretch>
                  <a:fillRect/>
                </a:stretch>
              </p:blipFill>
              <p:spPr bwMode="auto">
                <a:xfrm>
                  <a:off x="2958" y="748"/>
                  <a:ext cx="1912" cy="1432"/>
                </a:xfrm>
                <a:prstGeom prst="rect">
                  <a:avLst/>
                </a:prstGeom>
                <a:noFill/>
              </p:spPr>
            </p:pic>
            <p:pic>
              <p:nvPicPr>
                <p:cNvPr id="28679" name="Picture 7" descr="CSSMFig05-15d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796" t="6325" r="8783" b="15623"/>
                <a:stretch>
                  <a:fillRect/>
                </a:stretch>
              </p:blipFill>
              <p:spPr bwMode="auto">
                <a:xfrm>
                  <a:off x="2950" y="2477"/>
                  <a:ext cx="1911" cy="1234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8681" name="Rectangle 9"/>
              <p:cNvSpPr>
                <a:spLocks noChangeArrowheads="1"/>
              </p:cNvSpPr>
              <p:nvPr/>
            </p:nvSpPr>
            <p:spPr bwMode="auto">
              <a:xfrm>
                <a:off x="978" y="2203"/>
                <a:ext cx="165" cy="12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8683" name="Text Box 11"/>
            <p:cNvSpPr txBox="1">
              <a:spLocks noChangeArrowheads="1"/>
            </p:cNvSpPr>
            <p:nvPr/>
          </p:nvSpPr>
          <p:spPr bwMode="auto">
            <a:xfrm>
              <a:off x="497" y="1901"/>
              <a:ext cx="222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i="1">
                  <a:latin typeface="Times New Roman" pitchFamily="18" charset="0"/>
                </a:rPr>
                <a:t>v</a:t>
              </a:r>
              <a:endParaRPr lang="en-US" sz="1600" i="1">
                <a:latin typeface="Times New Roman" pitchFamily="18" charset="0"/>
              </a:endParaRPr>
            </a:p>
          </p:txBody>
        </p:sp>
      </p:grp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363538" y="109538"/>
            <a:ext cx="8504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solidFill>
                  <a:srgbClr val="CC0000"/>
                </a:solidFill>
                <a:latin typeface="Times New Roman" pitchFamily="18" charset="0"/>
              </a:rPr>
              <a:t>Cam clay – undrained compression</a:t>
            </a:r>
            <a:endParaRPr lang="en-US" sz="280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4065588" y="4605338"/>
            <a:ext cx="4935537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step through undrained test on normally compressed soil</a:t>
            </a:r>
            <a:endParaRPr lang="en-GB" sz="2400">
              <a:solidFill>
                <a:srgbClr val="008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800000"/>
                </a:solidFill>
                <a:latin typeface="Times New Roman" pitchFamily="18" charset="0"/>
              </a:rPr>
              <a:t>conventional compression </a:t>
            </a:r>
            <a:r>
              <a:rPr lang="el-GR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q = 3</a:t>
            </a:r>
            <a:r>
              <a:rPr lang="el-GR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2400">
              <a:solidFill>
                <a:srgbClr val="0033CC"/>
              </a:solidFill>
              <a:latin typeface="Times New Roman" pitchFamily="18" charset="0"/>
            </a:endParaRPr>
          </a:p>
        </p:txBody>
      </p:sp>
      <p:pic>
        <p:nvPicPr>
          <p:cNvPr id="14" name="Picture 4" descr="colo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573213" y="377825"/>
            <a:ext cx="6094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rgbClr val="CC0000"/>
                </a:solidFill>
                <a:latin typeface="Times New Roman" pitchFamily="18" charset="0"/>
              </a:rPr>
              <a:t>Plastic strains and hardening of yield loci</a:t>
            </a:r>
            <a:endParaRPr lang="en-US" sz="2800">
              <a:solidFill>
                <a:srgbClr val="CC0000"/>
              </a:solidFill>
              <a:latin typeface="Times New Roman" pitchFamily="18" charset="0"/>
            </a:endParaRPr>
          </a:p>
        </p:txBody>
      </p:sp>
      <p:pic>
        <p:nvPicPr>
          <p:cNvPr id="52228" name="Picture 4" descr="CSSMFig04-06"/>
          <p:cNvPicPr>
            <a:picLocks noChangeAspect="1" noChangeArrowheads="1"/>
          </p:cNvPicPr>
          <p:nvPr/>
        </p:nvPicPr>
        <p:blipFill>
          <a:blip r:embed="rId2" cstate="print"/>
          <a:srcRect l="4677" t="53835" r="74142" b="14085"/>
          <a:stretch>
            <a:fillRect/>
          </a:stretch>
        </p:blipFill>
        <p:spPr bwMode="auto">
          <a:xfrm>
            <a:off x="1049338" y="815975"/>
            <a:ext cx="1646237" cy="3373438"/>
          </a:xfrm>
          <a:prstGeom prst="rect">
            <a:avLst/>
          </a:prstGeom>
          <a:noFill/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482600" y="4024313"/>
            <a:ext cx="80264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annealed copper – loading from C</a:t>
            </a:r>
            <a:r>
              <a:rPr lang="en-GB" sz="2400" baseline="-25000">
                <a:solidFill>
                  <a:srgbClr val="0033CC"/>
                </a:solidFill>
                <a:latin typeface="Times New Roman" pitchFamily="18" charset="0"/>
              </a:rPr>
              <a:t>1</a:t>
            </a: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 (yield) to A</a:t>
            </a:r>
            <a:r>
              <a:rPr lang="en-GB" sz="2400" baseline="-25000">
                <a:solidFill>
                  <a:srgbClr val="0033CC"/>
                </a:solidFill>
                <a:latin typeface="Times New Roman" pitchFamily="18" charset="0"/>
              </a:rPr>
              <a:t>2</a:t>
            </a: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 produces elastic </a:t>
            </a:r>
            <a:r>
              <a:rPr lang="en-GB" sz="2400" i="1">
                <a:solidFill>
                  <a:srgbClr val="0033CC"/>
                </a:solidFill>
                <a:latin typeface="Times New Roman" pitchFamily="18" charset="0"/>
              </a:rPr>
              <a:t>and</a:t>
            </a: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 plastic deformation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separation of url1 and url2 is increase of plastic deformation</a:t>
            </a:r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1584325" y="1814513"/>
            <a:ext cx="841375" cy="782637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>
            <a:off x="1814513" y="3468688"/>
            <a:ext cx="304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8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77800" y="547688"/>
            <a:ext cx="6818313" cy="6145212"/>
            <a:chOff x="345" y="555"/>
            <a:chExt cx="4665" cy="4204"/>
          </a:xfrm>
        </p:grpSpPr>
        <p:pic>
          <p:nvPicPr>
            <p:cNvPr id="29700" name="Picture 4" descr="CSSMFig05-16a"/>
            <p:cNvPicPr>
              <a:picLocks noChangeAspect="1" noChangeArrowheads="1"/>
            </p:cNvPicPr>
            <p:nvPr/>
          </p:nvPicPr>
          <p:blipFill>
            <a:blip r:embed="rId2" cstate="print"/>
            <a:srcRect l="4317" t="10555" r="4958" b="7037"/>
            <a:stretch>
              <a:fillRect/>
            </a:stretch>
          </p:blipFill>
          <p:spPr bwMode="auto">
            <a:xfrm>
              <a:off x="345" y="555"/>
              <a:ext cx="2690" cy="1499"/>
            </a:xfrm>
            <a:prstGeom prst="rect">
              <a:avLst/>
            </a:prstGeom>
            <a:noFill/>
          </p:spPr>
        </p:pic>
        <p:pic>
          <p:nvPicPr>
            <p:cNvPr id="29701" name="Picture 5" descr="CSSMFig05-16b"/>
            <p:cNvPicPr>
              <a:picLocks noChangeAspect="1" noChangeArrowheads="1"/>
            </p:cNvPicPr>
            <p:nvPr/>
          </p:nvPicPr>
          <p:blipFill>
            <a:blip r:embed="rId3" cstate="print"/>
            <a:srcRect l="4620" r="4958" b="7581"/>
            <a:stretch>
              <a:fillRect/>
            </a:stretch>
          </p:blipFill>
          <p:spPr bwMode="auto">
            <a:xfrm>
              <a:off x="355" y="2077"/>
              <a:ext cx="2681" cy="2682"/>
            </a:xfrm>
            <a:prstGeom prst="rect">
              <a:avLst/>
            </a:prstGeom>
            <a:noFill/>
          </p:spPr>
        </p:pic>
        <p:pic>
          <p:nvPicPr>
            <p:cNvPr id="29702" name="Picture 6" descr="CSSMFig05-16c"/>
            <p:cNvPicPr>
              <a:picLocks noChangeAspect="1" noChangeArrowheads="1"/>
            </p:cNvPicPr>
            <p:nvPr/>
          </p:nvPicPr>
          <p:blipFill>
            <a:blip r:embed="rId4" cstate="print"/>
            <a:srcRect t="23145" r="9799" b="5553"/>
            <a:stretch>
              <a:fillRect/>
            </a:stretch>
          </p:blipFill>
          <p:spPr bwMode="auto">
            <a:xfrm>
              <a:off x="3077" y="798"/>
              <a:ext cx="1933" cy="1297"/>
            </a:xfrm>
            <a:prstGeom prst="rect">
              <a:avLst/>
            </a:prstGeom>
            <a:noFill/>
          </p:spPr>
        </p:pic>
        <p:pic>
          <p:nvPicPr>
            <p:cNvPr id="29703" name="Picture 7" descr="CSSMFig05-16d"/>
            <p:cNvPicPr>
              <a:picLocks noChangeAspect="1" noChangeArrowheads="1"/>
            </p:cNvPicPr>
            <p:nvPr/>
          </p:nvPicPr>
          <p:blipFill>
            <a:blip r:embed="rId5" cstate="print"/>
            <a:srcRect l="7549" t="7849" r="8371" b="18074"/>
            <a:stretch>
              <a:fillRect/>
            </a:stretch>
          </p:blipFill>
          <p:spPr bwMode="auto">
            <a:xfrm>
              <a:off x="3167" y="2169"/>
              <a:ext cx="1838" cy="1123"/>
            </a:xfrm>
            <a:prstGeom prst="rect">
              <a:avLst/>
            </a:prstGeom>
            <a:noFill/>
          </p:spPr>
        </p:pic>
      </p:grp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63538" y="109538"/>
            <a:ext cx="8504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solidFill>
                  <a:srgbClr val="CC0000"/>
                </a:solidFill>
                <a:latin typeface="Times New Roman" pitchFamily="18" charset="0"/>
              </a:rPr>
              <a:t>Cam clay – undrained compression</a:t>
            </a:r>
            <a:endParaRPr lang="en-US" sz="280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4208463" y="4484688"/>
            <a:ext cx="474662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step through undrained test on lightly overconsolidated soil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800000"/>
                </a:solidFill>
                <a:latin typeface="Times New Roman" pitchFamily="18" charset="0"/>
              </a:rPr>
              <a:t>conventional compression </a:t>
            </a:r>
            <a:r>
              <a:rPr lang="el-GR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q = 3</a:t>
            </a:r>
            <a:r>
              <a:rPr lang="el-GR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l-GR" sz="240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colo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80975" y="573088"/>
            <a:ext cx="6292850" cy="6176962"/>
            <a:chOff x="237" y="571"/>
            <a:chExt cx="4673" cy="4587"/>
          </a:xfrm>
        </p:grpSpPr>
        <p:pic>
          <p:nvPicPr>
            <p:cNvPr id="33805" name="Picture 13" descr="CSSMFig05-17a"/>
            <p:cNvPicPr>
              <a:picLocks noChangeAspect="1" noChangeArrowheads="1"/>
            </p:cNvPicPr>
            <p:nvPr/>
          </p:nvPicPr>
          <p:blipFill>
            <a:blip r:embed="rId2" cstate="print"/>
            <a:srcRect r="4399" b="7881"/>
            <a:stretch>
              <a:fillRect/>
            </a:stretch>
          </p:blipFill>
          <p:spPr bwMode="auto">
            <a:xfrm>
              <a:off x="275" y="571"/>
              <a:ext cx="2586" cy="1496"/>
            </a:xfrm>
            <a:prstGeom prst="rect">
              <a:avLst/>
            </a:prstGeom>
            <a:noFill/>
          </p:spPr>
        </p:pic>
        <p:pic>
          <p:nvPicPr>
            <p:cNvPr id="33806" name="Picture 14" descr="CSSMFig05-17b"/>
            <p:cNvPicPr>
              <a:picLocks noChangeAspect="1" noChangeArrowheads="1"/>
            </p:cNvPicPr>
            <p:nvPr/>
          </p:nvPicPr>
          <p:blipFill>
            <a:blip r:embed="rId3" cstate="print"/>
            <a:srcRect t="1692" b="4802"/>
            <a:stretch>
              <a:fillRect/>
            </a:stretch>
          </p:blipFill>
          <p:spPr bwMode="auto">
            <a:xfrm>
              <a:off x="237" y="2120"/>
              <a:ext cx="2748" cy="3038"/>
            </a:xfrm>
            <a:prstGeom prst="rect">
              <a:avLst/>
            </a:prstGeom>
            <a:noFill/>
          </p:spPr>
        </p:pic>
        <p:pic>
          <p:nvPicPr>
            <p:cNvPr id="33807" name="Picture 15" descr="CSSMFig05-17c"/>
            <p:cNvPicPr>
              <a:picLocks noChangeAspect="1" noChangeArrowheads="1"/>
            </p:cNvPicPr>
            <p:nvPr/>
          </p:nvPicPr>
          <p:blipFill>
            <a:blip r:embed="rId4" cstate="print"/>
            <a:srcRect t="16060"/>
            <a:stretch>
              <a:fillRect/>
            </a:stretch>
          </p:blipFill>
          <p:spPr bwMode="auto">
            <a:xfrm>
              <a:off x="2919" y="882"/>
              <a:ext cx="1991" cy="1291"/>
            </a:xfrm>
            <a:prstGeom prst="rect">
              <a:avLst/>
            </a:prstGeom>
            <a:noFill/>
          </p:spPr>
        </p:pic>
        <p:pic>
          <p:nvPicPr>
            <p:cNvPr id="33808" name="Picture 16" descr="CSSMFig05-17d"/>
            <p:cNvPicPr>
              <a:picLocks noChangeAspect="1" noChangeArrowheads="1"/>
            </p:cNvPicPr>
            <p:nvPr/>
          </p:nvPicPr>
          <p:blipFill>
            <a:blip r:embed="rId5" cstate="print"/>
            <a:srcRect r="4570" b="26219"/>
            <a:stretch>
              <a:fillRect/>
            </a:stretch>
          </p:blipFill>
          <p:spPr bwMode="auto">
            <a:xfrm>
              <a:off x="2946" y="2162"/>
              <a:ext cx="1900" cy="847"/>
            </a:xfrm>
            <a:prstGeom prst="rect">
              <a:avLst/>
            </a:prstGeom>
            <a:noFill/>
          </p:spPr>
        </p:pic>
      </p:grp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363538" y="109538"/>
            <a:ext cx="8504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solidFill>
                  <a:srgbClr val="CC0000"/>
                </a:solidFill>
                <a:latin typeface="Times New Roman" pitchFamily="18" charset="0"/>
              </a:rPr>
              <a:t>Cam clay – undrained compression</a:t>
            </a:r>
            <a:endParaRPr lang="en-US" sz="280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3917950" y="4265613"/>
            <a:ext cx="4630738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step through undrained test on heavily overconsolidated soil</a:t>
            </a:r>
            <a:endParaRPr lang="en-GB" sz="2400">
              <a:solidFill>
                <a:srgbClr val="008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800000"/>
                </a:solidFill>
                <a:latin typeface="Times New Roman" pitchFamily="18" charset="0"/>
              </a:rPr>
              <a:t>conventional compression </a:t>
            </a:r>
            <a:r>
              <a:rPr lang="el-GR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q = 3</a:t>
            </a:r>
            <a:r>
              <a:rPr lang="el-GR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2400">
              <a:solidFill>
                <a:srgbClr val="660066"/>
              </a:solidFill>
              <a:latin typeface="Times New Roman" pitchFamily="18" charset="0"/>
            </a:endParaRPr>
          </a:p>
        </p:txBody>
      </p:sp>
      <p:pic>
        <p:nvPicPr>
          <p:cNvPr id="10" name="Picture 4" descr="colo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8900" y="338138"/>
            <a:ext cx="8940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solidFill>
                  <a:srgbClr val="CC0000"/>
                </a:solidFill>
                <a:latin typeface="Times New Roman" pitchFamily="18" charset="0"/>
              </a:rPr>
              <a:t>Weald clay – undrained response – division of pore pressure</a:t>
            </a:r>
            <a:endParaRPr lang="en-US" sz="2800">
              <a:solidFill>
                <a:srgbClr val="CC0000"/>
              </a:solidFill>
              <a:latin typeface="Times New Roman" pitchFamily="18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90575" y="1036638"/>
            <a:ext cx="3211513" cy="5111750"/>
            <a:chOff x="498" y="653"/>
            <a:chExt cx="2023" cy="3220"/>
          </a:xfrm>
        </p:grpSpPr>
        <p:pic>
          <p:nvPicPr>
            <p:cNvPr id="34825" name="Picture 9" descr="CSSMFig05-18a"/>
            <p:cNvPicPr>
              <a:picLocks noChangeAspect="1" noChangeArrowheads="1"/>
            </p:cNvPicPr>
            <p:nvPr/>
          </p:nvPicPr>
          <p:blipFill>
            <a:blip r:embed="rId2" cstate="print"/>
            <a:srcRect l="11618" t="7549" r="4211"/>
            <a:stretch>
              <a:fillRect/>
            </a:stretch>
          </p:blipFill>
          <p:spPr bwMode="auto">
            <a:xfrm rot="-5400000">
              <a:off x="679" y="472"/>
              <a:ext cx="1659" cy="2021"/>
            </a:xfrm>
            <a:prstGeom prst="rect">
              <a:avLst/>
            </a:prstGeom>
            <a:noFill/>
          </p:spPr>
        </p:pic>
        <p:pic>
          <p:nvPicPr>
            <p:cNvPr id="34826" name="Picture 10" descr="CSSMFig05-18b"/>
            <p:cNvPicPr>
              <a:picLocks noChangeAspect="1" noChangeArrowheads="1"/>
            </p:cNvPicPr>
            <p:nvPr/>
          </p:nvPicPr>
          <p:blipFill>
            <a:blip r:embed="rId3" cstate="print"/>
            <a:srcRect l="7959" t="4253" b="15146"/>
            <a:stretch>
              <a:fillRect/>
            </a:stretch>
          </p:blipFill>
          <p:spPr bwMode="auto">
            <a:xfrm>
              <a:off x="509" y="2319"/>
              <a:ext cx="2012" cy="1554"/>
            </a:xfrm>
            <a:prstGeom prst="rect">
              <a:avLst/>
            </a:prstGeom>
            <a:noFill/>
          </p:spPr>
        </p:pic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397375" y="1579563"/>
            <a:ext cx="3976688" cy="4189412"/>
            <a:chOff x="2509" y="878"/>
            <a:chExt cx="2505" cy="2639"/>
          </a:xfrm>
        </p:grpSpPr>
        <p:pic>
          <p:nvPicPr>
            <p:cNvPr id="34828" name="Picture 12" descr="CSSMFig05-19a"/>
            <p:cNvPicPr>
              <a:picLocks noChangeAspect="1" noChangeArrowheads="1"/>
            </p:cNvPicPr>
            <p:nvPr/>
          </p:nvPicPr>
          <p:blipFill>
            <a:blip r:embed="rId4" cstate="print"/>
            <a:srcRect l="3694" t="2953" r="5431" b="11104"/>
            <a:stretch>
              <a:fillRect/>
            </a:stretch>
          </p:blipFill>
          <p:spPr bwMode="auto">
            <a:xfrm>
              <a:off x="2540" y="878"/>
              <a:ext cx="2460" cy="1339"/>
            </a:xfrm>
            <a:prstGeom prst="rect">
              <a:avLst/>
            </a:prstGeom>
            <a:noFill/>
          </p:spPr>
        </p:pic>
        <p:pic>
          <p:nvPicPr>
            <p:cNvPr id="34829" name="Picture 13" descr="CSSMFig05-19b"/>
            <p:cNvPicPr>
              <a:picLocks noChangeAspect="1" noChangeArrowheads="1"/>
            </p:cNvPicPr>
            <p:nvPr/>
          </p:nvPicPr>
          <p:blipFill>
            <a:blip r:embed="rId5" cstate="print"/>
            <a:srcRect l="3065" r="4396" b="13861"/>
            <a:stretch>
              <a:fillRect/>
            </a:stretch>
          </p:blipFill>
          <p:spPr bwMode="auto">
            <a:xfrm>
              <a:off x="2509" y="2212"/>
              <a:ext cx="2505" cy="1305"/>
            </a:xfrm>
            <a:prstGeom prst="rect">
              <a:avLst/>
            </a:prstGeom>
            <a:noFill/>
          </p:spPr>
        </p:pic>
      </p:grpSp>
      <p:pic>
        <p:nvPicPr>
          <p:cNvPr id="10" name="Picture 4" descr="colo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573213" y="377825"/>
            <a:ext cx="6094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rgbClr val="CC0000"/>
                </a:solidFill>
                <a:latin typeface="Times New Roman" pitchFamily="18" charset="0"/>
              </a:rPr>
              <a:t>Plastic strains and hardening of yield loci</a:t>
            </a:r>
            <a:endParaRPr lang="en-US" sz="2800">
              <a:solidFill>
                <a:srgbClr val="CC0000"/>
              </a:solidFill>
              <a:latin typeface="Times New Roman" pitchFamily="18" charset="0"/>
            </a:endParaRPr>
          </a:p>
        </p:txBody>
      </p:sp>
      <p:pic>
        <p:nvPicPr>
          <p:cNvPr id="54276" name="Picture 4" descr="CSSMFig04-06"/>
          <p:cNvPicPr>
            <a:picLocks noChangeAspect="1" noChangeArrowheads="1"/>
          </p:cNvPicPr>
          <p:nvPr/>
        </p:nvPicPr>
        <p:blipFill>
          <a:blip r:embed="rId2" cstate="print"/>
          <a:srcRect l="4677" t="53835" r="7108" b="14085"/>
          <a:stretch>
            <a:fillRect/>
          </a:stretch>
        </p:blipFill>
        <p:spPr bwMode="auto">
          <a:xfrm>
            <a:off x="1049338" y="815975"/>
            <a:ext cx="6856412" cy="3373438"/>
          </a:xfrm>
          <a:prstGeom prst="rect">
            <a:avLst/>
          </a:prstGeom>
          <a:noFill/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482600" y="4024313"/>
            <a:ext cx="8026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annealed copper – loading from C</a:t>
            </a:r>
            <a:r>
              <a:rPr lang="en-GB" sz="2400" baseline="-25000">
                <a:solidFill>
                  <a:srgbClr val="0033CC"/>
                </a:solidFill>
                <a:latin typeface="Times New Roman" pitchFamily="18" charset="0"/>
              </a:rPr>
              <a:t>1</a:t>
            </a: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 (yield) to A</a:t>
            </a:r>
            <a:r>
              <a:rPr lang="en-GB" sz="2400" baseline="-25000">
                <a:solidFill>
                  <a:srgbClr val="0033CC"/>
                </a:solidFill>
                <a:latin typeface="Times New Roman" pitchFamily="18" charset="0"/>
              </a:rPr>
              <a:t>2</a:t>
            </a: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 produces elastic </a:t>
            </a:r>
            <a:r>
              <a:rPr lang="en-GB" sz="2400" i="1">
                <a:solidFill>
                  <a:srgbClr val="0033CC"/>
                </a:solidFill>
                <a:latin typeface="Times New Roman" pitchFamily="18" charset="0"/>
              </a:rPr>
              <a:t>and</a:t>
            </a: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 plastic deformation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separation of url1 and url2 is increase of plastic deformation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by analogy, for clay, separation </a:t>
            </a:r>
            <a:r>
              <a:rPr lang="el-GR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2400" baseline="300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of url1 and url2 is increment of irrecoverable (plastic) volume</a:t>
            </a:r>
            <a:endParaRPr lang="el-GR" sz="240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1584325" y="1814513"/>
            <a:ext cx="841375" cy="782637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1814513" y="3468688"/>
            <a:ext cx="304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6284913" y="2365375"/>
            <a:ext cx="0" cy="377825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 rot="-5400000">
            <a:off x="4457701" y="2438400"/>
            <a:ext cx="0" cy="377825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10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276600" y="246063"/>
            <a:ext cx="26622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rgbClr val="CC0000"/>
                </a:solidFill>
                <a:latin typeface="Times New Roman" pitchFamily="18" charset="0"/>
              </a:rPr>
              <a:t>Yielding of clays</a:t>
            </a:r>
            <a:endParaRPr lang="en-US" sz="2800">
              <a:solidFill>
                <a:srgbClr val="CC0000"/>
              </a:solidFill>
              <a:latin typeface="Times New Roman" pitchFamily="18" charset="0"/>
            </a:endParaRPr>
          </a:p>
        </p:txBody>
      </p:sp>
      <p:pic>
        <p:nvPicPr>
          <p:cNvPr id="55300" name="Picture 4" descr="CSSMFigs03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908050"/>
            <a:ext cx="4646612" cy="5327650"/>
          </a:xfrm>
          <a:prstGeom prst="rect">
            <a:avLst/>
          </a:prstGeom>
          <a:noFill/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5724525" y="2420938"/>
            <a:ext cx="309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undrained compression</a:t>
            </a:r>
            <a:endParaRPr lang="en-US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468313" y="1125538"/>
            <a:ext cx="309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isotropic compression</a:t>
            </a:r>
            <a:endParaRPr lang="en-US" sz="240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4932363" y="4652963"/>
            <a:ext cx="309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drained compression</a:t>
            </a:r>
            <a:endParaRPr lang="en-US" sz="240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395288" y="6165850"/>
            <a:ext cx="1512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663300"/>
                </a:solidFill>
                <a:latin typeface="Times New Roman" pitchFamily="18" charset="0"/>
              </a:rPr>
              <a:t>kaolin</a:t>
            </a:r>
            <a:endParaRPr lang="en-US" sz="2400">
              <a:solidFill>
                <a:srgbClr val="663300"/>
              </a:solidFill>
              <a:latin typeface="Times New Roman" pitchFamily="18" charset="0"/>
            </a:endParaRPr>
          </a:p>
        </p:txBody>
      </p:sp>
      <p:pic>
        <p:nvPicPr>
          <p:cNvPr id="9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812800" y="609600"/>
            <a:ext cx="7461250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rgbClr val="CC0000"/>
                </a:solidFill>
                <a:latin typeface="Times New Roman" pitchFamily="18" charset="0"/>
              </a:rPr>
              <a:t>Cam clay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volumetric hardening model: penalty for increased size of elastic region is permanent change in volumetric packing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adopt a graphical approach to explanation of the way in which the model operates in </a:t>
            </a:r>
            <a:r>
              <a:rPr lang="en-GB" sz="2400" i="1">
                <a:solidFill>
                  <a:srgbClr val="660066"/>
                </a:solidFill>
                <a:latin typeface="Times New Roman" pitchFamily="18" charset="0"/>
              </a:rPr>
              <a:t>p':q stress plane</a:t>
            </a: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 and in </a:t>
            </a:r>
            <a:r>
              <a:rPr lang="en-GB" sz="2400" i="1">
                <a:solidFill>
                  <a:srgbClr val="663300"/>
                </a:solidFill>
                <a:latin typeface="Times New Roman" pitchFamily="18" charset="0"/>
              </a:rPr>
              <a:t>p':v compression plane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rgbClr val="800000"/>
                </a:solidFill>
                <a:latin typeface="Times New Roman" pitchFamily="18" charset="0"/>
              </a:rPr>
              <a:t>behaviour bounded in these two planes: stresses and volume cannot change indefinitely (</a:t>
            </a:r>
            <a:r>
              <a:rPr lang="en-GB" sz="2400" i="1">
                <a:solidFill>
                  <a:srgbClr val="660066"/>
                </a:solidFill>
                <a:latin typeface="Times New Roman" pitchFamily="18" charset="0"/>
              </a:rPr>
              <a:t>failure</a:t>
            </a:r>
            <a:r>
              <a:rPr lang="en-GB" sz="2400">
                <a:solidFill>
                  <a:srgbClr val="800000"/>
                </a:solidFill>
                <a:latin typeface="Times New Roman" pitchFamily="18" charset="0"/>
              </a:rPr>
              <a:t>, </a:t>
            </a:r>
            <a:r>
              <a:rPr lang="en-GB" sz="2400" i="1">
                <a:solidFill>
                  <a:srgbClr val="663300"/>
                </a:solidFill>
                <a:latin typeface="Times New Roman" pitchFamily="18" charset="0"/>
              </a:rPr>
              <a:t>limits to packing</a:t>
            </a:r>
            <a:r>
              <a:rPr lang="en-GB" sz="2400">
                <a:solidFill>
                  <a:srgbClr val="800000"/>
                </a:solidFill>
                <a:latin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rgbClr val="000066"/>
                </a:solidFill>
                <a:latin typeface="Times New Roman" pitchFamily="18" charset="0"/>
              </a:rPr>
              <a:t>compute stress:strain response: distortional strain is unbounded and can increase indefinitely</a:t>
            </a:r>
            <a:endParaRPr lang="en-US" sz="240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4" name="Picture 4" descr="colo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476375" y="147638"/>
            <a:ext cx="5832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solidFill>
                  <a:srgbClr val="CC0000"/>
                </a:solidFill>
                <a:latin typeface="Times New Roman" pitchFamily="18" charset="0"/>
              </a:rPr>
              <a:t>Volumetric hardening model: Cam clay</a:t>
            </a:r>
            <a:endParaRPr lang="en-US" sz="280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23850" y="873125"/>
            <a:ext cx="6408738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i="1">
                <a:solidFill>
                  <a:srgbClr val="CC0000"/>
                </a:solidFill>
                <a:latin typeface="Times New Roman" pitchFamily="18" charset="0"/>
              </a:rPr>
              <a:t>assume</a:t>
            </a:r>
            <a:r>
              <a:rPr lang="en-GB" sz="2400">
                <a:solidFill>
                  <a:srgbClr val="CC0000"/>
                </a:solidFill>
                <a:latin typeface="Times New Roman" pitchFamily="18" charset="0"/>
              </a:rPr>
              <a:t> simple shape for yield locus: ellipse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shape M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size p'</a:t>
            </a:r>
            <a:r>
              <a:rPr lang="en-GB" sz="2400" baseline="-25000">
                <a:solidFill>
                  <a:srgbClr val="008000"/>
                </a:solidFill>
                <a:latin typeface="Times New Roman" pitchFamily="18" charset="0"/>
              </a:rPr>
              <a:t>o</a:t>
            </a:r>
            <a:endParaRPr lang="en-GB" sz="2400">
              <a:solidFill>
                <a:srgbClr val="008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3300"/>
                </a:solidFill>
                <a:latin typeface="Times New Roman" pitchFamily="18" charset="0"/>
              </a:rPr>
              <a:t>plastic volumetric strains linked with change in p'</a:t>
            </a:r>
            <a:r>
              <a:rPr lang="en-GB" sz="2400" baseline="-25000">
                <a:solidFill>
                  <a:srgbClr val="663300"/>
                </a:solidFill>
                <a:latin typeface="Times New Roman" pitchFamily="18" charset="0"/>
              </a:rPr>
              <a:t>o</a:t>
            </a:r>
            <a:endParaRPr lang="en-US" sz="2400">
              <a:solidFill>
                <a:srgbClr val="663300"/>
              </a:solidFill>
              <a:latin typeface="Times New Roman" pitchFamily="18" charset="0"/>
            </a:endParaRPr>
          </a:p>
        </p:txBody>
      </p:sp>
      <p:pic>
        <p:nvPicPr>
          <p:cNvPr id="17413" name="Picture 5" descr="CSSMFig05-01a"/>
          <p:cNvPicPr>
            <a:picLocks noChangeAspect="1" noChangeArrowheads="1"/>
          </p:cNvPicPr>
          <p:nvPr/>
        </p:nvPicPr>
        <p:blipFill>
          <a:blip r:embed="rId3" cstate="print"/>
          <a:srcRect t="9837" r="6316" b="7692"/>
          <a:stretch>
            <a:fillRect/>
          </a:stretch>
        </p:blipFill>
        <p:spPr bwMode="auto">
          <a:xfrm>
            <a:off x="4787900" y="2997200"/>
            <a:ext cx="3862388" cy="2808288"/>
          </a:xfrm>
          <a:prstGeom prst="rect">
            <a:avLst/>
          </a:prstGeom>
          <a:noFill/>
        </p:spPr>
      </p:pic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6216650" y="1312863"/>
          <a:ext cx="1955800" cy="963612"/>
        </p:xfrm>
        <a:graphic>
          <a:graphicData uri="http://schemas.openxmlformats.org/presentationml/2006/ole">
            <p:oleObj spid="_x0000_s1026" name="Equation" r:id="rId4" imgW="876240" imgH="431640" progId="Equation.3">
              <p:embed/>
            </p:oleObj>
          </a:graphicData>
        </a:graphic>
      </p:graphicFrame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7235825" y="1341438"/>
            <a:ext cx="431800" cy="431800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6443663" y="3716338"/>
            <a:ext cx="431800" cy="431800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6948488" y="1844675"/>
            <a:ext cx="431800" cy="431800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7777163" y="4527550"/>
            <a:ext cx="431800" cy="431800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6227763" y="1887538"/>
            <a:ext cx="431800" cy="431800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7356475" y="3448050"/>
            <a:ext cx="533400" cy="533400"/>
          </a:xfrm>
          <a:prstGeom prst="ellipse">
            <a:avLst/>
          </a:prstGeom>
          <a:noFill/>
          <a:ln w="28575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350838" y="4252913"/>
            <a:ext cx="43545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i="1">
                <a:solidFill>
                  <a:srgbClr val="660066"/>
                </a:solidFill>
                <a:latin typeface="Times New Roman" pitchFamily="18" charset="0"/>
              </a:rPr>
              <a:t>assume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 normality of plastic strain increment at current stress state</a:t>
            </a:r>
            <a:endParaRPr lang="en-US" sz="240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7097713" y="2757488"/>
            <a:ext cx="1131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GB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 q/p'</a:t>
            </a:r>
            <a:endParaRPr lang="el-GR" sz="240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23" name="Object 15"/>
          <p:cNvGraphicFramePr>
            <a:graphicFrameLocks noChangeAspect="1"/>
          </p:cNvGraphicFramePr>
          <p:nvPr/>
        </p:nvGraphicFramePr>
        <p:xfrm>
          <a:off x="1103313" y="5184775"/>
          <a:ext cx="1736725" cy="904875"/>
        </p:xfrm>
        <a:graphic>
          <a:graphicData uri="http://schemas.openxmlformats.org/presentationml/2006/ole">
            <p:oleObj spid="_x0000_s1027" name="Equation" r:id="rId5" imgW="901440" imgH="469800" progId="Equation.3">
              <p:embed/>
            </p:oleObj>
          </a:graphicData>
        </a:graphic>
      </p:graphicFrame>
      <p:graphicFrame>
        <p:nvGraphicFramePr>
          <p:cNvPr id="17425" name="Object 17"/>
          <p:cNvGraphicFramePr>
            <a:graphicFrameLocks noChangeAspect="1"/>
          </p:cNvGraphicFramePr>
          <p:nvPr/>
        </p:nvGraphicFramePr>
        <p:xfrm>
          <a:off x="1146175" y="3206750"/>
          <a:ext cx="1858963" cy="782638"/>
        </p:xfrm>
        <a:graphic>
          <a:graphicData uri="http://schemas.openxmlformats.org/presentationml/2006/ole">
            <p:oleObj spid="_x0000_s1028" name="Equation" r:id="rId6" imgW="965160" imgH="406080" progId="Equation.3">
              <p:embed/>
            </p:oleObj>
          </a:graphicData>
        </a:graphic>
      </p:graphicFrame>
      <p:pic>
        <p:nvPicPr>
          <p:cNvPr id="17" name="Picture 4" descr="colou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  <p:bldP spid="17416" grpId="0" animBg="1"/>
      <p:bldP spid="17417" grpId="0" animBg="1"/>
      <p:bldP spid="17418" grpId="0" animBg="1"/>
      <p:bldP spid="17419" grpId="0" animBg="1"/>
      <p:bldP spid="17420" grpId="0" animBg="1"/>
      <p:bldP spid="174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SSMFig05-01ab"/>
          <p:cNvPicPr>
            <a:picLocks noChangeAspect="1" noChangeArrowheads="1"/>
          </p:cNvPicPr>
          <p:nvPr/>
        </p:nvPicPr>
        <p:blipFill>
          <a:blip r:embed="rId2" cstate="print"/>
          <a:srcRect t="5684" r="2147" b="8125"/>
          <a:stretch>
            <a:fillRect/>
          </a:stretch>
        </p:blipFill>
        <p:spPr bwMode="auto">
          <a:xfrm>
            <a:off x="395288" y="188913"/>
            <a:ext cx="3646487" cy="5697537"/>
          </a:xfrm>
          <a:prstGeom prst="rect">
            <a:avLst/>
          </a:prstGeom>
          <a:noFill/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708400" y="1633538"/>
            <a:ext cx="5200650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CC0000"/>
                </a:solidFill>
                <a:latin typeface="Times New Roman" pitchFamily="18" charset="0"/>
              </a:rPr>
              <a:t>direct link between effective stress plane (</a:t>
            </a:r>
            <a:r>
              <a:rPr lang="en-GB" sz="2400" i="1">
                <a:solidFill>
                  <a:srgbClr val="CC0000"/>
                </a:solidFill>
                <a:latin typeface="Times New Roman" pitchFamily="18" charset="0"/>
              </a:rPr>
              <a:t>p'</a:t>
            </a:r>
            <a:r>
              <a:rPr lang="en-GB" sz="2400">
                <a:solidFill>
                  <a:srgbClr val="CC0000"/>
                </a:solidFill>
                <a:latin typeface="Times New Roman" pitchFamily="18" charset="0"/>
              </a:rPr>
              <a:t>:</a:t>
            </a:r>
            <a:r>
              <a:rPr lang="en-GB" sz="2400" i="1">
                <a:solidFill>
                  <a:srgbClr val="CC0000"/>
                </a:solidFill>
                <a:latin typeface="Times New Roman" pitchFamily="18" charset="0"/>
              </a:rPr>
              <a:t>q</a:t>
            </a:r>
            <a:r>
              <a:rPr lang="en-GB" sz="2400">
                <a:solidFill>
                  <a:srgbClr val="CC0000"/>
                </a:solidFill>
                <a:latin typeface="Times New Roman" pitchFamily="18" charset="0"/>
              </a:rPr>
              <a:t>) and compression plane (</a:t>
            </a:r>
            <a:r>
              <a:rPr lang="en-GB" sz="2400" i="1">
                <a:solidFill>
                  <a:srgbClr val="CC0000"/>
                </a:solidFill>
                <a:latin typeface="Times New Roman" pitchFamily="18" charset="0"/>
              </a:rPr>
              <a:t>p'</a:t>
            </a:r>
            <a:r>
              <a:rPr lang="en-GB" sz="2400">
                <a:solidFill>
                  <a:srgbClr val="CC0000"/>
                </a:solidFill>
                <a:latin typeface="Times New Roman" pitchFamily="18" charset="0"/>
              </a:rPr>
              <a:t>:</a:t>
            </a:r>
            <a:r>
              <a:rPr lang="en-GB" sz="2400" i="1">
                <a:solidFill>
                  <a:srgbClr val="CC0000"/>
                </a:solidFill>
                <a:latin typeface="Times New Roman" pitchFamily="18" charset="0"/>
              </a:rPr>
              <a:t>v</a:t>
            </a:r>
            <a:r>
              <a:rPr lang="en-GB" sz="2400">
                <a:solidFill>
                  <a:srgbClr val="CC0000"/>
                </a:solidFill>
                <a:latin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all stress states inside current yield locus of size </a:t>
            </a:r>
            <a:r>
              <a:rPr lang="en-GB" sz="2400" i="1">
                <a:solidFill>
                  <a:srgbClr val="0033CC"/>
                </a:solidFill>
                <a:latin typeface="Times New Roman" pitchFamily="18" charset="0"/>
              </a:rPr>
              <a:t>p'</a:t>
            </a:r>
            <a:r>
              <a:rPr lang="en-GB" sz="2400" baseline="-25000">
                <a:solidFill>
                  <a:srgbClr val="0033CC"/>
                </a:solidFill>
                <a:latin typeface="Times New Roman" pitchFamily="18" charset="0"/>
              </a:rPr>
              <a:t>o</a:t>
            </a: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 map onto the unloading-reloading line (url) of 'length'  </a:t>
            </a:r>
            <a:r>
              <a:rPr lang="en-GB" sz="2400" i="1">
                <a:solidFill>
                  <a:srgbClr val="0033CC"/>
                </a:solidFill>
                <a:latin typeface="Times New Roman" pitchFamily="18" charset="0"/>
              </a:rPr>
              <a:t>p'</a:t>
            </a:r>
            <a:r>
              <a:rPr lang="en-GB" sz="2400" baseline="-25000">
                <a:solidFill>
                  <a:srgbClr val="0033CC"/>
                </a:solidFill>
                <a:latin typeface="Times New Roman" pitchFamily="18" charset="0"/>
              </a:rPr>
              <a:t>o</a:t>
            </a:r>
            <a:endParaRPr lang="en-GB" sz="2400">
              <a:solidFill>
                <a:srgbClr val="0033CC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any stress path </a:t>
            </a:r>
            <a:r>
              <a:rPr lang="en-GB" sz="2400" i="1">
                <a:solidFill>
                  <a:srgbClr val="FF0000"/>
                </a:solidFill>
                <a:latin typeface="Times New Roman" pitchFamily="18" charset="0"/>
              </a:rPr>
              <a:t>within</a:t>
            </a: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 the yield locus produces </a:t>
            </a:r>
            <a:r>
              <a:rPr lang="en-GB" sz="2400" i="1">
                <a:solidFill>
                  <a:srgbClr val="FF0000"/>
                </a:solidFill>
                <a:latin typeface="Times New Roman" pitchFamily="18" charset="0"/>
              </a:rPr>
              <a:t>elastic</a:t>
            </a: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 changes in volume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plastic strains begin as soon as the boundary of the yield locus is reached</a:t>
            </a:r>
          </a:p>
        </p:txBody>
      </p:sp>
      <p:sp>
        <p:nvSpPr>
          <p:cNvPr id="7184" name="Oval 16" descr="Light upward diagonal"/>
          <p:cNvSpPr>
            <a:spLocks noChangeArrowheads="1"/>
          </p:cNvSpPr>
          <p:nvPr/>
        </p:nvSpPr>
        <p:spPr bwMode="auto">
          <a:xfrm>
            <a:off x="754063" y="757238"/>
            <a:ext cx="2133600" cy="1741487"/>
          </a:xfrm>
          <a:prstGeom prst="ellipse">
            <a:avLst/>
          </a:prstGeom>
          <a:pattFill prst="ltUpDiag">
            <a:fgClr>
              <a:srgbClr val="0033CC"/>
            </a:fgClr>
            <a:bgClr>
              <a:schemeClr val="bg1"/>
            </a:bgClr>
          </a:pattFill>
          <a:ln w="9525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85" name="Freeform 17"/>
          <p:cNvSpPr>
            <a:spLocks/>
          </p:cNvSpPr>
          <p:nvPr/>
        </p:nvSpPr>
        <p:spPr bwMode="auto">
          <a:xfrm>
            <a:off x="784225" y="4208463"/>
            <a:ext cx="2119313" cy="320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92"/>
              </a:cxn>
              <a:cxn ang="0">
                <a:pos x="192" y="128"/>
              </a:cxn>
              <a:cxn ang="0">
                <a:pos x="320" y="147"/>
              </a:cxn>
              <a:cxn ang="0">
                <a:pos x="503" y="156"/>
              </a:cxn>
              <a:cxn ang="0">
                <a:pos x="1335" y="202"/>
              </a:cxn>
            </a:cxnLst>
            <a:rect l="0" t="0" r="r" b="b"/>
            <a:pathLst>
              <a:path w="1335" h="202">
                <a:moveTo>
                  <a:pt x="0" y="0"/>
                </a:moveTo>
                <a:cubicBezTo>
                  <a:pt x="25" y="35"/>
                  <a:pt x="50" y="71"/>
                  <a:pt x="82" y="92"/>
                </a:cubicBezTo>
                <a:cubicBezTo>
                  <a:pt x="114" y="113"/>
                  <a:pt x="152" y="119"/>
                  <a:pt x="192" y="128"/>
                </a:cubicBezTo>
                <a:cubicBezTo>
                  <a:pt x="232" y="137"/>
                  <a:pt x="268" y="142"/>
                  <a:pt x="320" y="147"/>
                </a:cubicBezTo>
                <a:cubicBezTo>
                  <a:pt x="372" y="152"/>
                  <a:pt x="334" y="147"/>
                  <a:pt x="503" y="156"/>
                </a:cubicBezTo>
                <a:cubicBezTo>
                  <a:pt x="672" y="165"/>
                  <a:pt x="1196" y="194"/>
                  <a:pt x="1335" y="202"/>
                </a:cubicBezTo>
              </a:path>
            </a:pathLst>
          </a:custGeom>
          <a:noFill/>
          <a:ln w="28575" cmpd="sng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flipH="1">
            <a:off x="2887663" y="1625600"/>
            <a:ext cx="15875" cy="4021138"/>
          </a:xfrm>
          <a:prstGeom prst="line">
            <a:avLst/>
          </a:prstGeom>
          <a:noFill/>
          <a:ln w="28575">
            <a:solidFill>
              <a:srgbClr val="0033CC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2641600" y="5732463"/>
            <a:ext cx="550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i="1">
                <a:solidFill>
                  <a:srgbClr val="0033CC"/>
                </a:solidFill>
                <a:latin typeface="Times New Roman" pitchFamily="18" charset="0"/>
              </a:rPr>
              <a:t>p'</a:t>
            </a:r>
            <a:r>
              <a:rPr lang="en-GB" sz="2400" baseline="-25000">
                <a:solidFill>
                  <a:srgbClr val="0033CC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7188" name="Freeform 20"/>
          <p:cNvSpPr>
            <a:spLocks/>
          </p:cNvSpPr>
          <p:nvPr/>
        </p:nvSpPr>
        <p:spPr bwMode="auto">
          <a:xfrm>
            <a:off x="973138" y="1030288"/>
            <a:ext cx="1585912" cy="1016000"/>
          </a:xfrm>
          <a:custGeom>
            <a:avLst/>
            <a:gdLst/>
            <a:ahLst/>
            <a:cxnLst>
              <a:cxn ang="0">
                <a:pos x="45" y="174"/>
              </a:cxn>
              <a:cxn ang="0">
                <a:pos x="0" y="265"/>
              </a:cxn>
              <a:cxn ang="0">
                <a:pos x="64" y="357"/>
              </a:cxn>
              <a:cxn ang="0">
                <a:pos x="164" y="348"/>
              </a:cxn>
              <a:cxn ang="0">
                <a:pos x="182" y="293"/>
              </a:cxn>
              <a:cxn ang="0">
                <a:pos x="292" y="210"/>
              </a:cxn>
              <a:cxn ang="0">
                <a:pos x="256" y="348"/>
              </a:cxn>
              <a:cxn ang="0">
                <a:pos x="210" y="393"/>
              </a:cxn>
              <a:cxn ang="0">
                <a:pos x="219" y="476"/>
              </a:cxn>
              <a:cxn ang="0">
                <a:pos x="274" y="512"/>
              </a:cxn>
              <a:cxn ang="0">
                <a:pos x="365" y="503"/>
              </a:cxn>
              <a:cxn ang="0">
                <a:pos x="384" y="476"/>
              </a:cxn>
              <a:cxn ang="0">
                <a:pos x="438" y="302"/>
              </a:cxn>
              <a:cxn ang="0">
                <a:pos x="539" y="348"/>
              </a:cxn>
              <a:cxn ang="0">
                <a:pos x="722" y="393"/>
              </a:cxn>
              <a:cxn ang="0">
                <a:pos x="685" y="229"/>
              </a:cxn>
              <a:cxn ang="0">
                <a:pos x="640" y="201"/>
              </a:cxn>
              <a:cxn ang="0">
                <a:pos x="621" y="183"/>
              </a:cxn>
              <a:cxn ang="0">
                <a:pos x="594" y="165"/>
              </a:cxn>
              <a:cxn ang="0">
                <a:pos x="512" y="137"/>
              </a:cxn>
              <a:cxn ang="0">
                <a:pos x="466" y="146"/>
              </a:cxn>
              <a:cxn ang="0">
                <a:pos x="448" y="201"/>
              </a:cxn>
              <a:cxn ang="0">
                <a:pos x="457" y="466"/>
              </a:cxn>
              <a:cxn ang="0">
                <a:pos x="630" y="640"/>
              </a:cxn>
              <a:cxn ang="0">
                <a:pos x="758" y="604"/>
              </a:cxn>
              <a:cxn ang="0">
                <a:pos x="813" y="466"/>
              </a:cxn>
              <a:cxn ang="0">
                <a:pos x="768" y="165"/>
              </a:cxn>
              <a:cxn ang="0">
                <a:pos x="987" y="55"/>
              </a:cxn>
              <a:cxn ang="0">
                <a:pos x="996" y="0"/>
              </a:cxn>
            </a:cxnLst>
            <a:rect l="0" t="0" r="r" b="b"/>
            <a:pathLst>
              <a:path w="999" h="640">
                <a:moveTo>
                  <a:pt x="45" y="174"/>
                </a:moveTo>
                <a:cubicBezTo>
                  <a:pt x="2" y="239"/>
                  <a:pt x="14" y="208"/>
                  <a:pt x="0" y="265"/>
                </a:cubicBezTo>
                <a:cubicBezTo>
                  <a:pt x="10" y="318"/>
                  <a:pt x="21" y="328"/>
                  <a:pt x="64" y="357"/>
                </a:cubicBezTo>
                <a:cubicBezTo>
                  <a:pt x="97" y="354"/>
                  <a:pt x="135" y="364"/>
                  <a:pt x="164" y="348"/>
                </a:cubicBezTo>
                <a:cubicBezTo>
                  <a:pt x="181" y="339"/>
                  <a:pt x="182" y="293"/>
                  <a:pt x="182" y="293"/>
                </a:cubicBezTo>
                <a:cubicBezTo>
                  <a:pt x="196" y="179"/>
                  <a:pt x="181" y="196"/>
                  <a:pt x="292" y="210"/>
                </a:cubicBezTo>
                <a:cubicBezTo>
                  <a:pt x="310" y="265"/>
                  <a:pt x="296" y="308"/>
                  <a:pt x="256" y="348"/>
                </a:cubicBezTo>
                <a:cubicBezTo>
                  <a:pt x="241" y="363"/>
                  <a:pt x="210" y="393"/>
                  <a:pt x="210" y="393"/>
                </a:cubicBezTo>
                <a:cubicBezTo>
                  <a:pt x="213" y="421"/>
                  <a:pt x="206" y="451"/>
                  <a:pt x="219" y="476"/>
                </a:cubicBezTo>
                <a:cubicBezTo>
                  <a:pt x="229" y="495"/>
                  <a:pt x="274" y="512"/>
                  <a:pt x="274" y="512"/>
                </a:cubicBezTo>
                <a:cubicBezTo>
                  <a:pt x="304" y="509"/>
                  <a:pt x="336" y="512"/>
                  <a:pt x="365" y="503"/>
                </a:cubicBezTo>
                <a:cubicBezTo>
                  <a:pt x="375" y="500"/>
                  <a:pt x="382" y="487"/>
                  <a:pt x="384" y="476"/>
                </a:cubicBezTo>
                <a:cubicBezTo>
                  <a:pt x="398" y="396"/>
                  <a:pt x="359" y="328"/>
                  <a:pt x="438" y="302"/>
                </a:cubicBezTo>
                <a:cubicBezTo>
                  <a:pt x="503" y="311"/>
                  <a:pt x="501" y="308"/>
                  <a:pt x="539" y="348"/>
                </a:cubicBezTo>
                <a:cubicBezTo>
                  <a:pt x="566" y="454"/>
                  <a:pt x="635" y="410"/>
                  <a:pt x="722" y="393"/>
                </a:cubicBezTo>
                <a:cubicBezTo>
                  <a:pt x="784" y="331"/>
                  <a:pt x="762" y="254"/>
                  <a:pt x="685" y="229"/>
                </a:cubicBezTo>
                <a:cubicBezTo>
                  <a:pt x="643" y="185"/>
                  <a:pt x="694" y="233"/>
                  <a:pt x="640" y="201"/>
                </a:cubicBezTo>
                <a:cubicBezTo>
                  <a:pt x="632" y="197"/>
                  <a:pt x="628" y="188"/>
                  <a:pt x="621" y="183"/>
                </a:cubicBezTo>
                <a:cubicBezTo>
                  <a:pt x="612" y="176"/>
                  <a:pt x="604" y="170"/>
                  <a:pt x="594" y="165"/>
                </a:cubicBezTo>
                <a:cubicBezTo>
                  <a:pt x="558" y="147"/>
                  <a:pt x="548" y="146"/>
                  <a:pt x="512" y="137"/>
                </a:cubicBezTo>
                <a:cubicBezTo>
                  <a:pt x="497" y="140"/>
                  <a:pt x="477" y="135"/>
                  <a:pt x="466" y="146"/>
                </a:cubicBezTo>
                <a:cubicBezTo>
                  <a:pt x="452" y="160"/>
                  <a:pt x="448" y="201"/>
                  <a:pt x="448" y="201"/>
                </a:cubicBezTo>
                <a:cubicBezTo>
                  <a:pt x="451" y="289"/>
                  <a:pt x="449" y="378"/>
                  <a:pt x="457" y="466"/>
                </a:cubicBezTo>
                <a:cubicBezTo>
                  <a:pt x="466" y="566"/>
                  <a:pt x="556" y="596"/>
                  <a:pt x="630" y="640"/>
                </a:cubicBezTo>
                <a:cubicBezTo>
                  <a:pt x="689" y="633"/>
                  <a:pt x="713" y="634"/>
                  <a:pt x="758" y="604"/>
                </a:cubicBezTo>
                <a:cubicBezTo>
                  <a:pt x="802" y="538"/>
                  <a:pt x="789" y="539"/>
                  <a:pt x="813" y="466"/>
                </a:cubicBezTo>
                <a:cubicBezTo>
                  <a:pt x="808" y="352"/>
                  <a:pt x="829" y="256"/>
                  <a:pt x="768" y="165"/>
                </a:cubicBezTo>
                <a:cubicBezTo>
                  <a:pt x="728" y="15"/>
                  <a:pt x="868" y="61"/>
                  <a:pt x="987" y="55"/>
                </a:cubicBezTo>
                <a:cubicBezTo>
                  <a:pt x="999" y="19"/>
                  <a:pt x="996" y="37"/>
                  <a:pt x="996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189" name="Oval 21"/>
          <p:cNvSpPr>
            <a:spLocks noChangeArrowheads="1"/>
          </p:cNvSpPr>
          <p:nvPr/>
        </p:nvSpPr>
        <p:spPr bwMode="auto">
          <a:xfrm>
            <a:off x="2481263" y="914400"/>
            <a:ext cx="146050" cy="1460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2598738" y="739775"/>
            <a:ext cx="173037" cy="21748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12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 animBg="1"/>
      <p:bldP spid="7185" grpId="0" animBg="1"/>
      <p:bldP spid="7186" grpId="0" animBg="1"/>
      <p:bldP spid="7187" grpId="0"/>
      <p:bldP spid="7188" grpId="0" animBg="1"/>
      <p:bldP spid="7189" grpId="0" animBg="1"/>
      <p:bldP spid="71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188913"/>
            <a:ext cx="7596187" cy="5697537"/>
            <a:chOff x="158" y="0"/>
            <a:chExt cx="5602" cy="4201"/>
          </a:xfrm>
        </p:grpSpPr>
        <p:pic>
          <p:nvPicPr>
            <p:cNvPr id="45060" name="Picture 4" descr="CSSMFig05-01ab"/>
            <p:cNvPicPr>
              <a:picLocks noChangeAspect="1" noChangeArrowheads="1"/>
            </p:cNvPicPr>
            <p:nvPr/>
          </p:nvPicPr>
          <p:blipFill>
            <a:blip r:embed="rId3" cstate="print"/>
            <a:srcRect t="5684" r="2147" b="8125"/>
            <a:stretch>
              <a:fillRect/>
            </a:stretch>
          </p:blipFill>
          <p:spPr bwMode="auto">
            <a:xfrm>
              <a:off x="158" y="0"/>
              <a:ext cx="2689" cy="4201"/>
            </a:xfrm>
            <a:prstGeom prst="rect">
              <a:avLst/>
            </a:prstGeom>
            <a:noFill/>
          </p:spPr>
        </p:pic>
        <p:pic>
          <p:nvPicPr>
            <p:cNvPr id="45061" name="Picture 5" descr="CSSMFig05-01c"/>
            <p:cNvPicPr>
              <a:picLocks noChangeAspect="1" noChangeArrowheads="1"/>
            </p:cNvPicPr>
            <p:nvPr/>
          </p:nvPicPr>
          <p:blipFill>
            <a:blip r:embed="rId4" cstate="print"/>
            <a:srcRect r="3789" b="13751"/>
            <a:stretch>
              <a:fillRect/>
            </a:stretch>
          </p:blipFill>
          <p:spPr bwMode="auto">
            <a:xfrm>
              <a:off x="2865" y="1642"/>
              <a:ext cx="2895" cy="2559"/>
            </a:xfrm>
            <a:prstGeom prst="rect">
              <a:avLst/>
            </a:prstGeom>
            <a:noFill/>
          </p:spPr>
        </p:pic>
      </p:grp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605213" y="230188"/>
            <a:ext cx="5202237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assume linear semilogarithmic compression plane plotting</a:t>
            </a:r>
          </a:p>
          <a:p>
            <a:pPr>
              <a:spcBef>
                <a:spcPct val="50000"/>
              </a:spcBef>
            </a:pPr>
            <a:r>
              <a:rPr lang="el-GR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κ</a:t>
            </a:r>
            <a:r>
              <a:rPr lang="en-GB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slope of unloading reloading line</a:t>
            </a:r>
          </a:p>
          <a:p>
            <a:pPr>
              <a:spcBef>
                <a:spcPct val="50000"/>
              </a:spcBef>
            </a:pPr>
            <a:r>
              <a:rPr lang="el-GR" sz="2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GB" sz="2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slope of normal compression line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 intercept on normal compression line</a:t>
            </a:r>
            <a:endParaRPr lang="el-GR" sz="240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5224463" y="2686050"/>
            <a:ext cx="3671887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CC0000"/>
                </a:solidFill>
                <a:latin typeface="Times New Roman" pitchFamily="18" charset="0"/>
              </a:rPr>
              <a:t>isotropic normal compression line (iso-ncl):</a:t>
            </a:r>
            <a:endParaRPr lang="en-US" sz="2000">
              <a:solidFill>
                <a:srgbClr val="CC0000"/>
              </a:solidFill>
              <a:latin typeface="Times New Roman" pitchFamily="18" charset="0"/>
            </a:endParaRPr>
          </a:p>
        </p:txBody>
      </p:sp>
      <p:graphicFrame>
        <p:nvGraphicFramePr>
          <p:cNvPr id="45064" name="Object 8"/>
          <p:cNvGraphicFramePr>
            <a:graphicFrameLocks noChangeAspect="1"/>
          </p:cNvGraphicFramePr>
          <p:nvPr/>
        </p:nvGraphicFramePr>
        <p:xfrm>
          <a:off x="6634163" y="3436938"/>
          <a:ext cx="1911350" cy="434975"/>
        </p:xfrm>
        <a:graphic>
          <a:graphicData uri="http://schemas.openxmlformats.org/presentationml/2006/ole">
            <p:oleObj spid="_x0000_s2050" name="Equation" r:id="rId5" imgW="838080" imgH="190440" progId="Equation.3">
              <p:embed/>
            </p:oleObj>
          </a:graphicData>
        </a:graphic>
      </p:graphicFrame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4529138" y="2830513"/>
            <a:ext cx="3221037" cy="2003425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6053138" y="3773488"/>
            <a:ext cx="449262" cy="276225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aphicFrame>
        <p:nvGraphicFramePr>
          <p:cNvPr id="45068" name="Object 12"/>
          <p:cNvGraphicFramePr>
            <a:graphicFrameLocks noChangeAspect="1"/>
          </p:cNvGraphicFramePr>
          <p:nvPr/>
        </p:nvGraphicFramePr>
        <p:xfrm>
          <a:off x="5254625" y="4579938"/>
          <a:ext cx="1987550" cy="460375"/>
        </p:xfrm>
        <a:graphic>
          <a:graphicData uri="http://schemas.openxmlformats.org/presentationml/2006/ole">
            <p:oleObj spid="_x0000_s2051" name="Equation" r:id="rId6" imgW="876240" imgH="203040" progId="Equation.3">
              <p:embed/>
            </p:oleObj>
          </a:graphicData>
        </a:graphic>
      </p:graphicFrame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4614863" y="4208463"/>
            <a:ext cx="2627312" cy="3048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5260975" y="4289425"/>
            <a:ext cx="1495425" cy="173038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71" name="Freeform 15"/>
          <p:cNvSpPr>
            <a:spLocks/>
          </p:cNvSpPr>
          <p:nvPr/>
        </p:nvSpPr>
        <p:spPr bwMode="auto">
          <a:xfrm>
            <a:off x="784225" y="4208463"/>
            <a:ext cx="2119313" cy="320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92"/>
              </a:cxn>
              <a:cxn ang="0">
                <a:pos x="192" y="128"/>
              </a:cxn>
              <a:cxn ang="0">
                <a:pos x="320" y="147"/>
              </a:cxn>
              <a:cxn ang="0">
                <a:pos x="503" y="156"/>
              </a:cxn>
              <a:cxn ang="0">
                <a:pos x="1335" y="202"/>
              </a:cxn>
            </a:cxnLst>
            <a:rect l="0" t="0" r="r" b="b"/>
            <a:pathLst>
              <a:path w="1335" h="202">
                <a:moveTo>
                  <a:pt x="0" y="0"/>
                </a:moveTo>
                <a:cubicBezTo>
                  <a:pt x="25" y="35"/>
                  <a:pt x="50" y="71"/>
                  <a:pt x="82" y="92"/>
                </a:cubicBezTo>
                <a:cubicBezTo>
                  <a:pt x="114" y="113"/>
                  <a:pt x="152" y="119"/>
                  <a:pt x="192" y="128"/>
                </a:cubicBezTo>
                <a:cubicBezTo>
                  <a:pt x="232" y="137"/>
                  <a:pt x="268" y="142"/>
                  <a:pt x="320" y="147"/>
                </a:cubicBezTo>
                <a:cubicBezTo>
                  <a:pt x="372" y="152"/>
                  <a:pt x="334" y="147"/>
                  <a:pt x="503" y="156"/>
                </a:cubicBezTo>
                <a:cubicBezTo>
                  <a:pt x="672" y="165"/>
                  <a:pt x="1196" y="194"/>
                  <a:pt x="1335" y="202"/>
                </a:cubicBezTo>
              </a:path>
            </a:pathLst>
          </a:custGeom>
          <a:noFill/>
          <a:ln w="28575" cmpd="sng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4106863" y="2614613"/>
            <a:ext cx="479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rgbClr val="660066"/>
                </a:solidFill>
                <a:latin typeface="Times New Roman" pitchFamily="18" charset="0"/>
              </a:rPr>
              <a:t>N</a:t>
            </a:r>
          </a:p>
        </p:txBody>
      </p:sp>
      <p:pic>
        <p:nvPicPr>
          <p:cNvPr id="16" name="Picture 4" descr="colou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animBg="1"/>
      <p:bldP spid="45065" grpId="0" animBg="1"/>
      <p:bldP spid="45066" grpId="0" animBg="1"/>
      <p:bldP spid="45069" grpId="0" animBg="1"/>
      <p:bldP spid="45070" grpId="0" animBg="1"/>
      <p:bldP spid="45071" grpId="0" animBg="1"/>
      <p:bldP spid="4507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1374</Words>
  <Application>Microsoft Office PowerPoint</Application>
  <PresentationFormat>On-screen Show (4:3)</PresentationFormat>
  <Paragraphs>160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Equation</vt:lpstr>
      <vt:lpstr>Saturated soil modelling: Griffith University: February 2010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University of Bristol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Saturated soil modelling David Muir Wood University of Dundee, Scotland</dc:title>
  <dc:creator> </dc:creator>
  <cp:lastModifiedBy> </cp:lastModifiedBy>
  <cp:revision>8</cp:revision>
  <dcterms:created xsi:type="dcterms:W3CDTF">2010-01-16T09:41:05Z</dcterms:created>
  <dcterms:modified xsi:type="dcterms:W3CDTF">2010-01-20T12:09:15Z</dcterms:modified>
</cp:coreProperties>
</file>