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FFC1A-6D62-4E64-86F4-5361208C8552}" type="datetimeFigureOut">
              <a:rPr lang="en-US" smtClean="0"/>
              <a:pPr/>
              <a:t>1/20/2010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B5C5-6888-4CEC-BE11-2312198E1D8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olo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46076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AU" sz="2700" dirty="0" smtClean="0"/>
              <a:t>Saturated soil modelling: Griffith University: February 2010</a:t>
            </a:r>
            <a:r>
              <a:rPr lang="en-GB" dirty="0" smtClean="0">
                <a:solidFill>
                  <a:srgbClr val="C00000"/>
                </a:solidFill>
              </a:rPr>
              <a:t/>
            </a:r>
            <a:br>
              <a:rPr lang="en-GB" dirty="0" smtClean="0">
                <a:solidFill>
                  <a:srgbClr val="C00000"/>
                </a:solidFill>
              </a:rPr>
            </a:b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06" y="2285992"/>
            <a:ext cx="89297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arabicPeriod" startAt="4"/>
            </a:pPr>
            <a:r>
              <a:rPr lang="en-AU" sz="3200" dirty="0" smtClean="0">
                <a:solidFill>
                  <a:srgbClr val="7030A0"/>
                </a:solidFill>
              </a:rPr>
              <a:t>The most widely used soil model: Mohr-Coulomb</a:t>
            </a:r>
          </a:p>
          <a:p>
            <a:pPr marL="514350" indent="-514350" algn="ctr"/>
            <a:r>
              <a:rPr lang="en-A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David Muir Wood</a:t>
            </a:r>
          </a:p>
          <a:p>
            <a:pPr marL="514350" indent="-514350" algn="ctr"/>
            <a:r>
              <a:rPr lang="en-A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d.muirwood@dundee.ac.uk</a:t>
            </a:r>
            <a:endParaRPr lang="en-A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 algn="ctr"/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 descr="EPP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981075"/>
            <a:ext cx="3124200" cy="3976688"/>
          </a:xfrm>
          <a:prstGeom prst="rect">
            <a:avLst/>
          </a:prstGeom>
          <a:noFill/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Mohr-Coulomb model: fitting to data?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924300" y="1577975"/>
            <a:ext cx="48958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standard model available in </a:t>
            </a:r>
            <a:r>
              <a:rPr lang="en-GB" sz="2400" i="1">
                <a:solidFill>
                  <a:srgbClr val="0033CC"/>
                </a:solidFill>
                <a:latin typeface="Times New Roman" pitchFamily="18" charset="0"/>
              </a:rPr>
              <a:t>all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 geotechnical finite element programs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subjectivity in choice of parameters: G, K, M, M*</a:t>
            </a:r>
          </a:p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CC0000"/>
                </a:solidFill>
                <a:latin typeface="Times New Roman" pitchFamily="18" charset="0"/>
              </a:rPr>
              <a:t>exercise</a:t>
            </a:r>
          </a:p>
        </p:txBody>
      </p:sp>
      <p:pic>
        <p:nvPicPr>
          <p:cNvPr id="6" name="Picture 4" descr="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68313" y="260350"/>
            <a:ext cx="8207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Mohr-Coulomb model: system/element response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25604" name="Picture 4" descr="EPP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1484313"/>
            <a:ext cx="5738812" cy="2752725"/>
          </a:xfrm>
          <a:prstGeom prst="rect">
            <a:avLst/>
          </a:prstGeom>
          <a:noFill/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39750" y="4508500"/>
            <a:ext cx="8135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system response – for example, footing – shows progressive yielding even though model for individual soil elements is elastic-perfectly plastic</a:t>
            </a:r>
            <a:endParaRPr lang="en-US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25606" name="Picture 6" descr="Model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205038"/>
            <a:ext cx="2871787" cy="1630362"/>
          </a:xfrm>
          <a:prstGeom prst="rect">
            <a:avLst/>
          </a:prstGeom>
          <a:noFill/>
        </p:spPr>
      </p:pic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Cyclic loading: stiffness and damping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26629" name="Picture 5" descr="EPP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1052513"/>
            <a:ext cx="3770312" cy="4840287"/>
          </a:xfrm>
          <a:prstGeom prst="rect">
            <a:avLst/>
          </a:prstGeom>
          <a:noFill/>
        </p:spPr>
      </p:pic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795963" y="4076700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Quiou sand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50825" y="4797425"/>
            <a:ext cx="4465638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variation of stiffness and damping in cyclic loading</a:t>
            </a:r>
          </a:p>
          <a:p>
            <a:pPr>
              <a:spcBef>
                <a:spcPct val="50000"/>
              </a:spcBef>
            </a:pPr>
            <a:r>
              <a:rPr lang="en-GB" sz="2400" i="1">
                <a:solidFill>
                  <a:srgbClr val="008000"/>
                </a:solidFill>
                <a:latin typeface="Times New Roman" pitchFamily="18" charset="0"/>
              </a:rPr>
              <a:t>tangent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 stiffness = 0 on yielding</a:t>
            </a:r>
            <a:endParaRPr lang="en-US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pic>
        <p:nvPicPr>
          <p:cNvPr id="26635" name="Picture 11" descr="EPP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190625"/>
            <a:ext cx="4608513" cy="3101975"/>
          </a:xfrm>
          <a:prstGeom prst="rect">
            <a:avLst/>
          </a:prstGeom>
          <a:noFill/>
        </p:spPr>
      </p:pic>
      <p:pic>
        <p:nvPicPr>
          <p:cNvPr id="8" name="Picture 4" descr="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Tangent and secant stiffnesses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27653" name="Picture 5" descr="EPP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357563"/>
            <a:ext cx="4105275" cy="2473325"/>
          </a:xfrm>
          <a:prstGeom prst="rect">
            <a:avLst/>
          </a:prstGeom>
          <a:noFill/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4213" y="4581525"/>
            <a:ext cx="40322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i="1">
                <a:solidFill>
                  <a:srgbClr val="0033CC"/>
                </a:solidFill>
                <a:latin typeface="Times New Roman" pitchFamily="18" charset="0"/>
              </a:rPr>
              <a:t>secant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 stiffness falls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damping rises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as amplitude increases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pic>
        <p:nvPicPr>
          <p:cNvPr id="27655" name="Picture 7" descr="EPP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052513"/>
            <a:ext cx="4608512" cy="3101975"/>
          </a:xfrm>
          <a:prstGeom prst="rect">
            <a:avLst/>
          </a:prstGeom>
          <a:noFill/>
        </p:spPr>
      </p:pic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189038" y="260350"/>
            <a:ext cx="6551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General elastic-perfectly plastic model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pic>
        <p:nvPicPr>
          <p:cNvPr id="28676" name="Picture 4" descr="EPP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6200" y="908050"/>
            <a:ext cx="6034088" cy="2795588"/>
          </a:xfrm>
          <a:prstGeom prst="rect">
            <a:avLst/>
          </a:prstGeom>
          <a:noFill/>
        </p:spPr>
      </p:pic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116013" y="4079875"/>
            <a:ext cx="32400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yield surface f(</a:t>
            </a:r>
            <a:r>
              <a:rPr lang="el-GR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= 0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during yield f(</a:t>
            </a:r>
            <a:r>
              <a:rPr lang="el-GR" sz="2400" b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) = 0 and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427538" y="4419600"/>
          <a:ext cx="2132012" cy="881063"/>
        </p:xfrm>
        <a:graphic>
          <a:graphicData uri="http://schemas.openxmlformats.org/presentationml/2006/ole">
            <p:oleObj spid="_x0000_s7170" name="Equation" r:id="rId4" imgW="952200" imgH="393480" progId="Equation.3">
              <p:embed/>
            </p:oleObj>
          </a:graphicData>
        </a:graphic>
      </p:graphicFrame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588125" y="4627563"/>
            <a:ext cx="201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(consistency)</a:t>
            </a:r>
            <a:endParaRPr lang="en-US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187450" y="5661025"/>
            <a:ext cx="352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elastic model </a:t>
            </a:r>
            <a:r>
              <a:rPr lang="el-GR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GB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l-GR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l-GR" sz="2400" b="1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sz="2400" baseline="300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l-GR" sz="240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1189038" y="260350"/>
            <a:ext cx="6551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General elastic-perfectly plastic model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68313" y="1196975"/>
            <a:ext cx="71993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propose plastic potential g(</a:t>
            </a:r>
            <a:r>
              <a:rPr lang="el-GR" sz="24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) such that plastic strain increments given by:</a:t>
            </a:r>
            <a:endParaRPr lang="el-GR" sz="2400" b="1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348038" y="1692275"/>
          <a:ext cx="1655762" cy="923925"/>
        </p:xfrm>
        <a:graphic>
          <a:graphicData uri="http://schemas.openxmlformats.org/presentationml/2006/ole">
            <p:oleObj spid="_x0000_s8194" name="Equation" r:id="rId3" imgW="660240" imgH="368280" progId="Equation.3">
              <p:embed/>
            </p:oleObj>
          </a:graphicData>
        </a:graphic>
      </p:graphicFrame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68313" y="2852738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then:</a:t>
            </a:r>
            <a:endParaRPr lang="en-US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1517650" y="2643188"/>
          <a:ext cx="2693988" cy="930275"/>
        </p:xfrm>
        <a:graphic>
          <a:graphicData uri="http://schemas.openxmlformats.org/presentationml/2006/ole">
            <p:oleObj spid="_x0000_s8195" name="Equation" r:id="rId4" imgW="1066680" imgH="368280" progId="Equation.3">
              <p:embed/>
            </p:oleObj>
          </a:graphicData>
        </a:graphic>
      </p:graphicFrame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68313" y="3789363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combine with consistency condition to deduce: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>
          <a:off x="6443663" y="3213100"/>
          <a:ext cx="1871662" cy="1679575"/>
        </p:xfrm>
        <a:graphic>
          <a:graphicData uri="http://schemas.openxmlformats.org/presentationml/2006/ole">
            <p:oleObj spid="_x0000_s8196" name="Equation" r:id="rId5" imgW="863280" imgH="774360" progId="Equation.3">
              <p:embed/>
            </p:oleObj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1555750" y="4437063"/>
          <a:ext cx="4322763" cy="1733550"/>
        </p:xfrm>
        <a:graphic>
          <a:graphicData uri="http://schemas.openxmlformats.org/presentationml/2006/ole">
            <p:oleObj spid="_x0000_s8197" name="Equation" r:id="rId6" imgW="1993680" imgH="799920" progId="Equation.3">
              <p:embed/>
            </p:oleObj>
          </a:graphicData>
        </a:graphic>
      </p:graphicFrame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539750" y="4652963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and</a:t>
            </a:r>
            <a:endParaRPr lang="en-US" sz="2400">
              <a:solidFill>
                <a:srgbClr val="663300"/>
              </a:solidFill>
              <a:latin typeface="Times New Roman" pitchFamily="18" charset="0"/>
            </a:endParaRPr>
          </a:p>
        </p:txBody>
      </p:sp>
      <p:pic>
        <p:nvPicPr>
          <p:cNvPr id="12" name="Picture 4" descr="colou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>
                <a:solidFill>
                  <a:srgbClr val="CC0000"/>
                </a:solidFill>
                <a:latin typeface="Times New Roman" pitchFamily="18" charset="0"/>
              </a:rPr>
              <a:t>Summary</a:t>
            </a:r>
            <a:endParaRPr lang="en-US" sz="36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>
                <a:solidFill>
                  <a:srgbClr val="0033CC"/>
                </a:solidFill>
                <a:latin typeface="Times New Roman" pitchFamily="18" charset="0"/>
              </a:rPr>
              <a:t>elastic-perfectly plastic Mohr-Coulomb model is most widely available constitutive model for soils</a:t>
            </a:r>
          </a:p>
          <a:p>
            <a:r>
              <a:rPr lang="en-GB" sz="2800">
                <a:solidFill>
                  <a:srgbClr val="008000"/>
                </a:solidFill>
                <a:latin typeface="Times New Roman" pitchFamily="18" charset="0"/>
              </a:rPr>
              <a:t>associated plastic flow is not physically reasonable</a:t>
            </a:r>
          </a:p>
          <a:p>
            <a:r>
              <a:rPr lang="en-GB" sz="2800">
                <a:solidFill>
                  <a:srgbClr val="660066"/>
                </a:solidFill>
                <a:latin typeface="Times New Roman" pitchFamily="18" charset="0"/>
              </a:rPr>
              <a:t>choice of soil parameters requires engineering judgement (</a:t>
            </a:r>
            <a:r>
              <a:rPr lang="en-GB" sz="2800" i="1">
                <a:solidFill>
                  <a:srgbClr val="660066"/>
                </a:solidFill>
                <a:latin typeface="Times New Roman" pitchFamily="18" charset="0"/>
              </a:rPr>
              <a:t>exercise</a:t>
            </a:r>
            <a:r>
              <a:rPr lang="en-GB" sz="2800">
                <a:solidFill>
                  <a:srgbClr val="660066"/>
                </a:solidFill>
                <a:latin typeface="Times New Roman" pitchFamily="18" charset="0"/>
              </a:rPr>
              <a:t>)</a:t>
            </a:r>
          </a:p>
          <a:p>
            <a:r>
              <a:rPr lang="en-GB" sz="2800">
                <a:solidFill>
                  <a:srgbClr val="663300"/>
                </a:solidFill>
                <a:latin typeface="Times New Roman" pitchFamily="18" charset="0"/>
              </a:rPr>
              <a:t>elastic-plastic stiffness matrix demonstrated for general perfectly plastic model</a:t>
            </a:r>
            <a:endParaRPr lang="en-US" sz="2800">
              <a:solidFill>
                <a:srgbClr val="663300"/>
              </a:solidFill>
              <a:latin typeface="Times New Roman" pitchFamily="18" charset="0"/>
            </a:endParaRPr>
          </a:p>
        </p:txBody>
      </p:sp>
      <p:pic>
        <p:nvPicPr>
          <p:cNvPr id="5" name="Picture 4" descr="colo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Strength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697163"/>
            <a:ext cx="4259263" cy="2244725"/>
          </a:xfrm>
          <a:prstGeom prst="rect">
            <a:avLst/>
          </a:prstGeom>
          <a:noFill/>
        </p:spPr>
      </p:pic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755650" y="1012825"/>
            <a:ext cx="7416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Mohr-Coulomb familiar as a strength/failure model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limiting stress ratio characterised by frictional strength 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  <a:sym typeface="Symbol" pitchFamily="18" charset="2"/>
              </a:rPr>
              <a:t></a:t>
            </a:r>
            <a:endParaRPr lang="en-US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convert to stress ratio M</a:t>
            </a:r>
            <a:endParaRPr lang="en-US" sz="2400">
              <a:solidFill>
                <a:srgbClr val="660066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17418" name="Object 10"/>
          <p:cNvGraphicFramePr>
            <a:graphicFrameLocks noChangeAspect="1"/>
          </p:cNvGraphicFramePr>
          <p:nvPr/>
        </p:nvGraphicFramePr>
        <p:xfrm>
          <a:off x="4427538" y="2565400"/>
          <a:ext cx="4397375" cy="2039938"/>
        </p:xfrm>
        <a:graphic>
          <a:graphicData uri="http://schemas.openxmlformats.org/presentationml/2006/ole">
            <p:oleObj spid="_x0000_s1026" name="Equation" r:id="rId4" imgW="1917360" imgH="888840" progId="Equation.3">
              <p:embed/>
            </p:oleObj>
          </a:graphicData>
        </a:graphic>
      </p:graphicFrame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Elastic-perfectly plastic Mohr-Coulomb model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755650" y="5084763"/>
            <a:ext cx="59769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combine with isotropic elastic stiffness model</a:t>
            </a:r>
          </a:p>
          <a:p>
            <a:pPr>
              <a:spcBef>
                <a:spcPct val="50000"/>
              </a:spcBef>
            </a:pPr>
            <a:r>
              <a:rPr lang="en-GB" sz="2400" i="1">
                <a:solidFill>
                  <a:srgbClr val="990000"/>
                </a:solidFill>
                <a:latin typeface="Times New Roman" pitchFamily="18" charset="0"/>
              </a:rPr>
              <a:t>aim</a:t>
            </a:r>
            <a:r>
              <a:rPr lang="en-GB" sz="2400">
                <a:solidFill>
                  <a:srgbClr val="990000"/>
                </a:solidFill>
                <a:latin typeface="Times New Roman" pitchFamily="18" charset="0"/>
              </a:rPr>
              <a:t>: to produce elastic-plastic stiffness matrix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6600"/>
                </a:solidFill>
                <a:latin typeface="Times New Roman" pitchFamily="18" charset="0"/>
              </a:rPr>
              <a:t>strain increment </a:t>
            </a:r>
            <a:r>
              <a:rPr lang="en-GB" sz="2400">
                <a:solidFill>
                  <a:srgbClr val="006600"/>
                </a:solidFill>
                <a:latin typeface="Times New Roman" pitchFamily="18" charset="0"/>
                <a:sym typeface="Wingdings" pitchFamily="2" charset="2"/>
              </a:rPr>
              <a:t> stress increment</a:t>
            </a:r>
          </a:p>
        </p:txBody>
      </p:sp>
      <p:pic>
        <p:nvPicPr>
          <p:cNvPr id="8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7" grpId="0"/>
      <p:bldP spid="174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Mohr-Coulomb failure; elastic strains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635375" y="1125538"/>
            <a:ext cx="4968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failure locus divides stress plane into elastic and inaccessible regions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plasticity only occurs for stress states on failure locus: q/p'=M</a:t>
            </a:r>
          </a:p>
          <a:p>
            <a:pPr>
              <a:spcBef>
                <a:spcPct val="50000"/>
              </a:spcBef>
            </a:pPr>
            <a:r>
              <a:rPr lang="en-GB" sz="2400" i="1">
                <a:solidFill>
                  <a:srgbClr val="660066"/>
                </a:solidFill>
                <a:latin typeface="Times New Roman" pitchFamily="18" charset="0"/>
              </a:rPr>
              <a:t>stress increments</a:t>
            </a: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 implying q/p'&gt;M not possible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95288" y="3933825"/>
            <a:ext cx="8497887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assume strain increment divided into elastic and plastic components </a:t>
            </a:r>
            <a:r>
              <a:rPr lang="el-GR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 baseline="30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 baseline="3000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GB" sz="240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elastic strain accompanies </a:t>
            </a:r>
            <a:r>
              <a:rPr lang="en-GB" sz="2400" i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GB" sz="24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change in stress</a:t>
            </a:r>
            <a:endParaRPr lang="el-GR" sz="240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412750" y="5370513"/>
          <a:ext cx="6103938" cy="963612"/>
        </p:xfrm>
        <a:graphic>
          <a:graphicData uri="http://schemas.openxmlformats.org/presentationml/2006/ole">
            <p:oleObj spid="_x0000_s2050" name="Equation" r:id="rId3" imgW="3060360" imgH="482400" progId="Equation.3">
              <p:embed/>
            </p:oleObj>
          </a:graphicData>
        </a:graphic>
      </p:graphicFrame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331913" y="6237288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FF0000"/>
                </a:solidFill>
                <a:latin typeface="Times New Roman" pitchFamily="18" charset="0"/>
              </a:rPr>
              <a:t>stiffness </a:t>
            </a:r>
            <a:r>
              <a:rPr lang="en-GB" sz="2400">
                <a:latin typeface="Times New Roman" pitchFamily="18" charset="0"/>
              </a:rPr>
              <a:t>                        </a:t>
            </a:r>
            <a:r>
              <a:rPr lang="en-GB" sz="2400">
                <a:solidFill>
                  <a:srgbClr val="000066"/>
                </a:solidFill>
                <a:latin typeface="Times New Roman" pitchFamily="18" charset="0"/>
              </a:rPr>
              <a:t>compliance</a:t>
            </a:r>
          </a:p>
        </p:txBody>
      </p:sp>
      <p:pic>
        <p:nvPicPr>
          <p:cNvPr id="18442" name="Picture 10" descr="EPP6c"/>
          <p:cNvPicPr>
            <a:picLocks noChangeAspect="1" noChangeArrowheads="1"/>
          </p:cNvPicPr>
          <p:nvPr/>
        </p:nvPicPr>
        <p:blipFill>
          <a:blip r:embed="rId4" cstate="print"/>
          <a:srcRect t="38876" r="56372"/>
          <a:stretch>
            <a:fillRect/>
          </a:stretch>
        </p:blipFill>
        <p:spPr bwMode="auto">
          <a:xfrm>
            <a:off x="107950" y="1108075"/>
            <a:ext cx="3455988" cy="2608263"/>
          </a:xfrm>
          <a:prstGeom prst="rect">
            <a:avLst/>
          </a:prstGeom>
          <a:noFill/>
        </p:spPr>
      </p:pic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1979613" y="2133600"/>
            <a:ext cx="360362" cy="2159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H="1">
            <a:off x="1547813" y="2420938"/>
            <a:ext cx="360362" cy="2159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V="1">
            <a:off x="2195513" y="1844675"/>
            <a:ext cx="144462" cy="360363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 flipH="1">
            <a:off x="1042988" y="2636838"/>
            <a:ext cx="504825" cy="0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3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3" grpId="0" animBg="1"/>
      <p:bldP spid="18443" grpId="1" animBg="1"/>
      <p:bldP spid="18444" grpId="0" animBg="1"/>
      <p:bldP spid="18444" grpId="1" animBg="1"/>
      <p:bldP spid="18445" grpId="0" animBg="1"/>
      <p:bldP spid="18445" grpId="1" animBg="1"/>
      <p:bldP spid="18446" grpId="0" animBg="1"/>
      <p:bldP spid="1844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What are the deformations at yield/failure?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23850" y="3933825"/>
            <a:ext cx="8640763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i="1">
                <a:solidFill>
                  <a:srgbClr val="0033CC"/>
                </a:solidFill>
                <a:latin typeface="Times New Roman" pitchFamily="18" charset="0"/>
              </a:rPr>
              <a:t>assume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 that yielding mobilises a plastic </a:t>
            </a:r>
            <a:r>
              <a:rPr lang="en-GB" sz="2400" i="1">
                <a:solidFill>
                  <a:srgbClr val="0033CC"/>
                </a:solidFill>
                <a:latin typeface="Times New Roman" pitchFamily="18" charset="0"/>
              </a:rPr>
              <a:t>mechanism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mechanism defines </a:t>
            </a:r>
            <a:r>
              <a:rPr lang="en-GB" sz="2400" i="1">
                <a:solidFill>
                  <a:srgbClr val="008000"/>
                </a:solidFill>
                <a:latin typeface="Times New Roman" pitchFamily="18" charset="0"/>
              </a:rPr>
              <a:t>ratio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 (not magnitude) of plastic strain increments</a:t>
            </a:r>
            <a:r>
              <a:rPr lang="en-GB" sz="2400">
                <a:latin typeface="Times New Roman" pitchFamily="18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827088" y="5013325"/>
          <a:ext cx="4267200" cy="995363"/>
        </p:xfrm>
        <a:graphic>
          <a:graphicData uri="http://schemas.openxmlformats.org/presentationml/2006/ole">
            <p:oleObj spid="_x0000_s3074" name="Equation" r:id="rId3" imgW="2070000" imgH="482400" progId="Equation.3">
              <p:embed/>
            </p:oleObj>
          </a:graphicData>
        </a:graphic>
      </p:graphicFrame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84213" y="6165850"/>
            <a:ext cx="568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where </a:t>
            </a:r>
            <a:r>
              <a:rPr lang="el-GR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is an arbitrary scalar multiplier</a:t>
            </a:r>
            <a:endParaRPr lang="el-GR" sz="2400">
              <a:solidFill>
                <a:srgbClr val="66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6" name="Picture 10" descr="EPP6c"/>
          <p:cNvPicPr>
            <a:picLocks noChangeAspect="1" noChangeArrowheads="1"/>
          </p:cNvPicPr>
          <p:nvPr/>
        </p:nvPicPr>
        <p:blipFill>
          <a:blip r:embed="rId4" cstate="print"/>
          <a:srcRect l="51823" t="18639" r="3073"/>
          <a:stretch>
            <a:fillRect/>
          </a:stretch>
        </p:blipFill>
        <p:spPr bwMode="auto">
          <a:xfrm>
            <a:off x="5795963" y="854075"/>
            <a:ext cx="3168650" cy="3079750"/>
          </a:xfrm>
          <a:prstGeom prst="rect">
            <a:avLst/>
          </a:prstGeom>
          <a:noFill/>
        </p:spPr>
      </p:pic>
      <p:pic>
        <p:nvPicPr>
          <p:cNvPr id="19467" name="Picture 11" descr="EPP6c"/>
          <p:cNvPicPr>
            <a:picLocks noChangeAspect="1" noChangeArrowheads="1"/>
          </p:cNvPicPr>
          <p:nvPr/>
        </p:nvPicPr>
        <p:blipFill>
          <a:blip r:embed="rId4" cstate="print"/>
          <a:srcRect t="38876" r="56372"/>
          <a:stretch>
            <a:fillRect/>
          </a:stretch>
        </p:blipFill>
        <p:spPr bwMode="auto">
          <a:xfrm>
            <a:off x="34925" y="1108075"/>
            <a:ext cx="3240088" cy="2444750"/>
          </a:xfrm>
          <a:prstGeom prst="rect">
            <a:avLst/>
          </a:prstGeom>
          <a:noFill/>
        </p:spPr>
      </p:pic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276600" y="1341438"/>
            <a:ext cx="28082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6600"/>
                </a:solidFill>
                <a:latin typeface="Times New Roman" pitchFamily="18" charset="0"/>
              </a:rPr>
              <a:t>work conjugate strain increments plotted on local axes parallel to corresponding stress axes</a:t>
            </a:r>
          </a:p>
        </p:txBody>
      </p:sp>
      <p:pic>
        <p:nvPicPr>
          <p:cNvPr id="10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0" name="Picture 10" descr="EPP8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549275"/>
            <a:ext cx="4319588" cy="3101975"/>
          </a:xfrm>
          <a:prstGeom prst="rect">
            <a:avLst/>
          </a:prstGeom>
          <a:noFill/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Stiffness matrix: consistency condition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673100" y="3617913"/>
          <a:ext cx="7067550" cy="963612"/>
        </p:xfrm>
        <a:graphic>
          <a:graphicData uri="http://schemas.openxmlformats.org/presentationml/2006/ole">
            <p:oleObj spid="_x0000_s4098" name="Equation" r:id="rId4" imgW="3543120" imgH="482400" progId="Equation.3">
              <p:embed/>
            </p:oleObj>
          </a:graphicData>
        </a:graphic>
      </p:graphicFrame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859338" y="1412875"/>
            <a:ext cx="3960812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for plastic strains, stress change lies along failure locus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– M</a:t>
            </a:r>
            <a:r>
              <a:rPr lang="el-GR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</a:t>
            </a:r>
            <a:r>
              <a:rPr lang="en-US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l-GR" sz="2400">
                <a:solidFill>
                  <a:srgbClr val="008000"/>
                </a:solidFill>
                <a:latin typeface="Times New Roman" pitchFamily="18" charset="0"/>
              </a:rPr>
              <a:t> 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+</a:t>
            </a:r>
            <a:r>
              <a:rPr lang="en-GB">
                <a:solidFill>
                  <a:srgbClr val="008000"/>
                </a:solidFill>
              </a:rPr>
              <a:t> </a:t>
            </a:r>
            <a:r>
              <a:rPr lang="el-GR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 = 0</a:t>
            </a:r>
            <a:endParaRPr lang="en-US" sz="240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79388" y="4843463"/>
            <a:ext cx="352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combine and rearrange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2700338" y="4797425"/>
          <a:ext cx="3600450" cy="1787525"/>
        </p:xfrm>
        <a:graphic>
          <a:graphicData uri="http://schemas.openxmlformats.org/presentationml/2006/ole">
            <p:oleObj spid="_x0000_s4099" name="Equation" r:id="rId5" imgW="1765080" imgH="876240" progId="Equation.3">
              <p:embed/>
            </p:oleObj>
          </a:graphicData>
        </a:graphic>
      </p:graphicFrame>
      <p:pic>
        <p:nvPicPr>
          <p:cNvPr id="9" name="Picture 4" descr="colou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07950" y="260350"/>
            <a:ext cx="8856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Stiffness matrix … which stiffness? elastic/plastic?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684213" y="2201863"/>
          <a:ext cx="7272337" cy="939800"/>
        </p:xfrm>
        <a:graphic>
          <a:graphicData uri="http://schemas.openxmlformats.org/presentationml/2006/ole">
            <p:oleObj spid="_x0000_s5122" name="Equation" r:id="rId3" imgW="3733560" imgH="482400" progId="Equation.3">
              <p:embed/>
            </p:oleObj>
          </a:graphicData>
        </a:graphic>
      </p:graphicFrame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84213" y="1268413"/>
            <a:ext cx="6264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stiffness formulation: calculate stress increments from </a:t>
            </a:r>
            <a:r>
              <a:rPr lang="en-GB" sz="2400" i="1">
                <a:solidFill>
                  <a:srgbClr val="660066"/>
                </a:solidFill>
                <a:latin typeface="Times New Roman" pitchFamily="18" charset="0"/>
              </a:rPr>
              <a:t>total </a:t>
            </a: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strain increments</a:t>
            </a:r>
            <a:endParaRPr lang="en-US" sz="2400">
              <a:solidFill>
                <a:srgbClr val="660066"/>
              </a:solidFill>
              <a:latin typeface="Times New Roman" pitchFamily="18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23850" y="3573463"/>
            <a:ext cx="83518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elastic predictor</a:t>
            </a:r>
            <a:r>
              <a:rPr lang="en-GB" sz="2400">
                <a:latin typeface="Times New Roman" pitchFamily="18" charset="0"/>
              </a:rPr>
              <a:t> and 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plastic corrector</a:t>
            </a:r>
          </a:p>
          <a:p>
            <a:pPr>
              <a:spcBef>
                <a:spcPct val="50000"/>
              </a:spcBef>
            </a:pPr>
            <a:r>
              <a:rPr lang="en-GB" sz="2400" i="1">
                <a:solidFill>
                  <a:srgbClr val="990000"/>
                </a:solidFill>
                <a:latin typeface="Times New Roman" pitchFamily="18" charset="0"/>
              </a:rPr>
              <a:t>implementation</a:t>
            </a:r>
            <a:r>
              <a:rPr lang="en-GB" sz="2400">
                <a:solidFill>
                  <a:srgbClr val="990000"/>
                </a:solidFill>
                <a:latin typeface="Times New Roman" pitchFamily="18" charset="0"/>
              </a:rPr>
              <a:t>:</a:t>
            </a:r>
            <a:r>
              <a:rPr lang="en-GB" sz="2400">
                <a:latin typeface="Times New Roman" pitchFamily="18" charset="0"/>
              </a:rPr>
              <a:t> if 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elastic prediction</a:t>
            </a:r>
            <a:r>
              <a:rPr lang="en-GB" sz="2400">
                <a:latin typeface="Times New Roman" pitchFamily="18" charset="0"/>
              </a:rPr>
              <a:t> produces a stress state lying in inaccessible region beyond failure locus, 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plastic correction</a:t>
            </a:r>
            <a:r>
              <a:rPr lang="en-GB" sz="2400">
                <a:latin typeface="Times New Roman" pitchFamily="18" charset="0"/>
              </a:rPr>
              <a:t> required to bring stress state back to failure locus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if plastic:</a:t>
            </a:r>
            <a:endParaRPr lang="en-US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1619250" y="2133600"/>
            <a:ext cx="1152525" cy="1150938"/>
          </a:xfrm>
          <a:prstGeom prst="ellips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2843213" y="1917700"/>
            <a:ext cx="4608512" cy="1511300"/>
          </a:xfrm>
          <a:prstGeom prst="ellips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1763713" y="5445125"/>
          <a:ext cx="4427537" cy="890588"/>
        </p:xfrm>
        <a:graphic>
          <a:graphicData uri="http://schemas.openxmlformats.org/presentationml/2006/ole">
            <p:oleObj spid="_x0000_s5123" name="Equation" r:id="rId4" imgW="2273040" imgH="457200" progId="Equation.3">
              <p:embed/>
            </p:oleObj>
          </a:graphicData>
        </a:graphic>
      </p:graphicFrame>
      <p:pic>
        <p:nvPicPr>
          <p:cNvPr id="10" name="Picture 4" descr="colo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 animBg="1"/>
      <p:bldP spid="327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11188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Plastic dissipation?  Associated flow?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827088" y="1601788"/>
          <a:ext cx="5113337" cy="1028700"/>
        </p:xfrm>
        <a:graphic>
          <a:graphicData uri="http://schemas.openxmlformats.org/presentationml/2006/ole">
            <p:oleObj spid="_x0000_s6146" name="Equation" r:id="rId3" imgW="2273040" imgH="457200" progId="Equation.3">
              <p:embed/>
            </p:oleObj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684213" y="1052513"/>
            <a:ext cx="280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if plastic:</a:t>
            </a:r>
            <a:endParaRPr lang="en-US" sz="2400">
              <a:solidFill>
                <a:srgbClr val="008000"/>
              </a:solidFill>
              <a:latin typeface="Times New Roman" pitchFamily="18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84213" y="2868613"/>
            <a:ext cx="6911975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confirm that 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 = M</a:t>
            </a:r>
            <a:r>
              <a:rPr lang="el-GR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'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asymmetric unless M = M* (associated flow)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plastic work </a:t>
            </a:r>
            <a:r>
              <a:rPr lang="el-GR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2400" baseline="300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GB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= p</a:t>
            </a:r>
            <a:r>
              <a:rPr lang="en-US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l-GR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 baseline="-250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 baseline="300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 + q</a:t>
            </a:r>
            <a:r>
              <a:rPr lang="el-GR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 baseline="-250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GB" sz="2400" baseline="300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n-GB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=(M – M*)p</a:t>
            </a:r>
            <a:r>
              <a:rPr lang="en-US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l-GR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δε</a:t>
            </a:r>
            <a:r>
              <a:rPr lang="en-GB" sz="2400" baseline="-250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GB" sz="2400" baseline="300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plastic work </a:t>
            </a:r>
            <a:r>
              <a:rPr lang="el-GR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GB" sz="2400" baseline="300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0 for M = M* (associated flow)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physically unreasonable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(but basis of bearing capacity calculations etc)</a:t>
            </a:r>
            <a:r>
              <a:rPr lang="en-GB" sz="240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4213" y="260350"/>
            <a:ext cx="7991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200">
                <a:solidFill>
                  <a:srgbClr val="CC0000"/>
                </a:solidFill>
                <a:latin typeface="Times New Roman" pitchFamily="18" charset="0"/>
              </a:rPr>
              <a:t>Mohr-Coulomb model: typical response</a:t>
            </a:r>
            <a:endParaRPr lang="en-US" sz="320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11188" y="5448300"/>
            <a:ext cx="59039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typical response in constant p</a:t>
            </a:r>
            <a:r>
              <a:rPr lang="en-US" sz="240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' test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dilation</a:t>
            </a:r>
            <a:r>
              <a:rPr lang="en-GB" sz="240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/compression </a:t>
            </a:r>
            <a:r>
              <a:rPr lang="en-GB" sz="240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depends on sign of M*</a:t>
            </a:r>
            <a:endParaRPr lang="en-US" sz="2400"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8" name="Picture 8" descr="EPP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868363"/>
            <a:ext cx="6192837" cy="4405312"/>
          </a:xfrm>
          <a:prstGeom prst="rect">
            <a:avLst/>
          </a:prstGeom>
          <a:noFill/>
        </p:spPr>
      </p:pic>
      <p:pic>
        <p:nvPicPr>
          <p:cNvPr id="6" name="Picture 4" descr="colo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9" name="Picture 13" descr="EPP7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2708275"/>
            <a:ext cx="4914900" cy="3497263"/>
          </a:xfrm>
          <a:prstGeom prst="rect">
            <a:avLst/>
          </a:prstGeom>
          <a:noFill/>
        </p:spPr>
      </p:pic>
      <p:pic>
        <p:nvPicPr>
          <p:cNvPr id="34828" name="Picture 12" descr="EPP6c"/>
          <p:cNvPicPr>
            <a:picLocks noChangeAspect="1" noChangeArrowheads="1"/>
          </p:cNvPicPr>
          <p:nvPr/>
        </p:nvPicPr>
        <p:blipFill>
          <a:blip r:embed="rId3" cstate="print"/>
          <a:srcRect t="18166"/>
          <a:stretch>
            <a:fillRect/>
          </a:stretch>
        </p:blipFill>
        <p:spPr bwMode="auto">
          <a:xfrm>
            <a:off x="0" y="188913"/>
            <a:ext cx="5435600" cy="2397125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50825" y="1352550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endParaRPr lang="en-GB" sz="24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140325" y="476250"/>
            <a:ext cx="38242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CC0000"/>
                </a:solidFill>
                <a:latin typeface="Times New Roman" pitchFamily="18" charset="0"/>
              </a:rPr>
              <a:t>standard elastic-perfectly plastic Mohr-Coulomb model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33CC"/>
                </a:solidFill>
                <a:latin typeface="Times New Roman" pitchFamily="18" charset="0"/>
              </a:rPr>
              <a:t>non-associated plastic flow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6600"/>
                </a:solidFill>
                <a:latin typeface="Times New Roman" pitchFamily="18" charset="0"/>
              </a:rPr>
              <a:t>M* ≠ M</a:t>
            </a:r>
            <a:endParaRPr lang="en-GB" sz="2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96875" y="3340100"/>
            <a:ext cx="349885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008000"/>
                </a:solidFill>
                <a:latin typeface="Times New Roman" pitchFamily="18" charset="0"/>
              </a:rPr>
              <a:t>simplicity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0066"/>
                </a:solidFill>
                <a:latin typeface="Times New Roman" pitchFamily="18" charset="0"/>
              </a:rPr>
              <a:t>sharp stiffness changes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tangent stiffness either </a:t>
            </a:r>
            <a:r>
              <a:rPr lang="en-GB" sz="2400">
                <a:solidFill>
                  <a:srgbClr val="000066"/>
                </a:solidFill>
                <a:latin typeface="Times New Roman" pitchFamily="18" charset="0"/>
              </a:rPr>
              <a:t>elastic</a:t>
            </a:r>
            <a:r>
              <a:rPr lang="en-GB" sz="2400">
                <a:solidFill>
                  <a:srgbClr val="663300"/>
                </a:solidFill>
                <a:latin typeface="Times New Roman" pitchFamily="18" charset="0"/>
              </a:rPr>
              <a:t> or </a:t>
            </a:r>
            <a:r>
              <a:rPr lang="en-GB" sz="2400">
                <a:solidFill>
                  <a:srgbClr val="800000"/>
                </a:solidFill>
                <a:latin typeface="Times New Roman" pitchFamily="18" charset="0"/>
              </a:rPr>
              <a:t>zero</a:t>
            </a:r>
          </a:p>
          <a:p>
            <a:pPr>
              <a:spcBef>
                <a:spcPct val="50000"/>
              </a:spcBef>
            </a:pPr>
            <a:r>
              <a:rPr lang="en-GB" sz="2400">
                <a:solidFill>
                  <a:srgbClr val="00CC00"/>
                </a:solidFill>
                <a:latin typeface="Times New Roman" pitchFamily="18" charset="0"/>
              </a:rPr>
              <a:t>continuing volume change</a:t>
            </a:r>
            <a:endParaRPr lang="en-US" sz="2400">
              <a:solidFill>
                <a:srgbClr val="00CC00"/>
              </a:solidFill>
              <a:latin typeface="Times New Roman" pitchFamily="18" charset="0"/>
            </a:endParaRP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3294063" y="2997200"/>
            <a:ext cx="1422400" cy="1444625"/>
          </a:xfrm>
          <a:prstGeom prst="line">
            <a:avLst/>
          </a:prstGeom>
          <a:noFill/>
          <a:ln w="28575">
            <a:solidFill>
              <a:srgbClr val="660066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V="1">
            <a:off x="3773488" y="5300663"/>
            <a:ext cx="1446212" cy="3302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pic>
        <p:nvPicPr>
          <p:cNvPr id="10" name="Picture 4" descr="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3062" y="5791200"/>
            <a:ext cx="11509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557</Words>
  <Application>Microsoft Office PowerPoint</Application>
  <PresentationFormat>On-screen Show (4:3)</PresentationFormat>
  <Paragraphs>79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Saturated soil modelling: Griffith University: February 2010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Summary</vt:lpstr>
    </vt:vector>
  </TitlesOfParts>
  <Company>University of Bristol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Saturated soil modelling David Muir Wood University of Dundee, Scotland</dc:title>
  <dc:creator> </dc:creator>
  <cp:lastModifiedBy> </cp:lastModifiedBy>
  <cp:revision>9</cp:revision>
  <dcterms:created xsi:type="dcterms:W3CDTF">2010-01-16T09:41:05Z</dcterms:created>
  <dcterms:modified xsi:type="dcterms:W3CDTF">2010-01-20T12:08:50Z</dcterms:modified>
</cp:coreProperties>
</file>