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1/16/2010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1/16/2010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1/16/2010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1/16/2010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1/16/2010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1/16/2010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1/16/2010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1/16/2010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1/16/2010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1/16/2010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1/16/2010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FC1A-6D62-4E64-86F4-5361208C8552}" type="datetimeFigureOut">
              <a:rPr lang="en-US" smtClean="0"/>
              <a:pPr/>
              <a:t>1/16/2010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l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6076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AU" sz="2700" dirty="0" smtClean="0"/>
              <a:t>Saturated soil modelling: Griffith University: February 2010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2285992"/>
            <a:ext cx="78581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arabicPeriod" startAt="2"/>
            </a:pPr>
            <a:r>
              <a:rPr lang="en-AU" sz="3200" dirty="0" smtClean="0">
                <a:solidFill>
                  <a:srgbClr val="00B050"/>
                </a:solidFill>
              </a:rPr>
              <a:t>Elastic modelling </a:t>
            </a:r>
          </a:p>
          <a:p>
            <a:pPr marL="514350" indent="-514350" algn="ctr"/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David Muir Wood</a:t>
            </a:r>
          </a:p>
          <a:p>
            <a:pPr marL="514350" indent="-514350" algn="ctr"/>
            <a:r>
              <a:rPr lang="en-A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d.muirwood@dundee.ac.uk</a:t>
            </a:r>
            <a:endParaRPr lang="en-A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 algn="ctr"/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492500" y="404813"/>
            <a:ext cx="23034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rgbClr val="FF0000"/>
                </a:solidFill>
                <a:latin typeface="Times New Roman" pitchFamily="18" charset="0"/>
              </a:rPr>
              <a:t>Hooke’s law</a:t>
            </a:r>
            <a:endParaRPr lang="en-US" sz="32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971550" y="1546225"/>
            <a:ext cx="237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FF"/>
                </a:solidFill>
                <a:latin typeface="Times New Roman" pitchFamily="18" charset="0"/>
              </a:rPr>
              <a:t>axial symmetry:</a:t>
            </a:r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1619250" y="2159000"/>
          <a:ext cx="4968875" cy="2349500"/>
        </p:xfrm>
        <a:graphic>
          <a:graphicData uri="http://schemas.openxmlformats.org/presentationml/2006/ole">
            <p:oleObj spid="_x0000_s2050" name="Equation" r:id="rId3" imgW="2311200" imgH="1091880" progId="Equation.3">
              <p:embed/>
            </p:oleObj>
          </a:graphicData>
        </a:graphic>
      </p:graphicFrame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971550" y="4797425"/>
            <a:ext cx="7632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compliance/stiffness matrices not symmetric because stress and strain variables not work conjugate</a:t>
            </a:r>
            <a:r>
              <a:rPr lang="en-GB" sz="2400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7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492500" y="188913"/>
            <a:ext cx="23034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rgbClr val="FF0000"/>
                </a:solidFill>
                <a:latin typeface="Times New Roman" pitchFamily="18" charset="0"/>
              </a:rPr>
              <a:t>Hooke’s law</a:t>
            </a:r>
            <a:endParaRPr lang="en-US" sz="32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00113" y="1052513"/>
            <a:ext cx="58324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FF"/>
                </a:solidFill>
                <a:latin typeface="Times New Roman" pitchFamily="18" charset="0"/>
              </a:rPr>
              <a:t>separate change of size and change of shape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work conjugate stress and strain variables</a:t>
            </a:r>
            <a:endParaRPr lang="en-US" sz="2400">
              <a:solidFill>
                <a:srgbClr val="336600"/>
              </a:solidFill>
              <a:latin typeface="Times New Roman" pitchFamily="18" charset="0"/>
            </a:endParaRP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971550" y="2155825"/>
          <a:ext cx="6308725" cy="912813"/>
        </p:xfrm>
        <a:graphic>
          <a:graphicData uri="http://schemas.openxmlformats.org/presentationml/2006/ole">
            <p:oleObj spid="_x0000_s3074" name="Equation" r:id="rId3" imgW="3162240" imgH="457200" progId="Equation.3">
              <p:embed/>
            </p:oleObj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971550" y="3557588"/>
          <a:ext cx="1871663" cy="950912"/>
        </p:xfrm>
        <a:graphic>
          <a:graphicData uri="http://schemas.openxmlformats.org/presentationml/2006/ole">
            <p:oleObj spid="_x0000_s3075" name="Equation" r:id="rId4" imgW="774360" imgH="393480" progId="Equation.3">
              <p:embed/>
            </p:oleObj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4356100" y="3511550"/>
          <a:ext cx="1800225" cy="996950"/>
        </p:xfrm>
        <a:graphic>
          <a:graphicData uri="http://schemas.openxmlformats.org/presentationml/2006/ole">
            <p:oleObj spid="_x0000_s3076" name="Equation" r:id="rId5" imgW="711000" imgH="393480" progId="Equation.3">
              <p:embed/>
            </p:oleObj>
          </a:graphicData>
        </a:graphic>
      </p:graphicFrame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971550" y="3213100"/>
            <a:ext cx="223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bulk modulus:</a:t>
            </a:r>
            <a:endParaRPr lang="en-US" sz="2400">
              <a:solidFill>
                <a:srgbClr val="336600"/>
              </a:solidFill>
              <a:latin typeface="Times New Roman" pitchFamily="18" charset="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356100" y="3187700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shear modulus:</a:t>
            </a:r>
            <a:endParaRPr lang="en-US" sz="240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042988" y="5013325"/>
            <a:ext cx="619283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663300"/>
                </a:solidFill>
                <a:latin typeface="Times New Roman" pitchFamily="18" charset="0"/>
              </a:rPr>
              <a:t>change of size and change of shape uncoupled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800000"/>
                </a:solidFill>
                <a:latin typeface="Times New Roman" pitchFamily="18" charset="0"/>
              </a:rPr>
              <a:t>(off-diagonal zeros)</a:t>
            </a:r>
            <a:endParaRPr lang="en-US" sz="2400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11" name="Picture 4" descr="colo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492500" y="404813"/>
            <a:ext cx="23034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200">
                <a:solidFill>
                  <a:srgbClr val="FF0000"/>
                </a:solidFill>
                <a:latin typeface="Times New Roman" pitchFamily="18" charset="0"/>
              </a:rPr>
              <a:t>Hooke’s law</a:t>
            </a:r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00113" y="1412875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FF"/>
                </a:solidFill>
                <a:latin typeface="Times New Roman" pitchFamily="18" charset="0"/>
              </a:rPr>
              <a:t>only 2 independent elastic properties for isotropic material</a:t>
            </a:r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2535" name="Picture 7" descr="Elasti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205038"/>
            <a:ext cx="3986212" cy="3917950"/>
          </a:xfrm>
          <a:prstGeom prst="rect">
            <a:avLst/>
          </a:prstGeom>
          <a:noFill/>
        </p:spPr>
      </p:pic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3708400" y="2667000"/>
          <a:ext cx="4418013" cy="977900"/>
        </p:xfrm>
        <a:graphic>
          <a:graphicData uri="http://schemas.openxmlformats.org/presentationml/2006/ole">
            <p:oleObj spid="_x0000_s4098" name="Equation" r:id="rId4" imgW="1777680" imgH="393480" progId="Equation.3">
              <p:embed/>
            </p:oleObj>
          </a:graphicData>
        </a:graphic>
      </p:graphicFrame>
      <p:pic>
        <p:nvPicPr>
          <p:cNvPr id="7" name="Picture 4" descr="colo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3333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rgbClr val="FF0000"/>
                </a:solidFill>
                <a:latin typeface="Times New Roman" pitchFamily="18" charset="0"/>
              </a:rPr>
              <a:t>Stiffness in </a:t>
            </a:r>
            <a:r>
              <a:rPr lang="en-GB" sz="3200" i="1">
                <a:solidFill>
                  <a:srgbClr val="FF0000"/>
                </a:solidFill>
                <a:latin typeface="Times New Roman" pitchFamily="18" charset="0"/>
              </a:rPr>
              <a:t>conventional</a:t>
            </a:r>
            <a:r>
              <a:rPr lang="en-GB" sz="3200">
                <a:solidFill>
                  <a:srgbClr val="FF0000"/>
                </a:solidFill>
                <a:latin typeface="Times New Roman" pitchFamily="18" charset="0"/>
              </a:rPr>
              <a:t> drained triaxial compression</a:t>
            </a:r>
            <a:endParaRPr lang="en-US" sz="32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79388" y="1484313"/>
            <a:ext cx="576103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FF"/>
                </a:solidFill>
                <a:latin typeface="Times New Roman" pitchFamily="18" charset="0"/>
              </a:rPr>
              <a:t>total stress path in </a:t>
            </a:r>
            <a:r>
              <a:rPr lang="en-GB" sz="2400" i="1">
                <a:solidFill>
                  <a:srgbClr val="0000FF"/>
                </a:solidFill>
                <a:latin typeface="Times New Roman" pitchFamily="18" charset="0"/>
              </a:rPr>
              <a:t>conventional</a:t>
            </a:r>
            <a:r>
              <a:rPr lang="en-GB" sz="2400">
                <a:solidFill>
                  <a:srgbClr val="0000FF"/>
                </a:solidFill>
                <a:latin typeface="Times New Roman" pitchFamily="18" charset="0"/>
              </a:rPr>
              <a:t> compression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66"/>
                </a:solidFill>
                <a:latin typeface="Times New Roman" pitchFamily="18" charset="0"/>
              </a:rPr>
              <a:t>(constant cell pressure):</a:t>
            </a:r>
            <a:endParaRPr lang="en-US" sz="240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23558" name="Picture 6" descr="Elasti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1150" y="2036763"/>
            <a:ext cx="3789363" cy="3121025"/>
          </a:xfrm>
          <a:prstGeom prst="rect">
            <a:avLst/>
          </a:prstGeom>
          <a:noFill/>
        </p:spPr>
      </p:pic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395288" y="2924175"/>
          <a:ext cx="5040312" cy="1358900"/>
        </p:xfrm>
        <a:graphic>
          <a:graphicData uri="http://schemas.openxmlformats.org/presentationml/2006/ole">
            <p:oleObj spid="_x0000_s5122" name="Equation" r:id="rId4" imgW="2260440" imgH="609480" progId="Equation.3">
              <p:embed/>
            </p:oleObj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323850" y="4964113"/>
          <a:ext cx="6308725" cy="912812"/>
        </p:xfrm>
        <a:graphic>
          <a:graphicData uri="http://schemas.openxmlformats.org/presentationml/2006/ole">
            <p:oleObj spid="_x0000_s5123" name="Equation" r:id="rId5" imgW="3162240" imgH="457200" progId="Equation.3">
              <p:embed/>
            </p:oleObj>
          </a:graphicData>
        </a:graphic>
      </p:graphicFrame>
      <p:pic>
        <p:nvPicPr>
          <p:cNvPr id="8" name="Picture 4" descr="colo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116013" y="333375"/>
            <a:ext cx="6840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rgbClr val="FF0000"/>
                </a:solidFill>
                <a:latin typeface="Times New Roman" pitchFamily="18" charset="0"/>
              </a:rPr>
              <a:t>Stiffness in drained triaxial compression</a:t>
            </a:r>
            <a:endParaRPr lang="en-US" sz="32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9396" name="Picture 4" descr="Elastic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341438"/>
            <a:ext cx="5786438" cy="4171950"/>
          </a:xfrm>
          <a:prstGeom prst="rect">
            <a:avLst/>
          </a:prstGeom>
          <a:noFill/>
        </p:spPr>
      </p:pic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466725" y="1481138"/>
          <a:ext cx="1870075" cy="4464050"/>
        </p:xfrm>
        <a:graphic>
          <a:graphicData uri="http://schemas.openxmlformats.org/presentationml/2006/ole">
            <p:oleObj spid="_x0000_s6146" name="Equation" r:id="rId4" imgW="787320" imgH="1879560" progId="Equation.3">
              <p:embed/>
            </p:oleObj>
          </a:graphicData>
        </a:graphic>
      </p:graphicFrame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323850" y="1412875"/>
            <a:ext cx="1584325" cy="11525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 flipH="1">
            <a:off x="3059113" y="1268413"/>
            <a:ext cx="504825" cy="19446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250825" y="2563813"/>
            <a:ext cx="1584325" cy="1152525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H="1">
            <a:off x="6084888" y="1268413"/>
            <a:ext cx="431800" cy="194468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250825" y="3573463"/>
            <a:ext cx="1800225" cy="1223962"/>
          </a:xfrm>
          <a:prstGeom prst="ellips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3059113" y="3789363"/>
            <a:ext cx="576262" cy="115252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9404" name="Oval 12"/>
          <p:cNvSpPr>
            <a:spLocks noChangeArrowheads="1"/>
          </p:cNvSpPr>
          <p:nvPr/>
        </p:nvSpPr>
        <p:spPr bwMode="auto">
          <a:xfrm>
            <a:off x="250825" y="4797425"/>
            <a:ext cx="2089150" cy="1223963"/>
          </a:xfrm>
          <a:prstGeom prst="ellips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6083300" y="3860800"/>
            <a:ext cx="576263" cy="1152525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4" name="Picture 4" descr="colo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animBg="1"/>
      <p:bldP spid="59398" grpId="1" animBg="1"/>
      <p:bldP spid="59399" grpId="0" animBg="1"/>
      <p:bldP spid="59399" grpId="1" animBg="1"/>
      <p:bldP spid="59400" grpId="0" animBg="1"/>
      <p:bldP spid="59400" grpId="1" animBg="1"/>
      <p:bldP spid="59401" grpId="0" animBg="1"/>
      <p:bldP spid="59401" grpId="1" animBg="1"/>
      <p:bldP spid="59402" grpId="0" animBg="1"/>
      <p:bldP spid="59402" grpId="1" animBg="1"/>
      <p:bldP spid="59403" grpId="0" animBg="1"/>
      <p:bldP spid="59403" grpId="1" animBg="1"/>
      <p:bldP spid="59404" grpId="0" animBg="1"/>
      <p:bldP spid="594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971550" y="188913"/>
            <a:ext cx="7272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rgbClr val="FF0000"/>
                </a:solidFill>
                <a:latin typeface="Times New Roman" pitchFamily="18" charset="0"/>
              </a:rPr>
              <a:t>Stiffness in undrained triaxial compression</a:t>
            </a:r>
            <a:endParaRPr lang="en-US" sz="32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5604" name="Picture 4" descr="Elastic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763588"/>
            <a:ext cx="5983288" cy="2733675"/>
          </a:xfrm>
          <a:prstGeom prst="rect">
            <a:avLst/>
          </a:prstGeom>
          <a:noFill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79388" y="3190875"/>
            <a:ext cx="799306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0000FF"/>
                </a:solidFill>
                <a:latin typeface="Times New Roman" pitchFamily="18" charset="0"/>
              </a:rPr>
              <a:t>no coupling between change of size and change of shape – compression and distortion – for isotropic elastic soil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336600"/>
                </a:solidFill>
                <a:latin typeface="Times New Roman" pitchFamily="18" charset="0"/>
              </a:rPr>
              <a:t>hence, in </a:t>
            </a:r>
            <a:r>
              <a:rPr lang="en-GB" sz="2400" dirty="0" err="1">
                <a:solidFill>
                  <a:srgbClr val="336600"/>
                </a:solidFill>
                <a:latin typeface="Times New Roman" pitchFamily="18" charset="0"/>
              </a:rPr>
              <a:t>undrained</a:t>
            </a:r>
            <a:r>
              <a:rPr lang="en-GB" sz="2400" dirty="0">
                <a:solidFill>
                  <a:srgbClr val="336600"/>
                </a:solidFill>
                <a:latin typeface="Times New Roman" pitchFamily="18" charset="0"/>
              </a:rPr>
              <a:t> test – pure distortion – </a:t>
            </a:r>
            <a:r>
              <a:rPr lang="el-GR" sz="24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p'=0 and pore pressure parameter a = 0 for isotropic elastic soil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660066"/>
                </a:solidFill>
                <a:latin typeface="Times New Roman" pitchFamily="18" charset="0"/>
              </a:rPr>
              <a:t>conventional </a:t>
            </a:r>
            <a:r>
              <a:rPr lang="en-GB" sz="2400" dirty="0" err="1">
                <a:solidFill>
                  <a:srgbClr val="660066"/>
                </a:solidFill>
                <a:latin typeface="Times New Roman" pitchFamily="18" charset="0"/>
              </a:rPr>
              <a:t>triaxial</a:t>
            </a:r>
            <a:r>
              <a:rPr lang="en-GB" sz="2400" dirty="0">
                <a:solidFill>
                  <a:srgbClr val="660066"/>
                </a:solidFill>
                <a:latin typeface="Times New Roman" pitchFamily="18" charset="0"/>
              </a:rPr>
              <a:t> compression </a:t>
            </a:r>
            <a:r>
              <a:rPr lang="el-GR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q/</a:t>
            </a:r>
            <a:r>
              <a:rPr lang="el-GR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p = 3 and </a:t>
            </a:r>
            <a:r>
              <a:rPr lang="el-GR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u = </a:t>
            </a:r>
            <a:r>
              <a:rPr lang="el-GR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l-GR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q/3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pore pressure from total mean stress alone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effective stress path independent of total stress path</a:t>
            </a:r>
            <a:endParaRPr lang="el-GR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71550" y="333375"/>
            <a:ext cx="7272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rgbClr val="FF0000"/>
                </a:solidFill>
                <a:latin typeface="Times New Roman" pitchFamily="18" charset="0"/>
              </a:rPr>
              <a:t>Stiffness in undrained triaxial compression</a:t>
            </a:r>
            <a:endParaRPr lang="en-US" sz="320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3060700" y="1196975"/>
          <a:ext cx="5040313" cy="1027113"/>
        </p:xfrm>
        <a:graphic>
          <a:graphicData uri="http://schemas.openxmlformats.org/presentationml/2006/ole">
            <p:oleObj spid="_x0000_s7170" name="Equation" r:id="rId3" imgW="2057400" imgH="419040" progId="Equation.3">
              <p:embed/>
            </p:oleObj>
          </a:graphicData>
        </a:graphic>
      </p:graphicFrame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39750" y="1412875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FF"/>
                </a:solidFill>
                <a:latin typeface="Times New Roman" pitchFamily="18" charset="0"/>
              </a:rPr>
              <a:t>in undrained test</a:t>
            </a:r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44463" y="2636838"/>
            <a:ext cx="882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external view of undrained stiffness in terms of total stress increments:</a:t>
            </a:r>
            <a:endParaRPr lang="en-US" sz="2400">
              <a:solidFill>
                <a:srgbClr val="336600"/>
              </a:solidFill>
              <a:latin typeface="Times New Roman" pitchFamily="18" charset="0"/>
            </a:endParaRPr>
          </a:p>
        </p:txBody>
      </p:sp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2416175" y="3163888"/>
          <a:ext cx="3956050" cy="1055687"/>
        </p:xfrm>
        <a:graphic>
          <a:graphicData uri="http://schemas.openxmlformats.org/presentationml/2006/ole">
            <p:oleObj spid="_x0000_s7171" name="Equation" r:id="rId4" imgW="1714320" imgH="457200" progId="Equation.3">
              <p:embed/>
            </p:oleObj>
          </a:graphicData>
        </a:graphic>
      </p:graphicFrame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9750" y="4484688"/>
            <a:ext cx="770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distortional stress q = </a:t>
            </a:r>
            <a:r>
              <a:rPr lang="el-GR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sz="2400" baseline="-250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l-GR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sz="2400" baseline="-250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sz="2400" baseline="-250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l-GR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sz="2400" baseline="-250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and hence G</a:t>
            </a:r>
            <a:r>
              <a:rPr lang="en-US" sz="2400" baseline="-250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= G</a:t>
            </a:r>
          </a:p>
        </p:txBody>
      </p:sp>
      <p:pic>
        <p:nvPicPr>
          <p:cNvPr id="9" name="Picture 4" descr="colo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71550" y="333375"/>
            <a:ext cx="7272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rgbClr val="FF0000"/>
                </a:solidFill>
                <a:latin typeface="Times New Roman" pitchFamily="18" charset="0"/>
              </a:rPr>
              <a:t>Stiffness in undrained triaxial compression</a:t>
            </a:r>
            <a:endParaRPr lang="en-US" sz="320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1042988" y="1220788"/>
          <a:ext cx="3956050" cy="1055687"/>
        </p:xfrm>
        <a:graphic>
          <a:graphicData uri="http://schemas.openxmlformats.org/presentationml/2006/ole">
            <p:oleObj spid="_x0000_s8194" name="Equation" r:id="rId3" imgW="1714320" imgH="457200" progId="Equation.3">
              <p:embed/>
            </p:oleObj>
          </a:graphicData>
        </a:graphic>
      </p:graphicFrame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116013" y="2565400"/>
            <a:ext cx="57610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δε</a:t>
            </a:r>
            <a:r>
              <a:rPr lang="en-GB" sz="2400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0 (undrained)</a:t>
            </a:r>
          </a:p>
          <a:p>
            <a:pPr>
              <a:spcBef>
                <a:spcPct val="50000"/>
              </a:spcBef>
            </a:pPr>
            <a:r>
              <a:rPr lang="el-GR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p arbitrary (external change of total stress)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hence K</a:t>
            </a:r>
            <a:r>
              <a:rPr lang="en-GB" sz="2400" baseline="-250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</a:t>
            </a:r>
            <a:r>
              <a:rPr lang="en-GB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en-GB" sz="2400" baseline="-25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1908175" y="4152900"/>
          <a:ext cx="3960813" cy="925513"/>
        </p:xfrm>
        <a:graphic>
          <a:graphicData uri="http://schemas.openxmlformats.org/presentationml/2006/ole">
            <p:oleObj spid="_x0000_s8195" name="Equation" r:id="rId4" imgW="1739880" imgH="406080" progId="Equation.3">
              <p:embed/>
            </p:oleObj>
          </a:graphicData>
        </a:graphic>
      </p:graphicFrame>
      <p:pic>
        <p:nvPicPr>
          <p:cNvPr id="7" name="Picture 4" descr="colo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971550" y="333375"/>
            <a:ext cx="7272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rgbClr val="FF0000"/>
                </a:solidFill>
                <a:latin typeface="Times New Roman" pitchFamily="18" charset="0"/>
              </a:rPr>
              <a:t>Stiffness in undrained triaxial compression</a:t>
            </a:r>
            <a:endParaRPr lang="en-US" sz="320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1042988" y="1220788"/>
          <a:ext cx="3956050" cy="1055687"/>
        </p:xfrm>
        <a:graphic>
          <a:graphicData uri="http://schemas.openxmlformats.org/presentationml/2006/ole">
            <p:oleObj spid="_x0000_s9218" name="Equation" r:id="rId3" imgW="1714320" imgH="457200" progId="Equation.3">
              <p:embed/>
            </p:oleObj>
          </a:graphicData>
        </a:graphic>
      </p:graphicFrame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116013" y="3692525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GB" sz="2400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1/2</a:t>
            </a:r>
          </a:p>
        </p:txBody>
      </p:sp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1187450" y="2503488"/>
          <a:ext cx="5291138" cy="925512"/>
        </p:xfrm>
        <a:graphic>
          <a:graphicData uri="http://schemas.openxmlformats.org/presentationml/2006/ole">
            <p:oleObj spid="_x0000_s9219" name="Equation" r:id="rId4" imgW="2323800" imgH="406080" progId="Equation.3">
              <p:embed/>
            </p:oleObj>
          </a:graphicData>
        </a:graphic>
      </p:graphicFrame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042988" y="4508500"/>
            <a:ext cx="525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drained and undrained elastic properties cannot be chosen independently</a:t>
            </a:r>
            <a:endParaRPr lang="en-US" sz="2400">
              <a:solidFill>
                <a:srgbClr val="336600"/>
              </a:solidFill>
              <a:latin typeface="Times New Roman" pitchFamily="18" charset="0"/>
            </a:endParaRPr>
          </a:p>
        </p:txBody>
      </p:sp>
      <p:pic>
        <p:nvPicPr>
          <p:cNvPr id="8" name="Picture 4" descr="colo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260475" y="333375"/>
            <a:ext cx="6480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rgbClr val="FF0000"/>
                </a:solidFill>
                <a:latin typeface="Times New Roman" pitchFamily="18" charset="0"/>
              </a:rPr>
              <a:t>Elastic stiffness from different devices</a:t>
            </a:r>
            <a:endParaRPr lang="en-US" sz="32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7652" name="Picture 4" descr="Elasti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25538"/>
            <a:ext cx="3097213" cy="2595562"/>
          </a:xfrm>
          <a:prstGeom prst="rect">
            <a:avLst/>
          </a:prstGeom>
          <a:noFill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356100" y="2208213"/>
            <a:ext cx="4176713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FF"/>
                </a:solidFill>
                <a:latin typeface="Times New Roman" pitchFamily="18" charset="0"/>
              </a:rPr>
              <a:t>oedometer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one dimensional compression</a:t>
            </a:r>
            <a:endParaRPr lang="en-US" sz="2400">
              <a:solidFill>
                <a:srgbClr val="336600"/>
              </a:solidFill>
              <a:latin typeface="Times New Roman" pitchFamily="18" charset="0"/>
            </a:endParaRPr>
          </a:p>
        </p:txBody>
      </p:sp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755650" y="4076700"/>
          <a:ext cx="6818313" cy="1225550"/>
        </p:xfrm>
        <a:graphic>
          <a:graphicData uri="http://schemas.openxmlformats.org/presentationml/2006/ole">
            <p:oleObj spid="_x0000_s10242" name="Equation" r:id="rId4" imgW="2260440" imgH="406080" progId="Equation.3">
              <p:embed/>
            </p:oleObj>
          </a:graphicData>
        </a:graphic>
      </p:graphicFrame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755650" y="5661025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990000"/>
                </a:solidFill>
                <a:latin typeface="Times New Roman" pitchFamily="18" charset="0"/>
              </a:rPr>
              <a:t>and K</a:t>
            </a:r>
            <a:r>
              <a:rPr lang="en-GB" sz="2400" baseline="-25000">
                <a:solidFill>
                  <a:srgbClr val="990000"/>
                </a:solidFill>
                <a:latin typeface="Times New Roman" pitchFamily="18" charset="0"/>
              </a:rPr>
              <a:t>o</a:t>
            </a:r>
            <a:r>
              <a:rPr lang="en-GB" sz="2400">
                <a:solidFill>
                  <a:srgbClr val="990000"/>
                </a:solidFill>
                <a:latin typeface="Times New Roman" pitchFamily="18" charset="0"/>
              </a:rPr>
              <a:t> = </a:t>
            </a:r>
            <a:r>
              <a:rPr lang="el-GR" sz="24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GB" sz="24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/(1-</a:t>
            </a:r>
            <a:r>
              <a:rPr lang="el-GR" sz="24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GB" sz="24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240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olo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827088" y="908050"/>
            <a:ext cx="7273925" cy="4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CC0000"/>
                </a:solidFill>
                <a:latin typeface="Times New Roman" pitchFamily="18" charset="0"/>
              </a:rPr>
              <a:t>Elasticity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sz="2800">
              <a:solidFill>
                <a:srgbClr val="CC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009900"/>
                </a:solidFill>
                <a:latin typeface="Times New Roman" pitchFamily="18" charset="0"/>
              </a:rPr>
              <a:t>Hooke's law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chemeClr val="accent2"/>
                </a:solidFill>
                <a:latin typeface="Times New Roman" pitchFamily="18" charset="0"/>
              </a:rPr>
              <a:t>elastic behaviour in triaxial compression: drained/undrained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measurement of elastic properties with different devices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elastic anisotropy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000066"/>
                </a:solidFill>
                <a:latin typeface="Times New Roman" pitchFamily="18" charset="0"/>
              </a:rPr>
              <a:t>elastic nonlinearity - hyperelasticity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sz="2400">
              <a:latin typeface="Times New Roman" pitchFamily="18" charset="0"/>
            </a:endParaRPr>
          </a:p>
        </p:txBody>
      </p:sp>
      <p:pic>
        <p:nvPicPr>
          <p:cNvPr id="4" name="Picture 4" descr="col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260475" y="333375"/>
            <a:ext cx="6480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rgbClr val="FF0000"/>
                </a:solidFill>
                <a:latin typeface="Times New Roman" pitchFamily="18" charset="0"/>
              </a:rPr>
              <a:t>Elastic stiffness from different devices</a:t>
            </a:r>
            <a:endParaRPr lang="en-US" sz="32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8676" name="Picture 4" descr="Pres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8" y="1196975"/>
            <a:ext cx="7573962" cy="2787650"/>
          </a:xfrm>
          <a:prstGeom prst="rect">
            <a:avLst/>
          </a:prstGeom>
          <a:noFill/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55650" y="4437063"/>
            <a:ext cx="5329238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FF"/>
                </a:solidFill>
                <a:latin typeface="Times New Roman" pitchFamily="18" charset="0"/>
              </a:rPr>
              <a:t>pressuremeter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direct measurement of shear modulus G</a:t>
            </a:r>
            <a:endParaRPr lang="en-US" sz="2400">
              <a:solidFill>
                <a:srgbClr val="336600"/>
              </a:solidFill>
              <a:latin typeface="Times New Roman" pitchFamily="18" charset="0"/>
            </a:endParaRPr>
          </a:p>
        </p:txBody>
      </p:sp>
      <p:pic>
        <p:nvPicPr>
          <p:cNvPr id="6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260475" y="333375"/>
            <a:ext cx="6480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rgbClr val="FF0000"/>
                </a:solidFill>
                <a:latin typeface="Times New Roman" pitchFamily="18" charset="0"/>
              </a:rPr>
              <a:t>Elastic stiffness from different devices</a:t>
            </a:r>
            <a:endParaRPr lang="en-US" sz="32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9700" name="Picture 4" descr="Elastic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196975"/>
            <a:ext cx="3586163" cy="2122488"/>
          </a:xfrm>
          <a:prstGeom prst="rect">
            <a:avLst/>
          </a:prstGeom>
          <a:noFill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258888" y="3860800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FF"/>
                </a:solidFill>
                <a:latin typeface="Times New Roman" pitchFamily="18" charset="0"/>
              </a:rPr>
              <a:t>plate loading test</a:t>
            </a:r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3995738" y="3573463"/>
          <a:ext cx="2663825" cy="1136650"/>
        </p:xfrm>
        <a:graphic>
          <a:graphicData uri="http://schemas.openxmlformats.org/presentationml/2006/ole">
            <p:oleObj spid="_x0000_s11266" name="Equation" r:id="rId4" imgW="952200" imgH="406080" progId="Equation.3">
              <p:embed/>
            </p:oleObj>
          </a:graphicData>
        </a:graphic>
      </p:graphicFrame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11188" y="5276850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composite stiffnesses do not reveal individual elastic properties</a:t>
            </a:r>
            <a:endParaRPr lang="en-US" sz="2400">
              <a:solidFill>
                <a:srgbClr val="336600"/>
              </a:solidFill>
              <a:latin typeface="Times New Roman" pitchFamily="18" charset="0"/>
            </a:endParaRPr>
          </a:p>
        </p:txBody>
      </p:sp>
      <p:pic>
        <p:nvPicPr>
          <p:cNvPr id="8" name="Picture 4" descr="colo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187450" y="1125538"/>
            <a:ext cx="6697663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CC0000"/>
                </a:solidFill>
                <a:latin typeface="Times New Roman" pitchFamily="18" charset="0"/>
              </a:rPr>
              <a:t>elasticity</a:t>
            </a:r>
          </a:p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simple models assume isotropic linear elasticity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two parameters: E, </a:t>
            </a:r>
            <a:r>
              <a:rPr lang="el-GR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GB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or G, 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convenient but not necessary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explore possibility of anisotropy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nonlinearity</a:t>
            </a:r>
            <a:endParaRPr lang="el-GR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ol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SSMFig02-07"/>
          <p:cNvPicPr>
            <a:picLocks noChangeAspect="1" noChangeArrowheads="1"/>
          </p:cNvPicPr>
          <p:nvPr/>
        </p:nvPicPr>
        <p:blipFill>
          <a:blip r:embed="rId2" cstate="print"/>
          <a:srcRect l="4028" t="7126" r="14769" b="7204"/>
          <a:stretch>
            <a:fillRect/>
          </a:stretch>
        </p:blipFill>
        <p:spPr bwMode="auto">
          <a:xfrm>
            <a:off x="1019175" y="549275"/>
            <a:ext cx="2943225" cy="2128838"/>
          </a:xfrm>
          <a:prstGeom prst="rect">
            <a:avLst/>
          </a:prstGeom>
          <a:noFill/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060450" y="2897188"/>
            <a:ext cx="712946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anisotropic elasticity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many soils deposited over areas of large lateral extent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implied symmetry: all horizontal directions equivalent: B, C, D, E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cross anisotropy – transverse isotropy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3300"/>
                </a:solidFill>
                <a:latin typeface="Times New Roman" pitchFamily="18" charset="0"/>
              </a:rPr>
              <a:t>(anisotropy of real soils, after real stress/strain histories will be more complex)</a:t>
            </a:r>
            <a:endParaRPr lang="en-US" sz="2400">
              <a:solidFill>
                <a:srgbClr val="663300"/>
              </a:solidFill>
              <a:latin typeface="Times New Roman" pitchFamily="18" charset="0"/>
            </a:endParaRPr>
          </a:p>
        </p:txBody>
      </p:sp>
      <p:pic>
        <p:nvPicPr>
          <p:cNvPr id="5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Elastic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49275"/>
            <a:ext cx="5257800" cy="2365375"/>
          </a:xfrm>
          <a:prstGeom prst="rect">
            <a:avLst/>
          </a:prstGeom>
          <a:noFill/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221288" y="517525"/>
            <a:ext cx="360521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different modes of shearing</a:t>
            </a:r>
          </a:p>
          <a:p>
            <a:pPr algn="r">
              <a:spcBef>
                <a:spcPct val="50000"/>
              </a:spcBef>
            </a:pPr>
            <a:r>
              <a:rPr lang="en-GB" sz="2400">
                <a:solidFill>
                  <a:srgbClr val="0033CC"/>
                </a:solidFill>
                <a:latin typeface="Times New Roman" pitchFamily="18" charset="0"/>
              </a:rPr>
              <a:t>cross anisotropy</a:t>
            </a:r>
            <a:endParaRPr lang="en-US" sz="2400">
              <a:solidFill>
                <a:srgbClr val="0033CC"/>
              </a:solidFill>
              <a:latin typeface="Times New Roman" pitchFamily="18" charset="0"/>
            </a:endParaRPr>
          </a:p>
        </p:txBody>
      </p:sp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647700" y="2895600"/>
          <a:ext cx="7700963" cy="2097088"/>
        </p:xfrm>
        <a:graphic>
          <a:graphicData uri="http://schemas.openxmlformats.org/presentationml/2006/ole">
            <p:oleObj spid="_x0000_s12290" name="Equation" r:id="rId4" imgW="5130720" imgH="1396800" progId="Equation.3">
              <p:embed/>
            </p:oleObj>
          </a:graphicData>
        </a:graphic>
      </p:graphicFrame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23888" y="5127625"/>
            <a:ext cx="54721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8000"/>
                </a:solidFill>
                <a:latin typeface="Times New Roman" pitchFamily="18" charset="0"/>
              </a:rPr>
              <a:t>5 elastic properties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triaxial can only find 3: </a:t>
            </a:r>
            <a:r>
              <a:rPr lang="en-GB" sz="2400">
                <a:solidFill>
                  <a:srgbClr val="663300"/>
                </a:solidFill>
                <a:latin typeface="Times New Roman" pitchFamily="18" charset="0"/>
              </a:rPr>
              <a:t>E</a:t>
            </a:r>
            <a:r>
              <a:rPr lang="en-GB" sz="2400" baseline="-25000">
                <a:solidFill>
                  <a:srgbClr val="663300"/>
                </a:solidFill>
                <a:latin typeface="Times New Roman" pitchFamily="18" charset="0"/>
              </a:rPr>
              <a:t>v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, </a:t>
            </a:r>
            <a:r>
              <a:rPr lang="el-GR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GB" sz="2400" baseline="-25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vh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400" baseline="-250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4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/(1-</a:t>
            </a:r>
            <a:r>
              <a:rPr lang="el-GR" sz="24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GB" sz="2400" baseline="-250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hh</a:t>
            </a:r>
            <a:r>
              <a:rPr lang="en-GB" sz="24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l-GR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GB" sz="24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hh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  G</a:t>
            </a:r>
            <a:r>
              <a:rPr lang="en-GB" sz="24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vh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could use bender elements</a:t>
            </a:r>
            <a:endParaRPr lang="el-GR" sz="2400" baseline="-25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3935413" y="3563938"/>
            <a:ext cx="477837" cy="477837"/>
          </a:xfrm>
          <a:prstGeom prst="ellips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2587625" y="3632200"/>
            <a:ext cx="1073150" cy="344488"/>
          </a:xfrm>
          <a:prstGeom prst="ellips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1760538" y="2836863"/>
            <a:ext cx="1854200" cy="503237"/>
          </a:xfrm>
          <a:prstGeom prst="ellips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0" name="Picture 4" descr="colo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23825" y="558800"/>
          <a:ext cx="8748713" cy="2097088"/>
        </p:xfrm>
        <a:graphic>
          <a:graphicData uri="http://schemas.openxmlformats.org/presentationml/2006/ole">
            <p:oleObj spid="_x0000_s13314" name="Equation" r:id="rId3" imgW="5829120" imgH="1396800" progId="Equation.3">
              <p:embed/>
            </p:oleObj>
          </a:graphicData>
        </a:graphic>
      </p:graphicFrame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71450" y="2854325"/>
            <a:ext cx="653256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Graham &amp; Houlsby 3 parameter cross anisotropy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FF"/>
                </a:solidFill>
                <a:latin typeface="Times New Roman" pitchFamily="18" charset="0"/>
              </a:rPr>
              <a:t>axisymmetric triaxial conditions</a:t>
            </a:r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4352925" y="3384550"/>
          <a:ext cx="4400550" cy="884238"/>
        </p:xfrm>
        <a:graphic>
          <a:graphicData uri="http://schemas.openxmlformats.org/presentationml/2006/ole">
            <p:oleObj spid="_x0000_s13315" name="Equation" r:id="rId4" imgW="2400120" imgH="482400" progId="Equation.3">
              <p:embed/>
            </p:oleObj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582613" y="4068763"/>
          <a:ext cx="3281362" cy="2513012"/>
        </p:xfrm>
        <a:graphic>
          <a:graphicData uri="http://schemas.openxmlformats.org/presentationml/2006/ole">
            <p:oleObj spid="_x0000_s13316" name="Equation" r:id="rId5" imgW="1790640" imgH="1371600" progId="Equation.3">
              <p:embed/>
            </p:oleObj>
          </a:graphicData>
        </a:graphic>
      </p:graphicFrame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913313" y="4638675"/>
            <a:ext cx="3260725" cy="83185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solidFill>
                  <a:srgbClr val="006600"/>
                </a:solidFill>
                <a:latin typeface="Times New Roman" pitchFamily="18" charset="0"/>
              </a:rPr>
              <a:t>coupling of compression and distortion</a:t>
            </a:r>
            <a:endParaRPr lang="en-US" sz="240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6804025" y="3716338"/>
            <a:ext cx="576263" cy="576262"/>
          </a:xfrm>
          <a:prstGeom prst="ellipse">
            <a:avLst/>
          </a:prstGeom>
          <a:noFill/>
          <a:ln w="28575">
            <a:solidFill>
              <a:srgbClr val="33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7524750" y="3284538"/>
            <a:ext cx="576263" cy="576262"/>
          </a:xfrm>
          <a:prstGeom prst="ellipse">
            <a:avLst/>
          </a:prstGeom>
          <a:noFill/>
          <a:ln w="28575">
            <a:solidFill>
              <a:srgbClr val="33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0" name="Picture 4" descr="colo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  <p:bldP spid="40968" grpId="0" animBg="1"/>
      <p:bldP spid="4096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123825" y="558800"/>
          <a:ext cx="8748713" cy="2097088"/>
        </p:xfrm>
        <a:graphic>
          <a:graphicData uri="http://schemas.openxmlformats.org/presentationml/2006/ole">
            <p:oleObj spid="_x0000_s14338" name="Equation" r:id="rId3" imgW="5829120" imgH="1396800" progId="Equation.3">
              <p:embed/>
            </p:oleObj>
          </a:graphicData>
        </a:graphic>
      </p:graphicFrame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71450" y="3233738"/>
            <a:ext cx="48323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Graham &amp; Houlsby 3 parameter cross anisotropy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FF"/>
                </a:solidFill>
                <a:latin typeface="Times New Roman" pitchFamily="18" charset="0"/>
              </a:rPr>
              <a:t>axisymmetric triaxial conditions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800080"/>
                </a:solidFill>
                <a:latin typeface="Times New Roman" pitchFamily="18" charset="0"/>
              </a:rPr>
              <a:t>forcing particular link between cross anisotropic elastic parameters</a:t>
            </a:r>
            <a:endParaRPr lang="en-US" sz="2400">
              <a:solidFill>
                <a:srgbClr val="800080"/>
              </a:solidFill>
              <a:latin typeface="Times New Roman" pitchFamily="18" charset="0"/>
            </a:endParaRP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5062538" y="3384550"/>
          <a:ext cx="2979737" cy="884238"/>
        </p:xfrm>
        <a:graphic>
          <a:graphicData uri="http://schemas.openxmlformats.org/presentationml/2006/ole">
            <p:oleObj spid="_x0000_s14339" name="Equation" r:id="rId4" imgW="1625400" imgH="482400" progId="Equation.3">
              <p:embed/>
            </p:oleObj>
          </a:graphicData>
        </a:graphic>
      </p:graphicFrame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5199063" y="4638675"/>
            <a:ext cx="3260725" cy="83185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solidFill>
                  <a:srgbClr val="006600"/>
                </a:solidFill>
                <a:latin typeface="Times New Roman" pitchFamily="18" charset="0"/>
              </a:rPr>
              <a:t>coupling of compression and distortion</a:t>
            </a:r>
            <a:endParaRPr lang="en-US" sz="240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41992" name="Oval 8"/>
          <p:cNvSpPr>
            <a:spLocks noChangeArrowheads="1"/>
          </p:cNvSpPr>
          <p:nvPr/>
        </p:nvSpPr>
        <p:spPr bwMode="auto">
          <a:xfrm>
            <a:off x="5940425" y="3716338"/>
            <a:ext cx="576263" cy="576262"/>
          </a:xfrm>
          <a:prstGeom prst="ellipse">
            <a:avLst/>
          </a:prstGeom>
          <a:noFill/>
          <a:ln w="28575">
            <a:solidFill>
              <a:srgbClr val="33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6661150" y="3284538"/>
            <a:ext cx="576263" cy="576262"/>
          </a:xfrm>
          <a:prstGeom prst="ellipse">
            <a:avLst/>
          </a:prstGeom>
          <a:noFill/>
          <a:ln w="28575">
            <a:solidFill>
              <a:srgbClr val="33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9" name="Picture 4" descr="colo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 animBg="1"/>
      <p:bldP spid="41992" grpId="0" animBg="1"/>
      <p:bldP spid="4199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CSSMFig02-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4763" y="620713"/>
            <a:ext cx="3629025" cy="4643437"/>
          </a:xfrm>
          <a:prstGeom prst="rect">
            <a:avLst/>
          </a:prstGeom>
          <a:noFill/>
        </p:spPr>
      </p:pic>
      <p:pic>
        <p:nvPicPr>
          <p:cNvPr id="46084" name="Picture 4" descr="Elastic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938" y="461963"/>
            <a:ext cx="2633662" cy="2447925"/>
          </a:xfrm>
          <a:prstGeom prst="rect">
            <a:avLst/>
          </a:prstGeom>
          <a:noFill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61988" y="3325813"/>
            <a:ext cx="43735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effective stress path in undrained triaxial compression</a:t>
            </a:r>
          </a:p>
          <a:p>
            <a:pPr>
              <a:spcBef>
                <a:spcPct val="50000"/>
              </a:spcBef>
            </a:pPr>
            <a:r>
              <a:rPr lang="el-GR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400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1.52 = E</a:t>
            </a:r>
            <a:r>
              <a:rPr lang="en-GB" sz="2400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/E</a:t>
            </a:r>
            <a:r>
              <a:rPr lang="en-GB" sz="2400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GB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Winnipeg clay </a:t>
            </a:r>
            <a:r>
              <a:rPr lang="en-GB" sz="2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(Graham &amp; Houlsby)</a:t>
            </a:r>
            <a:endParaRPr lang="el-GR" sz="200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Anis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08050"/>
            <a:ext cx="1743075" cy="2706688"/>
          </a:xfrm>
          <a:prstGeom prst="rect">
            <a:avLst/>
          </a:prstGeom>
          <a:noFill/>
        </p:spPr>
      </p:pic>
      <p:pic>
        <p:nvPicPr>
          <p:cNvPr id="43012" name="Picture 4" descr="Centrif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836613"/>
            <a:ext cx="5194300" cy="2849562"/>
          </a:xfrm>
          <a:prstGeom prst="rect">
            <a:avLst/>
          </a:prstGeom>
          <a:noFill/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835025" y="3856038"/>
            <a:ext cx="76866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experimental techniques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FF"/>
                </a:solidFill>
                <a:latin typeface="Times New Roman" pitchFamily="18" charset="0"/>
              </a:rPr>
              <a:t>laboratory geophysics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6600"/>
                </a:solidFill>
                <a:latin typeface="Times New Roman" pitchFamily="18" charset="0"/>
              </a:rPr>
              <a:t>bender elements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shear wave velocities: time, distance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3300"/>
                </a:solidFill>
                <a:latin typeface="Times New Roman" pitchFamily="18" charset="0"/>
              </a:rPr>
              <a:t>V</a:t>
            </a:r>
            <a:r>
              <a:rPr lang="en-GB" sz="2400" baseline="-25000">
                <a:solidFill>
                  <a:srgbClr val="663300"/>
                </a:solidFill>
                <a:latin typeface="Times New Roman" pitchFamily="18" charset="0"/>
              </a:rPr>
              <a:t>vh</a:t>
            </a:r>
            <a:r>
              <a:rPr lang="en-GB" sz="2400">
                <a:solidFill>
                  <a:srgbClr val="663300"/>
                </a:solidFill>
                <a:latin typeface="Times New Roman" pitchFamily="18" charset="0"/>
              </a:rPr>
              <a:t> = V</a:t>
            </a:r>
            <a:r>
              <a:rPr lang="en-GB" sz="2400" baseline="-25000">
                <a:solidFill>
                  <a:srgbClr val="663300"/>
                </a:solidFill>
                <a:latin typeface="Times New Roman" pitchFamily="18" charset="0"/>
              </a:rPr>
              <a:t>hv</a:t>
            </a:r>
            <a:r>
              <a:rPr lang="en-GB" sz="2400">
                <a:solidFill>
                  <a:srgbClr val="663300"/>
                </a:solidFill>
                <a:latin typeface="Times New Roman" pitchFamily="18" charset="0"/>
              </a:rPr>
              <a:t> ? (elastic, symmetry)</a:t>
            </a:r>
            <a:endParaRPr lang="en-US" sz="2400">
              <a:solidFill>
                <a:srgbClr val="663300"/>
              </a:solidFill>
              <a:latin typeface="Times New Roman" pitchFamily="18" charset="0"/>
            </a:endParaRPr>
          </a:p>
        </p:txBody>
      </p:sp>
      <p:pic>
        <p:nvPicPr>
          <p:cNvPr id="6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Aniso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14338"/>
            <a:ext cx="3873500" cy="5100637"/>
          </a:xfrm>
          <a:prstGeom prst="rect">
            <a:avLst/>
          </a:prstGeom>
          <a:noFill/>
        </p:spPr>
      </p:pic>
      <p:pic>
        <p:nvPicPr>
          <p:cNvPr id="44036" name="Picture 4" descr="Aniso4"/>
          <p:cNvPicPr>
            <a:picLocks noChangeAspect="1" noChangeArrowheads="1"/>
          </p:cNvPicPr>
          <p:nvPr/>
        </p:nvPicPr>
        <p:blipFill>
          <a:blip r:embed="rId3" cstate="print"/>
          <a:srcRect l="32813" r="35393"/>
          <a:stretch>
            <a:fillRect/>
          </a:stretch>
        </p:blipFill>
        <p:spPr bwMode="auto">
          <a:xfrm>
            <a:off x="212725" y="2303463"/>
            <a:ext cx="2132013" cy="2170112"/>
          </a:xfrm>
          <a:prstGeom prst="rect">
            <a:avLst/>
          </a:prstGeom>
          <a:noFill/>
        </p:spPr>
      </p:pic>
      <p:pic>
        <p:nvPicPr>
          <p:cNvPr id="44037" name="Picture 5" descr="Aniso4"/>
          <p:cNvPicPr>
            <a:picLocks noChangeAspect="1" noChangeArrowheads="1"/>
          </p:cNvPicPr>
          <p:nvPr/>
        </p:nvPicPr>
        <p:blipFill>
          <a:blip r:embed="rId3" cstate="print"/>
          <a:srcRect r="68987"/>
          <a:stretch>
            <a:fillRect/>
          </a:stretch>
        </p:blipFill>
        <p:spPr bwMode="auto">
          <a:xfrm>
            <a:off x="303213" y="160338"/>
            <a:ext cx="2079625" cy="2170112"/>
          </a:xfrm>
          <a:prstGeom prst="rect">
            <a:avLst/>
          </a:prstGeom>
          <a:noFill/>
        </p:spPr>
      </p:pic>
      <p:pic>
        <p:nvPicPr>
          <p:cNvPr id="44038" name="Picture 6" descr="Aniso4"/>
          <p:cNvPicPr>
            <a:picLocks noChangeAspect="1" noChangeArrowheads="1"/>
          </p:cNvPicPr>
          <p:nvPr/>
        </p:nvPicPr>
        <p:blipFill>
          <a:blip r:embed="rId4" cstate="print"/>
          <a:srcRect l="66974" r="592"/>
          <a:stretch>
            <a:fillRect/>
          </a:stretch>
        </p:blipFill>
        <p:spPr bwMode="auto">
          <a:xfrm>
            <a:off x="230188" y="4564063"/>
            <a:ext cx="2174875" cy="2170112"/>
          </a:xfrm>
          <a:prstGeom prst="rect">
            <a:avLst/>
          </a:prstGeom>
          <a:noFill/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371725" y="396875"/>
            <a:ext cx="3008313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663300"/>
                </a:solidFill>
                <a:latin typeface="Times New Roman" pitchFamily="18" charset="0"/>
              </a:rPr>
              <a:t>alternatively: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small undrained unload-reload cycles during drained test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FF"/>
                </a:solidFill>
                <a:latin typeface="Times New Roman" pitchFamily="18" charset="0"/>
              </a:rPr>
              <a:t>slope of effective stress path indicates elastic anisotropy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6600"/>
                </a:solidFill>
                <a:latin typeface="Times New Roman" pitchFamily="18" charset="0"/>
              </a:rPr>
              <a:t>vertical E</a:t>
            </a:r>
            <a:r>
              <a:rPr lang="en-GB" sz="2400" baseline="-25000">
                <a:solidFill>
                  <a:srgbClr val="006600"/>
                </a:solidFill>
                <a:latin typeface="Times New Roman" pitchFamily="18" charset="0"/>
              </a:rPr>
              <a:t>h</a:t>
            </a:r>
            <a:r>
              <a:rPr lang="en-GB" sz="2400">
                <a:solidFill>
                  <a:srgbClr val="006600"/>
                </a:solidFill>
                <a:latin typeface="Times New Roman" pitchFamily="18" charset="0"/>
              </a:rPr>
              <a:t> = E</a:t>
            </a:r>
            <a:r>
              <a:rPr lang="en-GB" sz="2400" baseline="-25000">
                <a:solidFill>
                  <a:srgbClr val="006600"/>
                </a:solidFill>
                <a:latin typeface="Times New Roman" pitchFamily="18" charset="0"/>
              </a:rPr>
              <a:t>v</a:t>
            </a:r>
            <a:r>
              <a:rPr lang="en-GB" sz="2400">
                <a:solidFill>
                  <a:srgbClr val="006600"/>
                </a:solidFill>
                <a:latin typeface="Times New Roman" pitchFamily="18" charset="0"/>
              </a:rPr>
              <a:t>, </a:t>
            </a:r>
            <a:r>
              <a:rPr lang="el-GR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1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anisotropy evolves with stress ratio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400" baseline="-250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4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0 at critical state</a:t>
            </a:r>
          </a:p>
          <a:p>
            <a:pPr>
              <a:spcBef>
                <a:spcPct val="50000"/>
              </a:spcBef>
            </a:pPr>
            <a:endParaRPr lang="en-GB" sz="2400">
              <a:solidFill>
                <a:srgbClr val="99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GB" sz="200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Hostun sand (Gajo)</a:t>
            </a:r>
          </a:p>
        </p:txBody>
      </p:sp>
      <p:pic>
        <p:nvPicPr>
          <p:cNvPr id="8" name="Picture 4" descr="colo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ooke1"/>
          <p:cNvPicPr>
            <a:picLocks noChangeAspect="1" noChangeArrowheads="1"/>
          </p:cNvPicPr>
          <p:nvPr/>
        </p:nvPicPr>
        <p:blipFill>
          <a:blip r:embed="rId2" cstate="print"/>
          <a:srcRect r="447"/>
          <a:stretch>
            <a:fillRect/>
          </a:stretch>
        </p:blipFill>
        <p:spPr bwMode="auto">
          <a:xfrm>
            <a:off x="179388" y="73025"/>
            <a:ext cx="4248150" cy="5732463"/>
          </a:xfrm>
          <a:prstGeom prst="rect">
            <a:avLst/>
          </a:prstGeom>
          <a:noFill/>
        </p:spPr>
      </p:pic>
      <p:pic>
        <p:nvPicPr>
          <p:cNvPr id="18439" name="Picture 7" descr="Hooke3"/>
          <p:cNvPicPr>
            <a:picLocks noChangeAspect="1" noChangeArrowheads="1"/>
          </p:cNvPicPr>
          <p:nvPr/>
        </p:nvPicPr>
        <p:blipFill>
          <a:blip r:embed="rId3" cstate="print"/>
          <a:srcRect l="5276" r="24107" b="11105"/>
          <a:stretch>
            <a:fillRect/>
          </a:stretch>
        </p:blipFill>
        <p:spPr bwMode="auto">
          <a:xfrm>
            <a:off x="5003800" y="44450"/>
            <a:ext cx="3363913" cy="5905500"/>
          </a:xfrm>
          <a:prstGeom prst="rect">
            <a:avLst/>
          </a:prstGeom>
          <a:noFill/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859338" y="3789363"/>
            <a:ext cx="3455987" cy="1295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6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Anis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57175"/>
            <a:ext cx="4724400" cy="2905125"/>
          </a:xfrm>
          <a:prstGeom prst="rect">
            <a:avLst/>
          </a:prstGeom>
          <a:noFill/>
        </p:spPr>
      </p:pic>
      <p:pic>
        <p:nvPicPr>
          <p:cNvPr id="45060" name="Picture 4" descr="Anis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588" y="3441700"/>
            <a:ext cx="3781425" cy="2890838"/>
          </a:xfrm>
          <a:prstGeom prst="rect">
            <a:avLst/>
          </a:prstGeom>
          <a:noFill/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903788" y="782638"/>
            <a:ext cx="3789362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Gault clay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FF"/>
                </a:solidFill>
                <a:latin typeface="Times New Roman" pitchFamily="18" charset="0"/>
              </a:rPr>
              <a:t>evidence of stiffness anisotropy from bender elements</a:t>
            </a:r>
          </a:p>
          <a:p>
            <a:pPr>
              <a:spcBef>
                <a:spcPct val="50000"/>
              </a:spcBef>
            </a:pPr>
            <a:endParaRPr lang="en-GB" sz="240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6600"/>
                </a:solidFill>
                <a:latin typeface="Times New Roman" pitchFamily="18" charset="0"/>
              </a:rPr>
              <a:t>Gault clay and Hostun sand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evolution of elastic anisotropy with stress ratio</a:t>
            </a:r>
            <a:endParaRPr lang="en-US" sz="2400">
              <a:solidFill>
                <a:srgbClr val="660066"/>
              </a:solidFill>
              <a:latin typeface="Times New Roman" pitchFamily="18" charset="0"/>
            </a:endParaRPr>
          </a:p>
        </p:txBody>
      </p:sp>
      <p:pic>
        <p:nvPicPr>
          <p:cNvPr id="6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Aniso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263" y="136525"/>
            <a:ext cx="5276850" cy="3636963"/>
          </a:xfrm>
          <a:prstGeom prst="rect">
            <a:avLst/>
          </a:prstGeom>
          <a:noFill/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28638" y="3529013"/>
            <a:ext cx="7966075" cy="264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cross anisotropy – axis of symmetry of anisotropy coincides with vertical axis of sample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FF"/>
                </a:solidFill>
                <a:latin typeface="Times New Roman" pitchFamily="18" charset="0"/>
              </a:rPr>
              <a:t>more general anisotropy – misalignment of axes – sample distressed – boundary measurements may be unrepresentative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6600"/>
                </a:solidFill>
                <a:latin typeface="Times New Roman" pitchFamily="18" charset="0"/>
              </a:rPr>
              <a:t>it is tempting to assume that things that you choose not to observe do not exist</a:t>
            </a:r>
            <a:endParaRPr lang="en-US" sz="240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5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Elastic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2425" y="3892550"/>
            <a:ext cx="2714625" cy="2081213"/>
          </a:xfrm>
          <a:prstGeom prst="rect">
            <a:avLst/>
          </a:prstGeom>
          <a:noFill/>
        </p:spPr>
      </p:pic>
      <p:pic>
        <p:nvPicPr>
          <p:cNvPr id="49155" name="Picture 3" descr="Elastic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788" y="663575"/>
            <a:ext cx="2700337" cy="2274888"/>
          </a:xfrm>
          <a:prstGeom prst="rect">
            <a:avLst/>
          </a:prstGeom>
          <a:noFill/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863850" y="661988"/>
            <a:ext cx="601662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empirical description of elastic nonlinearity or evolution of anisotropy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FF"/>
                </a:solidFill>
                <a:latin typeface="Times New Roman" pitchFamily="18" charset="0"/>
              </a:rPr>
              <a:t>hypoelasticity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6600"/>
                </a:solidFill>
                <a:latin typeface="Times New Roman" pitchFamily="18" charset="0"/>
              </a:rPr>
              <a:t>not necessarily conservative – energy production/dissipation in closed cycles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for example, both G and K functions only of p'</a:t>
            </a:r>
            <a:endParaRPr lang="en-US" sz="240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85738" y="3697288"/>
            <a:ext cx="50879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hyperelasticity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FF"/>
                </a:solidFill>
                <a:latin typeface="Times New Roman" pitchFamily="18" charset="0"/>
              </a:rPr>
              <a:t>thermodynamically consistent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6600"/>
                </a:solidFill>
                <a:latin typeface="Times New Roman" pitchFamily="18" charset="0"/>
              </a:rPr>
              <a:t>define strain energy density function U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or complementary energy V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3300"/>
                </a:solidFill>
                <a:latin typeface="Times New Roman" pitchFamily="18" charset="0"/>
              </a:rPr>
              <a:t>                                   hence stiffnesses</a:t>
            </a:r>
            <a:endParaRPr lang="en-US" sz="240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198438" y="3617913"/>
            <a:ext cx="8613775" cy="0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252413" y="5773738"/>
          <a:ext cx="2511425" cy="776287"/>
        </p:xfrm>
        <a:graphic>
          <a:graphicData uri="http://schemas.openxmlformats.org/presentationml/2006/ole">
            <p:oleObj spid="_x0000_s15362" name="Equation" r:id="rId5" imgW="1396800" imgH="431640" progId="Equation.3">
              <p:embed/>
            </p:oleObj>
          </a:graphicData>
        </a:graphic>
      </p:graphicFrame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7331075" y="4670425"/>
            <a:ext cx="398463" cy="398463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5895975" y="4302125"/>
            <a:ext cx="398463" cy="398463"/>
          </a:xfrm>
          <a:prstGeom prst="ellips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1" name="Picture 4" descr="colo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58" grpId="0" animBg="1"/>
      <p:bldP spid="49160" grpId="0" animBg="1"/>
      <p:bldP spid="4916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814388" y="65088"/>
            <a:ext cx="7300912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complementary energy function (Boyce, 1980)</a:t>
            </a:r>
          </a:p>
          <a:p>
            <a:pPr>
              <a:spcBef>
                <a:spcPct val="50000"/>
              </a:spcBef>
            </a:pPr>
            <a:endParaRPr lang="en-GB" sz="240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GB" sz="240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GB" sz="240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GB" sz="240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GB" sz="240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FF"/>
                </a:solidFill>
                <a:latin typeface="Times New Roman" pitchFamily="18" charset="0"/>
              </a:rPr>
              <a:t>constant volume paths</a:t>
            </a:r>
          </a:p>
          <a:p>
            <a:pPr>
              <a:spcBef>
                <a:spcPct val="50000"/>
              </a:spcBef>
            </a:pPr>
            <a:endParaRPr lang="en-GB" sz="240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6600"/>
                </a:solidFill>
                <a:latin typeface="Times New Roman" pitchFamily="18" charset="0"/>
              </a:rPr>
              <a:t>constant distortional strain paths</a:t>
            </a:r>
          </a:p>
          <a:p>
            <a:pPr>
              <a:spcBef>
                <a:spcPct val="50000"/>
              </a:spcBef>
            </a:pPr>
            <a:endParaRPr lang="en-GB" sz="2400">
              <a:solidFill>
                <a:srgbClr val="0066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road sub-base material: n = 0.2, </a:t>
            </a:r>
            <a:r>
              <a:rPr lang="el-GR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= 0.3 (K</a:t>
            </a:r>
            <a:r>
              <a:rPr lang="en-GB" sz="2400" baseline="-250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/G</a:t>
            </a:r>
            <a:r>
              <a:rPr lang="en-GB" sz="2400" baseline="-250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= 2.17)</a:t>
            </a:r>
            <a:endParaRPr lang="el-GR" sz="240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887413" y="654050"/>
          <a:ext cx="5368925" cy="2376488"/>
        </p:xfrm>
        <a:graphic>
          <a:graphicData uri="http://schemas.openxmlformats.org/presentationml/2006/ole">
            <p:oleObj spid="_x0000_s16386" name="Equation" r:id="rId3" imgW="3213000" imgH="1422360" progId="Equation.3">
              <p:embed/>
            </p:oleObj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4013200" y="3276600"/>
          <a:ext cx="2897188" cy="935038"/>
        </p:xfrm>
        <a:graphic>
          <a:graphicData uri="http://schemas.openxmlformats.org/presentationml/2006/ole">
            <p:oleObj spid="_x0000_s16387" name="Equation" r:id="rId4" imgW="1574640" imgH="507960" progId="Equation.3">
              <p:embed/>
            </p:oleObj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5192713" y="4343400"/>
          <a:ext cx="1552575" cy="903288"/>
        </p:xfrm>
        <a:graphic>
          <a:graphicData uri="http://schemas.openxmlformats.org/presentationml/2006/ole">
            <p:oleObj spid="_x0000_s16388" name="Equation" r:id="rId5" imgW="850680" imgH="495000" progId="Equation.3">
              <p:embed/>
            </p:oleObj>
          </a:graphicData>
        </a:graphic>
      </p:graphicFrame>
      <p:pic>
        <p:nvPicPr>
          <p:cNvPr id="7" name="Picture 4" descr="colo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Elastic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31813"/>
            <a:ext cx="7321550" cy="5489575"/>
          </a:xfrm>
          <a:prstGeom prst="rect">
            <a:avLst/>
          </a:prstGeom>
          <a:noFill/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42925" y="265113"/>
            <a:ext cx="811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Boyce complementary energy function</a:t>
            </a:r>
            <a:endParaRPr lang="en-US" sz="24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71475" y="5775325"/>
            <a:ext cx="5870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contours of constant volumetric strain</a:t>
            </a:r>
            <a:r>
              <a:rPr lang="en-GB" sz="2400">
                <a:latin typeface="Times New Roman" pitchFamily="18" charset="0"/>
              </a:rPr>
              <a:t> and </a:t>
            </a: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constant distortional strain</a:t>
            </a:r>
            <a:endParaRPr lang="en-US" sz="2400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6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Elastic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25" y="334963"/>
            <a:ext cx="2755900" cy="2624137"/>
          </a:xfrm>
          <a:prstGeom prst="rect">
            <a:avLst/>
          </a:prstGeom>
          <a:noFill/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71475" y="423863"/>
            <a:ext cx="5948363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Cam clay has K dependent on p'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el-GR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is thermodynamically unacceptable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Houlsby strain energy function</a:t>
            </a:r>
          </a:p>
          <a:p>
            <a:pPr>
              <a:spcBef>
                <a:spcPct val="50000"/>
              </a:spcBef>
            </a:pPr>
            <a:endParaRPr lang="en-GB" sz="240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constant distortional strain paths: </a:t>
            </a:r>
            <a:r>
              <a:rPr lang="el-GR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GB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constant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constant volume paths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asymptotic to </a:t>
            </a:r>
            <a:endParaRPr lang="el-GR" sz="240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1857375" y="2190750"/>
          <a:ext cx="2760663" cy="1990725"/>
        </p:xfrm>
        <a:graphic>
          <a:graphicData uri="http://schemas.openxmlformats.org/presentationml/2006/ole">
            <p:oleObj spid="_x0000_s17410" name="Equation" r:id="rId4" imgW="1549080" imgH="1117440" progId="Equation.3">
              <p:embed/>
            </p:oleObj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3617913" y="4795838"/>
          <a:ext cx="2489200" cy="477837"/>
        </p:xfrm>
        <a:graphic>
          <a:graphicData uri="http://schemas.openxmlformats.org/presentationml/2006/ole">
            <p:oleObj spid="_x0000_s17411" name="Equation" r:id="rId5" imgW="1193760" imgH="228600" progId="Equation.3">
              <p:embed/>
            </p:oleObj>
          </a:graphicData>
        </a:graphic>
      </p:graphicFrame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2468563" y="5356225"/>
          <a:ext cx="1573212" cy="466725"/>
        </p:xfrm>
        <a:graphic>
          <a:graphicData uri="http://schemas.openxmlformats.org/presentationml/2006/ole">
            <p:oleObj spid="_x0000_s17412" name="Equation" r:id="rId6" imgW="812520" imgH="241200" progId="Equation.3">
              <p:embed/>
            </p:oleObj>
          </a:graphicData>
        </a:graphic>
      </p:graphicFrame>
      <p:pic>
        <p:nvPicPr>
          <p:cNvPr id="8" name="Picture 4" descr="colou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Elastic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225" y="333375"/>
            <a:ext cx="7321550" cy="5489575"/>
          </a:xfrm>
          <a:prstGeom prst="rect">
            <a:avLst/>
          </a:prstGeom>
          <a:noFill/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95288" y="115888"/>
            <a:ext cx="811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Houlsby strain energy function</a:t>
            </a:r>
            <a:endParaRPr lang="en-US" sz="24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71475" y="5775325"/>
            <a:ext cx="5870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9900"/>
                </a:solidFill>
                <a:latin typeface="Times New Roman" pitchFamily="18" charset="0"/>
              </a:rPr>
              <a:t>contours of constant volumetric strain</a:t>
            </a:r>
            <a:r>
              <a:rPr lang="en-GB" sz="2400">
                <a:latin typeface="Times New Roman" pitchFamily="18" charset="0"/>
              </a:rPr>
              <a:t> and </a:t>
            </a: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constant distortional strain</a:t>
            </a:r>
            <a:endParaRPr lang="en-US" sz="2400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6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61988" y="561975"/>
            <a:ext cx="7634287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CC0000"/>
                </a:solidFill>
                <a:latin typeface="Times New Roman" pitchFamily="18" charset="0"/>
              </a:rPr>
              <a:t>art in choosing energy functions to give desirable properties when differentiated twice (stiffness or compliance)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FF"/>
                </a:solidFill>
                <a:latin typeface="Times New Roman" pitchFamily="18" charset="0"/>
              </a:rPr>
              <a:t>varying slope of undrained path may come from nonlinearity </a:t>
            </a:r>
            <a:r>
              <a:rPr lang="en-GB" sz="2400" i="1">
                <a:solidFill>
                  <a:srgbClr val="0000FF"/>
                </a:solidFill>
                <a:latin typeface="Times New Roman" pitchFamily="18" charset="0"/>
              </a:rPr>
              <a:t>or</a:t>
            </a:r>
            <a:r>
              <a:rPr lang="en-GB" sz="2400">
                <a:solidFill>
                  <a:srgbClr val="0000FF"/>
                </a:solidFill>
                <a:latin typeface="Times New Roman" pitchFamily="18" charset="0"/>
              </a:rPr>
              <a:t> evolving anisotropy (</a:t>
            </a:r>
            <a:r>
              <a:rPr lang="en-GB" sz="2400" i="1">
                <a:solidFill>
                  <a:srgbClr val="0000FF"/>
                </a:solidFill>
                <a:latin typeface="Times New Roman" pitchFamily="18" charset="0"/>
              </a:rPr>
              <a:t>or both</a:t>
            </a:r>
            <a:r>
              <a:rPr lang="en-GB" sz="240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06600"/>
                </a:solidFill>
                <a:latin typeface="Times New Roman" pitchFamily="18" charset="0"/>
              </a:rPr>
              <a:t>subtle tests to distinguish</a:t>
            </a:r>
          </a:p>
          <a:p>
            <a:pPr>
              <a:spcBef>
                <a:spcPct val="50000"/>
              </a:spcBef>
            </a:pPr>
            <a:endParaRPr lang="en-GB" sz="2400">
              <a:solidFill>
                <a:srgbClr val="0066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</a:rPr>
              <a:t>even more difficult to discover hyperelastic energy functions to describe evolving elastic anisotropy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3300"/>
                </a:solidFill>
                <a:latin typeface="Times New Roman" pitchFamily="18" charset="0"/>
              </a:rPr>
              <a:t>nonlinear elasticity – or plasticity?  (irrecoverable strains)</a:t>
            </a:r>
            <a:endParaRPr lang="en-US" sz="2400">
              <a:solidFill>
                <a:srgbClr val="663300"/>
              </a:solidFill>
              <a:latin typeface="Times New Roman" pitchFamily="18" charset="0"/>
            </a:endParaRPr>
          </a:p>
        </p:txBody>
      </p:sp>
      <p:pic>
        <p:nvPicPr>
          <p:cNvPr id="54276" name="Picture 4" descr="Aniso4"/>
          <p:cNvPicPr>
            <a:picLocks noChangeAspect="1" noChangeArrowheads="1"/>
          </p:cNvPicPr>
          <p:nvPr/>
        </p:nvPicPr>
        <p:blipFill>
          <a:blip r:embed="rId2" cstate="print"/>
          <a:srcRect l="66974" r="592"/>
          <a:stretch>
            <a:fillRect/>
          </a:stretch>
        </p:blipFill>
        <p:spPr bwMode="auto">
          <a:xfrm>
            <a:off x="5888038" y="2290763"/>
            <a:ext cx="2174875" cy="2170112"/>
          </a:xfrm>
          <a:prstGeom prst="rect">
            <a:avLst/>
          </a:prstGeom>
          <a:noFill/>
        </p:spPr>
      </p:pic>
      <p:pic>
        <p:nvPicPr>
          <p:cNvPr id="5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solidFill>
                  <a:srgbClr val="FF0000"/>
                </a:solidFill>
                <a:latin typeface="Times New Roman" pitchFamily="18" charset="0"/>
              </a:rPr>
              <a:t>Summary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>
                <a:solidFill>
                  <a:srgbClr val="0000FF"/>
                </a:solidFill>
                <a:latin typeface="Times New Roman" pitchFamily="18" charset="0"/>
              </a:rPr>
              <a:t>generalised Hooke’s law – one-to-one link between stress and strain</a:t>
            </a:r>
          </a:p>
          <a:p>
            <a:r>
              <a:rPr lang="en-GB" sz="2800">
                <a:solidFill>
                  <a:srgbClr val="336600"/>
                </a:solidFill>
                <a:latin typeface="Times New Roman" pitchFamily="18" charset="0"/>
              </a:rPr>
              <a:t>elastic matrices symmetric with work-conjugate variables</a:t>
            </a:r>
          </a:p>
          <a:p>
            <a:r>
              <a:rPr lang="en-GB" sz="2800">
                <a:solidFill>
                  <a:srgbClr val="660066"/>
                </a:solidFill>
                <a:latin typeface="Times New Roman" pitchFamily="18" charset="0"/>
              </a:rPr>
              <a:t>two independent elastic properties for isotropic material</a:t>
            </a:r>
          </a:p>
          <a:p>
            <a:r>
              <a:rPr lang="en-GB" sz="2800">
                <a:solidFill>
                  <a:srgbClr val="663300"/>
                </a:solidFill>
                <a:latin typeface="Times New Roman" pitchFamily="18" charset="0"/>
              </a:rPr>
              <a:t>deduction of elastic properties from standard tests</a:t>
            </a:r>
            <a:r>
              <a:rPr lang="en-GB" sz="2800">
                <a:latin typeface="Times New Roman" pitchFamily="18" charset="0"/>
              </a:rPr>
              <a:t> </a:t>
            </a:r>
          </a:p>
          <a:p>
            <a:r>
              <a:rPr lang="en-GB" sz="2800">
                <a:solidFill>
                  <a:srgbClr val="009900"/>
                </a:solidFill>
                <a:latin typeface="Times New Roman" pitchFamily="18" charset="0"/>
              </a:rPr>
              <a:t>evolving anisotropy - nonlinearity</a:t>
            </a:r>
            <a:endParaRPr lang="en-US" sz="2800">
              <a:solidFill>
                <a:srgbClr val="009900"/>
              </a:solidFill>
              <a:latin typeface="Times New Roman" pitchFamily="18" charset="0"/>
            </a:endParaRPr>
          </a:p>
        </p:txBody>
      </p:sp>
      <p:pic>
        <p:nvPicPr>
          <p:cNvPr id="5" name="Picture 4" descr="col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23850" y="1346200"/>
            <a:ext cx="8424863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33CC"/>
                </a:solidFill>
              </a:rPr>
              <a:t>To fill the vacancy of the ensuing page, I have here added a decimate of the centesme of the Inventions I intend to publish, though possibly not in the same order, but as I can get opportunity and leasure; most of which, I hope, will be as useful to Mankind as they are yet unknown and new.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rgbClr val="008000"/>
                </a:solidFill>
              </a:rPr>
              <a:t>2.  The true Mathematical and Mechanichal form of all manner of Arches for Building, with the true butment necessary to each of them.  A Problem which no Architectonick Writer hath ever yet attempted, much less performed.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rgbClr val="008000"/>
                </a:solidFill>
              </a:rPr>
              <a:t>abcccddeeeeefggiiiiiiiillmmmmnnnnnooprrsssttttttuuuuuuuux.</a:t>
            </a:r>
          </a:p>
          <a:p>
            <a:pPr>
              <a:spcBef>
                <a:spcPct val="50000"/>
              </a:spcBef>
            </a:pPr>
            <a:endParaRPr lang="en-GB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en-GB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r>
              <a:rPr lang="en-GB">
                <a:solidFill>
                  <a:srgbClr val="660066"/>
                </a:solidFill>
              </a:rPr>
              <a:t>3.  The true Theory of Elasticity or Springiness, and a particular Explication thereof in several Subjects in which it is to be found: And the way of computing the velocity of Bodies moved by them.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rgbClr val="660066"/>
                </a:solidFill>
              </a:rPr>
              <a:t>ceiiinosssttuu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660066"/>
              </a:solidFill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492500" y="188913"/>
            <a:ext cx="23034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rgbClr val="FF0000"/>
                </a:solidFill>
                <a:latin typeface="Times New Roman" pitchFamily="18" charset="0"/>
              </a:rPr>
              <a:t>Hooke’s law</a:t>
            </a:r>
            <a:endParaRPr lang="en-US" sz="32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116013" y="692150"/>
            <a:ext cx="6913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990000"/>
                </a:solidFill>
                <a:latin typeface="Times New Roman" pitchFamily="18" charset="0"/>
              </a:rPr>
              <a:t>A description of helioscopes and some other instruments. London 1676.</a:t>
            </a:r>
            <a:endParaRPr lang="en-US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23850" y="1346200"/>
            <a:ext cx="8424863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33CC"/>
                </a:solidFill>
              </a:rPr>
              <a:t>To fill the vacancy of the ensuing page, I have here added a decimate of the centesme of the Inventions I intend to publish, though possibly not in the same order, but as I can get opportunity and leasure; most of which, I hope, will be as useful to Mankind as they are yet unknown and new.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rgbClr val="008000"/>
                </a:solidFill>
              </a:rPr>
              <a:t>2.  The true Mathematical and Mechanichal form of all manner of Arches for Building, with the true butment necessary to each of them.  A Problem which no Architectonick Writer hath ever yet attempted, much less performed.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rgbClr val="008000"/>
                </a:solidFill>
              </a:rPr>
              <a:t>abcccddeeeeefggiiiiiiiillmmmmnnnnnooprrsssttttttuuuuuuuux.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rgbClr val="336600"/>
                </a:solidFill>
              </a:rPr>
              <a:t>Ut pendet continuum flexile, sic stabit contiguum rigidum inversum.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rgbClr val="336600"/>
                </a:solidFill>
              </a:rPr>
              <a:t>(As hangs the flexible chain, so, inverted, stands the rigid arch.)</a:t>
            </a:r>
            <a:endParaRPr lang="en-US">
              <a:solidFill>
                <a:srgbClr val="660033"/>
              </a:solidFill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492500" y="404813"/>
            <a:ext cx="23034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rgbClr val="FF0000"/>
                </a:solidFill>
                <a:latin typeface="Times New Roman" pitchFamily="18" charset="0"/>
              </a:rPr>
              <a:t>Hooke’s law</a:t>
            </a:r>
            <a:endParaRPr lang="en-US" sz="32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" name="Picture 4" descr="col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5076825" y="1052513"/>
            <a:ext cx="38877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336600"/>
                </a:solidFill>
              </a:rPr>
              <a:t>Ut pendet continuum flexile, sic stabit contiguum rigidum inversum.</a:t>
            </a:r>
          </a:p>
          <a:p>
            <a:endParaRPr lang="en-GB" sz="2000">
              <a:solidFill>
                <a:srgbClr val="336600"/>
              </a:solidFill>
            </a:endParaRPr>
          </a:p>
          <a:p>
            <a:r>
              <a:rPr lang="en-GB" sz="2000">
                <a:solidFill>
                  <a:srgbClr val="336600"/>
                </a:solidFill>
              </a:rPr>
              <a:t>(As hangs the flexible chain, so, inverted, stands the rigid arch.)</a:t>
            </a:r>
            <a:endParaRPr lang="en-US" sz="2000">
              <a:solidFill>
                <a:srgbClr val="660066"/>
              </a:solidFill>
            </a:endParaRPr>
          </a:p>
        </p:txBody>
      </p:sp>
      <p:pic>
        <p:nvPicPr>
          <p:cNvPr id="57350" name="Picture 6" descr="stpeters"/>
          <p:cNvPicPr>
            <a:picLocks noChangeAspect="1" noChangeArrowheads="1"/>
          </p:cNvPicPr>
          <p:nvPr/>
        </p:nvPicPr>
        <p:blipFill>
          <a:blip r:embed="rId2" cstate="print"/>
          <a:srcRect t="6892" r="4286" b="3447"/>
          <a:stretch>
            <a:fillRect/>
          </a:stretch>
        </p:blipFill>
        <p:spPr bwMode="auto">
          <a:xfrm>
            <a:off x="87313" y="476250"/>
            <a:ext cx="5083175" cy="6192838"/>
          </a:xfrm>
          <a:prstGeom prst="rect">
            <a:avLst/>
          </a:prstGeom>
          <a:noFill/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5364163" y="5373688"/>
            <a:ext cx="3024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9900"/>
                </a:solidFill>
              </a:rPr>
              <a:t>St Peter’s: Poleni: 1748</a:t>
            </a:r>
          </a:p>
        </p:txBody>
      </p:sp>
      <p:pic>
        <p:nvPicPr>
          <p:cNvPr id="6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23850" y="1346200"/>
            <a:ext cx="8424863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33CC"/>
                </a:solidFill>
              </a:rPr>
              <a:t>To fill the vacancy of the ensuing page, I have here added a decimate of the centesme of the Inventions I intend to publish, though possibly not in the same order, but as I can get opportunity and leasure; most of which, I hope, will be as useful to Mankind as they are yet unknown and new.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rgbClr val="660066"/>
                </a:solidFill>
              </a:rPr>
              <a:t>3.  The true Theory of Elasticity or Springiness, and a particular Explication thereof in several Subjects in which it is to be found: And the way of computing the velocity of Bodies moved by them.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rgbClr val="660066"/>
                </a:solidFill>
              </a:rPr>
              <a:t>ceiiinosssttuu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rgbClr val="660033"/>
                </a:solidFill>
              </a:rPr>
              <a:t>Ut tensio sic vis.  (As the extension so the force.)</a:t>
            </a:r>
            <a:endParaRPr lang="en-US">
              <a:solidFill>
                <a:srgbClr val="660033"/>
              </a:solidFill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492500" y="404813"/>
            <a:ext cx="23034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rgbClr val="FF0000"/>
                </a:solidFill>
                <a:latin typeface="Times New Roman" pitchFamily="18" charset="0"/>
              </a:rPr>
              <a:t>Hooke’s law</a:t>
            </a:r>
            <a:endParaRPr lang="en-US" sz="32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" name="Picture 4" descr="col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492500" y="404813"/>
            <a:ext cx="23034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rgbClr val="FF0000"/>
                </a:solidFill>
                <a:latin typeface="Times New Roman" pitchFamily="18" charset="0"/>
              </a:rPr>
              <a:t>Hooke’s law</a:t>
            </a:r>
            <a:endParaRPr lang="en-US" sz="32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84213" y="1341438"/>
            <a:ext cx="5327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FF"/>
                </a:solidFill>
                <a:latin typeface="Times New Roman" pitchFamily="18" charset="0"/>
              </a:rPr>
              <a:t>principal stresses and strain increments:</a:t>
            </a:r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1030288" y="2060575"/>
          <a:ext cx="5861050" cy="3197225"/>
        </p:xfrm>
        <a:graphic>
          <a:graphicData uri="http://schemas.openxmlformats.org/presentationml/2006/ole">
            <p:oleObj spid="_x0000_s1026" name="Equation" r:id="rId3" imgW="2793960" imgH="1523880" progId="Equation.3">
              <p:embed/>
            </p:oleObj>
          </a:graphicData>
        </a:graphic>
      </p:graphicFrame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6732588" y="2170113"/>
            <a:ext cx="1511300" cy="466725"/>
          </a:xfrm>
          <a:prstGeom prst="rect">
            <a:avLst/>
          </a:prstGeom>
          <a:noFill/>
          <a:ln w="952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symmetric</a:t>
            </a:r>
            <a:endParaRPr lang="en-US" sz="2400">
              <a:solidFill>
                <a:srgbClr val="336600"/>
              </a:solidFill>
              <a:latin typeface="Times New Roman" pitchFamily="18" charset="0"/>
            </a:endParaRPr>
          </a:p>
        </p:txBody>
      </p:sp>
      <p:pic>
        <p:nvPicPr>
          <p:cNvPr id="7" name="Picture 4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SSMFig02-01"/>
          <p:cNvPicPr>
            <a:picLocks noChangeAspect="1" noChangeArrowheads="1"/>
          </p:cNvPicPr>
          <p:nvPr/>
        </p:nvPicPr>
        <p:blipFill>
          <a:blip r:embed="rId2" cstate="print"/>
          <a:srcRect l="7373" t="58212" r="24980" b="13028"/>
          <a:stretch>
            <a:fillRect/>
          </a:stretch>
        </p:blipFill>
        <p:spPr bwMode="auto">
          <a:xfrm>
            <a:off x="1187450" y="836613"/>
            <a:ext cx="5976938" cy="3438525"/>
          </a:xfrm>
          <a:prstGeom prst="rect">
            <a:avLst/>
          </a:prstGeom>
          <a:noFill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492500" y="404813"/>
            <a:ext cx="23034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rgbClr val="FF0000"/>
                </a:solidFill>
                <a:latin typeface="Times New Roman" pitchFamily="18" charset="0"/>
              </a:rPr>
              <a:t>Hooke’s law</a:t>
            </a:r>
            <a:endParaRPr lang="en-US" sz="32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84213" y="4352925"/>
            <a:ext cx="5256212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FF"/>
                </a:solidFill>
                <a:latin typeface="Times New Roman" pitchFamily="18" charset="0"/>
              </a:rPr>
              <a:t>uniaxial tension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336600"/>
                </a:solidFill>
                <a:latin typeface="Times New Roman" pitchFamily="18" charset="0"/>
              </a:rPr>
              <a:t>      Young’s modulus E = (P/A)/(</a:t>
            </a:r>
            <a:r>
              <a:rPr lang="el-GR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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/</a:t>
            </a:r>
            <a:r>
              <a:rPr lang="el-GR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</a:t>
            </a:r>
            <a:r>
              <a:rPr lang="en-GB" sz="24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            Poisson’s ratio </a:t>
            </a:r>
            <a:r>
              <a:rPr lang="el-GR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ν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 = – (</a:t>
            </a:r>
            <a:r>
              <a:rPr lang="el-GR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δ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d/d)/(</a:t>
            </a:r>
            <a:r>
              <a:rPr lang="el-GR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δ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/</a:t>
            </a:r>
            <a:r>
              <a:rPr lang="el-GR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</a:t>
            </a:r>
            <a:r>
              <a:rPr lang="en-GB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direct observation of elastic constants</a:t>
            </a:r>
            <a:endParaRPr lang="el-GR" sz="2400">
              <a:solidFill>
                <a:srgbClr val="663300"/>
              </a:solidFill>
              <a:latin typeface="Times New Roman" pitchFamily="18" charset="0"/>
              <a:cs typeface="Times New Roman" pitchFamily="18" charset="0"/>
              <a:sym typeface="MT Extra" pitchFamily="18" charset="2"/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H="1" flipV="1">
            <a:off x="3132138" y="2565400"/>
            <a:ext cx="576262" cy="2376488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5651500" y="2060575"/>
            <a:ext cx="288925" cy="3455988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8" name="Picture 4" descr="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1351</Words>
  <Application>Microsoft Office PowerPoint</Application>
  <PresentationFormat>On-screen Show (4:3)</PresentationFormat>
  <Paragraphs>183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Microsoft Equation 3.0</vt:lpstr>
      <vt:lpstr>Saturated soil modelling: Griffith University: February 2010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Summary</vt:lpstr>
    </vt:vector>
  </TitlesOfParts>
  <Company>University of Bristol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Saturated soil modelling David Muir Wood University of Dundee, Scotland</dc:title>
  <dc:creator> </dc:creator>
  <cp:lastModifiedBy> </cp:lastModifiedBy>
  <cp:revision>7</cp:revision>
  <dcterms:created xsi:type="dcterms:W3CDTF">2010-01-16T09:41:05Z</dcterms:created>
  <dcterms:modified xsi:type="dcterms:W3CDTF">2010-01-16T11:55:53Z</dcterms:modified>
</cp:coreProperties>
</file>