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0"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EADBC-DC36-40A0-BE44-9B94A0FE34FF}" type="datetimeFigureOut">
              <a:rPr lang="en-US" smtClean="0"/>
              <a:pPr/>
              <a:t>1/16/2010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DB435-4208-4A50-9818-E56ED19A750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B8964-AA38-4FBD-9A8B-E4B77F5F9E09}" type="slidenum">
              <a:rPr lang="en-GB"/>
              <a:pPr/>
              <a:t>37</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2FFC1A-6D62-4E64-86F4-5361208C8552}" type="datetimeFigureOut">
              <a:rPr lang="en-US" smtClean="0"/>
              <a:pPr/>
              <a:t>1/16/2010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2FFC1A-6D62-4E64-86F4-5361208C8552}" type="datetimeFigureOut">
              <a:rPr lang="en-US" smtClean="0"/>
              <a:pPr/>
              <a:t>1/16/2010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2FFC1A-6D62-4E64-86F4-5361208C8552}" type="datetimeFigureOut">
              <a:rPr lang="en-US" smtClean="0"/>
              <a:pPr/>
              <a:t>1/16/2010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2FFC1A-6D62-4E64-86F4-5361208C8552}" type="datetimeFigureOut">
              <a:rPr lang="en-US" smtClean="0"/>
              <a:pPr/>
              <a:t>1/16/2010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FFC1A-6D62-4E64-86F4-5361208C8552}" type="datetimeFigureOut">
              <a:rPr lang="en-US" smtClean="0"/>
              <a:pPr/>
              <a:t>1/16/2010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2FFC1A-6D62-4E64-86F4-5361208C8552}" type="datetimeFigureOut">
              <a:rPr lang="en-US" smtClean="0"/>
              <a:pPr/>
              <a:t>1/16/2010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2FFC1A-6D62-4E64-86F4-5361208C8552}" type="datetimeFigureOut">
              <a:rPr lang="en-US" smtClean="0"/>
              <a:pPr/>
              <a:t>1/16/2010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2FFC1A-6D62-4E64-86F4-5361208C8552}" type="datetimeFigureOut">
              <a:rPr lang="en-US" smtClean="0"/>
              <a:pPr/>
              <a:t>1/16/2010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FC1A-6D62-4E64-86F4-5361208C8552}" type="datetimeFigureOut">
              <a:rPr lang="en-US" smtClean="0"/>
              <a:pPr/>
              <a:t>1/16/2010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FFC1A-6D62-4E64-86F4-5361208C8552}" type="datetimeFigureOut">
              <a:rPr lang="en-US" smtClean="0"/>
              <a:pPr/>
              <a:t>1/16/2010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FFC1A-6D62-4E64-86F4-5361208C8552}" type="datetimeFigureOut">
              <a:rPr lang="en-US" smtClean="0"/>
              <a:pPr/>
              <a:t>1/16/2010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CB5C5-6888-4CEC-BE11-2312198E1D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FFC1A-6D62-4E64-86F4-5361208C8552}" type="datetimeFigureOut">
              <a:rPr lang="en-US" smtClean="0"/>
              <a:pPr/>
              <a:t>1/16/2010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CB5C5-6888-4CEC-BE11-2312198E1D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8.emf"/><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our"/>
          <p:cNvPicPr>
            <a:picLocks noChangeAspect="1" noChangeArrowheads="1"/>
          </p:cNvPicPr>
          <p:nvPr/>
        </p:nvPicPr>
        <p:blipFill>
          <a:blip r:embed="rId2" cstate="print"/>
          <a:srcRect/>
          <a:stretch>
            <a:fillRect/>
          </a:stretch>
        </p:blipFill>
        <p:spPr bwMode="auto">
          <a:xfrm>
            <a:off x="7993062" y="5791200"/>
            <a:ext cx="1150938" cy="1066800"/>
          </a:xfrm>
          <a:prstGeom prst="rect">
            <a:avLst/>
          </a:prstGeom>
          <a:noFill/>
          <a:ln w="9525">
            <a:noFill/>
            <a:miter lim="800000"/>
            <a:headEnd/>
            <a:tailEnd/>
          </a:ln>
        </p:spPr>
      </p:pic>
      <p:sp>
        <p:nvSpPr>
          <p:cNvPr id="5" name="Title 4"/>
          <p:cNvSpPr>
            <a:spLocks noGrp="1"/>
          </p:cNvSpPr>
          <p:nvPr>
            <p:ph type="title"/>
          </p:nvPr>
        </p:nvSpPr>
        <p:spPr>
          <a:xfrm>
            <a:off x="457200" y="346076"/>
            <a:ext cx="8229600" cy="654032"/>
          </a:xfrm>
        </p:spPr>
        <p:txBody>
          <a:bodyPr>
            <a:normAutofit fontScale="90000"/>
          </a:bodyPr>
          <a:lstStyle/>
          <a:p>
            <a:r>
              <a:rPr lang="en-AU" sz="2700" dirty="0" smtClean="0"/>
              <a:t>Saturated soil modelling: Griffith University: February 2010</a:t>
            </a:r>
            <a:r>
              <a:rPr lang="en-GB" dirty="0" smtClean="0"/>
              <a:t/>
            </a:r>
            <a:br>
              <a:rPr lang="en-GB" dirty="0" smtClean="0"/>
            </a:br>
            <a:endParaRPr lang="en-GB" dirty="0"/>
          </a:p>
        </p:txBody>
      </p:sp>
      <p:sp>
        <p:nvSpPr>
          <p:cNvPr id="7" name="TextBox 6"/>
          <p:cNvSpPr txBox="1"/>
          <p:nvPr/>
        </p:nvSpPr>
        <p:spPr>
          <a:xfrm>
            <a:off x="714348" y="2285992"/>
            <a:ext cx="7858180" cy="1815882"/>
          </a:xfrm>
          <a:prstGeom prst="rect">
            <a:avLst/>
          </a:prstGeom>
          <a:noFill/>
        </p:spPr>
        <p:txBody>
          <a:bodyPr wrap="square" rtlCol="0">
            <a:spAutoFit/>
          </a:bodyPr>
          <a:lstStyle/>
          <a:p>
            <a:pPr marL="514350" indent="-514350" algn="ctr">
              <a:buAutoNum type="arabicPeriod"/>
            </a:pPr>
            <a:r>
              <a:rPr lang="en-AU" sz="3200" dirty="0" smtClean="0">
                <a:solidFill>
                  <a:srgbClr val="FF0000"/>
                </a:solidFill>
              </a:rPr>
              <a:t>Introduction to modelling: soil behaviour</a:t>
            </a:r>
          </a:p>
          <a:p>
            <a:pPr marL="514350" indent="-514350" algn="ctr"/>
            <a:r>
              <a:rPr lang="en-AU" sz="2400" dirty="0" smtClean="0">
                <a:solidFill>
                  <a:schemeClr val="tx1">
                    <a:lumMod val="65000"/>
                    <a:lumOff val="35000"/>
                  </a:schemeClr>
                </a:solidFill>
              </a:rPr>
              <a:t>David Muir Wood</a:t>
            </a:r>
          </a:p>
          <a:p>
            <a:pPr marL="514350" indent="-514350" algn="ctr"/>
            <a:r>
              <a:rPr lang="en-AU" sz="2400" dirty="0" err="1" smtClean="0">
                <a:solidFill>
                  <a:schemeClr val="tx1">
                    <a:lumMod val="65000"/>
                    <a:lumOff val="35000"/>
                  </a:schemeClr>
                </a:solidFill>
              </a:rPr>
              <a:t>d.muirwood@dundee.ac.uk</a:t>
            </a:r>
            <a:endParaRPr lang="en-AU" sz="2400" dirty="0">
              <a:solidFill>
                <a:schemeClr val="tx1">
                  <a:lumMod val="65000"/>
                  <a:lumOff val="35000"/>
                </a:schemeClr>
              </a:solidFill>
            </a:endParaRPr>
          </a:p>
          <a:p>
            <a:pPr marL="514350" indent="-514350" algn="ctr"/>
            <a:endParaRPr lang="en-GB"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468313" y="404813"/>
            <a:ext cx="8135937" cy="5934075"/>
          </a:xfrm>
          <a:prstGeom prst="rect">
            <a:avLst/>
          </a:prstGeom>
          <a:noFill/>
          <a:ln w="9525">
            <a:noFill/>
            <a:miter lim="800000"/>
            <a:headEnd/>
            <a:tailEnd/>
          </a:ln>
          <a:effectLst/>
        </p:spPr>
        <p:txBody>
          <a:bodyPr>
            <a:spAutoFit/>
          </a:bodyPr>
          <a:lstStyle/>
          <a:p>
            <a:pPr>
              <a:spcBef>
                <a:spcPct val="50000"/>
              </a:spcBef>
            </a:pPr>
            <a:r>
              <a:rPr lang="en-GB" sz="2400">
                <a:solidFill>
                  <a:srgbClr val="FF0000"/>
                </a:solidFill>
                <a:latin typeface="Times New Roman" pitchFamily="18" charset="0"/>
              </a:rPr>
              <a:t>numerical modelling</a:t>
            </a:r>
          </a:p>
          <a:p>
            <a:pPr>
              <a:spcBef>
                <a:spcPct val="50000"/>
              </a:spcBef>
            </a:pPr>
            <a:r>
              <a:rPr lang="en-GB" sz="2400">
                <a:solidFill>
                  <a:srgbClr val="0000FF"/>
                </a:solidFill>
                <a:latin typeface="Times New Roman" pitchFamily="18" charset="0"/>
              </a:rPr>
              <a:t>for example, finite element, finite difference</a:t>
            </a:r>
          </a:p>
          <a:p>
            <a:endParaRPr lang="en-GB" sz="2400">
              <a:solidFill>
                <a:srgbClr val="0000FF"/>
              </a:solidFill>
              <a:latin typeface="Times New Roman" pitchFamily="18" charset="0"/>
            </a:endParaRPr>
          </a:p>
          <a:p>
            <a:pPr>
              <a:spcBef>
                <a:spcPct val="50000"/>
              </a:spcBef>
            </a:pPr>
            <a:r>
              <a:rPr lang="en-GB" sz="2400">
                <a:solidFill>
                  <a:srgbClr val="008000"/>
                </a:solidFill>
                <a:latin typeface="Times New Roman" pitchFamily="18" charset="0"/>
              </a:rPr>
              <a:t>equilibrium</a:t>
            </a:r>
            <a:r>
              <a:rPr lang="en-GB" sz="2400">
                <a:solidFill>
                  <a:srgbClr val="660066"/>
                </a:solidFill>
                <a:latin typeface="Times New Roman" pitchFamily="18" charset="0"/>
              </a:rPr>
              <a:t>                                     </a:t>
            </a:r>
            <a:r>
              <a:rPr lang="en-GB" sz="2400">
                <a:solidFill>
                  <a:srgbClr val="9900CC"/>
                </a:solidFill>
                <a:latin typeface="Times New Roman" pitchFamily="18" charset="0"/>
              </a:rPr>
              <a:t>compatibility of deformations</a:t>
            </a:r>
          </a:p>
          <a:p>
            <a:pPr>
              <a:spcBef>
                <a:spcPct val="50000"/>
              </a:spcBef>
            </a:pPr>
            <a:endParaRPr lang="en-GB" sz="2400">
              <a:solidFill>
                <a:srgbClr val="9900CC"/>
              </a:solidFill>
              <a:latin typeface="Times New Roman" pitchFamily="18" charset="0"/>
            </a:endParaRPr>
          </a:p>
          <a:p>
            <a:pPr>
              <a:spcBef>
                <a:spcPct val="50000"/>
              </a:spcBef>
            </a:pPr>
            <a:r>
              <a:rPr lang="en-GB" sz="2400">
                <a:solidFill>
                  <a:srgbClr val="660066"/>
                </a:solidFill>
                <a:latin typeface="Times New Roman" pitchFamily="18" charset="0"/>
              </a:rPr>
              <a:t>   </a:t>
            </a:r>
            <a:r>
              <a:rPr lang="en-GB" sz="2400">
                <a:solidFill>
                  <a:srgbClr val="003300"/>
                </a:solidFill>
                <a:latin typeface="Times New Roman" pitchFamily="18" charset="0"/>
              </a:rPr>
              <a:t>stresses</a:t>
            </a:r>
            <a:r>
              <a:rPr lang="en-GB" sz="2400">
                <a:solidFill>
                  <a:srgbClr val="660066"/>
                </a:solidFill>
                <a:latin typeface="Times New Roman" pitchFamily="18" charset="0"/>
              </a:rPr>
              <a:t>                                                          strains</a:t>
            </a:r>
          </a:p>
          <a:p>
            <a:pPr>
              <a:spcBef>
                <a:spcPct val="50000"/>
              </a:spcBef>
            </a:pPr>
            <a:endParaRPr lang="en-GB" sz="2400">
              <a:solidFill>
                <a:srgbClr val="660066"/>
              </a:solidFill>
              <a:latin typeface="Times New Roman" pitchFamily="18" charset="0"/>
            </a:endParaRPr>
          </a:p>
          <a:p>
            <a:pPr>
              <a:spcBef>
                <a:spcPct val="50000"/>
              </a:spcBef>
            </a:pPr>
            <a:r>
              <a:rPr lang="en-GB" sz="2400">
                <a:solidFill>
                  <a:srgbClr val="660066"/>
                </a:solidFill>
                <a:latin typeface="Times New Roman" pitchFamily="18" charset="0"/>
              </a:rPr>
              <a:t>                        </a:t>
            </a:r>
            <a:r>
              <a:rPr lang="en-GB" sz="2400">
                <a:solidFill>
                  <a:srgbClr val="000099"/>
                </a:solidFill>
                <a:latin typeface="Times New Roman" pitchFamily="18" charset="0"/>
              </a:rPr>
              <a:t>stress:strain relationship</a:t>
            </a:r>
          </a:p>
          <a:p>
            <a:pPr>
              <a:spcBef>
                <a:spcPct val="50000"/>
              </a:spcBef>
            </a:pPr>
            <a:r>
              <a:rPr lang="en-GB" sz="2400">
                <a:solidFill>
                  <a:srgbClr val="660066"/>
                </a:solidFill>
                <a:latin typeface="Times New Roman" pitchFamily="18" charset="0"/>
              </a:rPr>
              <a:t>                            </a:t>
            </a:r>
            <a:r>
              <a:rPr lang="en-GB" sz="2400">
                <a:solidFill>
                  <a:srgbClr val="000066"/>
                </a:solidFill>
                <a:latin typeface="Times New Roman" pitchFamily="18" charset="0"/>
              </a:rPr>
              <a:t>constitutive model</a:t>
            </a:r>
          </a:p>
          <a:p>
            <a:endParaRPr lang="en-GB" sz="2400">
              <a:solidFill>
                <a:srgbClr val="000066"/>
              </a:solidFill>
              <a:latin typeface="Times New Roman" pitchFamily="18" charset="0"/>
            </a:endParaRPr>
          </a:p>
          <a:p>
            <a:pPr>
              <a:spcBef>
                <a:spcPct val="50000"/>
              </a:spcBef>
            </a:pPr>
            <a:r>
              <a:rPr lang="en-GB" sz="2400">
                <a:solidFill>
                  <a:srgbClr val="663300"/>
                </a:solidFill>
                <a:latin typeface="Times New Roman" pitchFamily="18" charset="0"/>
              </a:rPr>
              <a:t>lectures primarily concerned with </a:t>
            </a:r>
            <a:r>
              <a:rPr lang="en-GB" sz="2400" i="1">
                <a:solidFill>
                  <a:srgbClr val="663300"/>
                </a:solidFill>
                <a:latin typeface="Times New Roman" pitchFamily="18" charset="0"/>
              </a:rPr>
              <a:t>introduction</a:t>
            </a:r>
            <a:r>
              <a:rPr lang="en-GB" sz="2400">
                <a:solidFill>
                  <a:srgbClr val="663300"/>
                </a:solidFill>
                <a:latin typeface="Times New Roman" pitchFamily="18" charset="0"/>
              </a:rPr>
              <a:t> to various aspects and possibilities of constitutive modelling</a:t>
            </a:r>
            <a:endParaRPr lang="en-US" sz="2400">
              <a:solidFill>
                <a:srgbClr val="663300"/>
              </a:solidFill>
              <a:latin typeface="Times New Roman" pitchFamily="18" charset="0"/>
            </a:endParaRPr>
          </a:p>
        </p:txBody>
      </p:sp>
      <p:sp>
        <p:nvSpPr>
          <p:cNvPr id="38917" name="Line 5"/>
          <p:cNvSpPr>
            <a:spLocks noChangeShapeType="1"/>
          </p:cNvSpPr>
          <p:nvPr/>
        </p:nvSpPr>
        <p:spPr bwMode="auto">
          <a:xfrm>
            <a:off x="1187450" y="2276475"/>
            <a:ext cx="0" cy="792163"/>
          </a:xfrm>
          <a:prstGeom prst="line">
            <a:avLst/>
          </a:prstGeom>
          <a:noFill/>
          <a:ln w="38100">
            <a:solidFill>
              <a:srgbClr val="003300"/>
            </a:solidFill>
            <a:round/>
            <a:headEnd/>
            <a:tailEnd type="triangle" w="med" len="med"/>
          </a:ln>
          <a:effectLst/>
        </p:spPr>
        <p:txBody>
          <a:bodyPr/>
          <a:lstStyle/>
          <a:p>
            <a:endParaRPr lang="en-GB"/>
          </a:p>
        </p:txBody>
      </p:sp>
      <p:sp>
        <p:nvSpPr>
          <p:cNvPr id="38918" name="Line 6"/>
          <p:cNvSpPr>
            <a:spLocks noChangeShapeType="1"/>
          </p:cNvSpPr>
          <p:nvPr/>
        </p:nvSpPr>
        <p:spPr bwMode="auto">
          <a:xfrm>
            <a:off x="6516688" y="2276475"/>
            <a:ext cx="0" cy="792163"/>
          </a:xfrm>
          <a:prstGeom prst="line">
            <a:avLst/>
          </a:prstGeom>
          <a:noFill/>
          <a:ln w="38100">
            <a:solidFill>
              <a:srgbClr val="660066"/>
            </a:solidFill>
            <a:round/>
            <a:headEnd/>
            <a:tailEnd type="triangle" w="med" len="med"/>
          </a:ln>
          <a:effectLst/>
        </p:spPr>
        <p:txBody>
          <a:bodyPr/>
          <a:lstStyle/>
          <a:p>
            <a:endParaRPr lang="en-GB"/>
          </a:p>
        </p:txBody>
      </p:sp>
      <p:sp>
        <p:nvSpPr>
          <p:cNvPr id="38919" name="Line 7"/>
          <p:cNvSpPr>
            <a:spLocks noChangeShapeType="1"/>
          </p:cNvSpPr>
          <p:nvPr/>
        </p:nvSpPr>
        <p:spPr bwMode="auto">
          <a:xfrm>
            <a:off x="1403350" y="3429000"/>
            <a:ext cx="936625" cy="792163"/>
          </a:xfrm>
          <a:prstGeom prst="line">
            <a:avLst/>
          </a:prstGeom>
          <a:noFill/>
          <a:ln w="38100">
            <a:solidFill>
              <a:srgbClr val="000066"/>
            </a:solidFill>
            <a:round/>
            <a:headEnd type="triangle" w="med" len="med"/>
            <a:tailEnd type="triangle" w="med" len="med"/>
          </a:ln>
          <a:effectLst/>
        </p:spPr>
        <p:txBody>
          <a:bodyPr/>
          <a:lstStyle/>
          <a:p>
            <a:endParaRPr lang="en-GB"/>
          </a:p>
        </p:txBody>
      </p:sp>
      <p:sp>
        <p:nvSpPr>
          <p:cNvPr id="38920" name="Line 8"/>
          <p:cNvSpPr>
            <a:spLocks noChangeShapeType="1"/>
          </p:cNvSpPr>
          <p:nvPr/>
        </p:nvSpPr>
        <p:spPr bwMode="auto">
          <a:xfrm flipH="1">
            <a:off x="5364163" y="3429000"/>
            <a:ext cx="936625" cy="792163"/>
          </a:xfrm>
          <a:prstGeom prst="line">
            <a:avLst/>
          </a:prstGeom>
          <a:noFill/>
          <a:ln w="38100">
            <a:solidFill>
              <a:srgbClr val="000066"/>
            </a:solidFill>
            <a:round/>
            <a:headEnd type="triangle" w="med" len="med"/>
            <a:tailEnd type="triangle" w="med" len="med"/>
          </a:ln>
          <a:effectLst/>
        </p:spPr>
        <p:txBody>
          <a:bodyPr/>
          <a:lstStyle/>
          <a:p>
            <a:endParaRPr lang="en-GB"/>
          </a:p>
        </p:txBody>
      </p:sp>
      <p:sp>
        <p:nvSpPr>
          <p:cNvPr id="38922" name="Oval 10"/>
          <p:cNvSpPr>
            <a:spLocks noChangeArrowheads="1"/>
          </p:cNvSpPr>
          <p:nvPr/>
        </p:nvSpPr>
        <p:spPr bwMode="auto">
          <a:xfrm>
            <a:off x="2052638" y="3789363"/>
            <a:ext cx="3671887" cy="1439862"/>
          </a:xfrm>
          <a:prstGeom prst="ellipse">
            <a:avLst/>
          </a:prstGeom>
          <a:noFill/>
          <a:ln w="28575">
            <a:solidFill>
              <a:srgbClr val="000099"/>
            </a:solidFill>
            <a:prstDash val="dash"/>
            <a:round/>
            <a:headEnd/>
            <a:tailEnd/>
          </a:ln>
          <a:effectLst/>
        </p:spPr>
        <p:txBody>
          <a:bodyPr wrap="none" anchor="ctr"/>
          <a:lstStyle/>
          <a:p>
            <a:endParaRPr lang="en-GB"/>
          </a:p>
        </p:txBody>
      </p:sp>
      <p:pic>
        <p:nvPicPr>
          <p:cNvPr id="9" name="Picture 4" descr="colour"/>
          <p:cNvPicPr>
            <a:picLocks noChangeAspect="1" noChangeArrowheads="1"/>
          </p:cNvPicPr>
          <p:nvPr/>
        </p:nvPicPr>
        <p:blipFill>
          <a:blip r:embed="rId2"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SSMFigs01-03"/>
          <p:cNvPicPr>
            <a:picLocks noChangeAspect="1" noChangeArrowheads="1"/>
          </p:cNvPicPr>
          <p:nvPr/>
        </p:nvPicPr>
        <p:blipFill>
          <a:blip r:embed="rId2" cstate="print"/>
          <a:srcRect/>
          <a:stretch>
            <a:fillRect/>
          </a:stretch>
        </p:blipFill>
        <p:spPr bwMode="auto">
          <a:xfrm>
            <a:off x="1771650" y="839788"/>
            <a:ext cx="5599113" cy="3165475"/>
          </a:xfrm>
          <a:prstGeom prst="rect">
            <a:avLst/>
          </a:prstGeom>
          <a:noFill/>
        </p:spPr>
      </p:pic>
      <p:sp>
        <p:nvSpPr>
          <p:cNvPr id="17412" name="Text Box 4"/>
          <p:cNvSpPr txBox="1">
            <a:spLocks noChangeArrowheads="1"/>
          </p:cNvSpPr>
          <p:nvPr/>
        </p:nvSpPr>
        <p:spPr bwMode="auto">
          <a:xfrm>
            <a:off x="323850" y="4076700"/>
            <a:ext cx="6553200" cy="1744663"/>
          </a:xfrm>
          <a:prstGeom prst="rect">
            <a:avLst/>
          </a:prstGeom>
          <a:noFill/>
          <a:ln w="9525">
            <a:solidFill>
              <a:srgbClr val="336600"/>
            </a:solidFill>
            <a:miter lim="800000"/>
            <a:headEnd/>
            <a:tailEnd/>
          </a:ln>
          <a:effectLst/>
        </p:spPr>
        <p:txBody>
          <a:bodyPr>
            <a:spAutoFit/>
          </a:bodyPr>
          <a:lstStyle/>
          <a:p>
            <a:pPr>
              <a:spcBef>
                <a:spcPct val="50000"/>
              </a:spcBef>
            </a:pPr>
            <a:r>
              <a:rPr lang="en-GB" sz="2400">
                <a:solidFill>
                  <a:srgbClr val="336600"/>
                </a:solidFill>
                <a:latin typeface="Times New Roman" pitchFamily="18" charset="0"/>
              </a:rPr>
              <a:t>observed and idealised shearing behaviour of soil for </a:t>
            </a:r>
            <a:r>
              <a:rPr lang="en-GB" sz="2400">
                <a:solidFill>
                  <a:srgbClr val="FF0000"/>
                </a:solidFill>
                <a:latin typeface="Times New Roman" pitchFamily="18" charset="0"/>
              </a:rPr>
              <a:t>settlement</a:t>
            </a:r>
            <a:r>
              <a:rPr lang="en-GB" sz="2400">
                <a:solidFill>
                  <a:srgbClr val="336600"/>
                </a:solidFill>
                <a:latin typeface="Times New Roman" pitchFamily="18" charset="0"/>
              </a:rPr>
              <a:t> and </a:t>
            </a:r>
            <a:r>
              <a:rPr lang="en-GB" sz="2400">
                <a:solidFill>
                  <a:srgbClr val="0000FF"/>
                </a:solidFill>
                <a:latin typeface="Times New Roman" pitchFamily="18" charset="0"/>
              </a:rPr>
              <a:t>bearing capacity</a:t>
            </a:r>
            <a:r>
              <a:rPr lang="en-GB" sz="2400">
                <a:solidFill>
                  <a:srgbClr val="336600"/>
                </a:solidFill>
                <a:latin typeface="Times New Roman" pitchFamily="18" charset="0"/>
              </a:rPr>
              <a:t> calculations</a:t>
            </a:r>
          </a:p>
          <a:p>
            <a:pPr>
              <a:spcBef>
                <a:spcPct val="50000"/>
              </a:spcBef>
            </a:pPr>
            <a:r>
              <a:rPr lang="en-GB" sz="2400">
                <a:solidFill>
                  <a:srgbClr val="660066"/>
                </a:solidFill>
                <a:latin typeface="Times New Roman" pitchFamily="18" charset="0"/>
              </a:rPr>
              <a:t>constitutive models</a:t>
            </a:r>
            <a:r>
              <a:rPr lang="en-GB" sz="2400">
                <a:solidFill>
                  <a:srgbClr val="336600"/>
                </a:solidFill>
                <a:latin typeface="Times New Roman" pitchFamily="18" charset="0"/>
              </a:rPr>
              <a:t> trying to reproduce more of the actual </a:t>
            </a:r>
            <a:r>
              <a:rPr lang="en-GB" sz="2400">
                <a:solidFill>
                  <a:srgbClr val="660066"/>
                </a:solidFill>
                <a:latin typeface="Times New Roman" pitchFamily="18" charset="0"/>
              </a:rPr>
              <a:t>nonlinearity</a:t>
            </a:r>
            <a:r>
              <a:rPr lang="en-GB" sz="2400">
                <a:solidFill>
                  <a:srgbClr val="336600"/>
                </a:solidFill>
                <a:latin typeface="Times New Roman" pitchFamily="18" charset="0"/>
              </a:rPr>
              <a:t> of </a:t>
            </a:r>
            <a:r>
              <a:rPr lang="en-GB" sz="2400">
                <a:solidFill>
                  <a:srgbClr val="660066"/>
                </a:solidFill>
                <a:latin typeface="Times New Roman" pitchFamily="18" charset="0"/>
              </a:rPr>
              <a:t>pre-failure</a:t>
            </a:r>
            <a:r>
              <a:rPr lang="en-GB" sz="2400">
                <a:solidFill>
                  <a:srgbClr val="336600"/>
                </a:solidFill>
                <a:latin typeface="Times New Roman" pitchFamily="18" charset="0"/>
              </a:rPr>
              <a:t> soil response </a:t>
            </a:r>
            <a:endParaRPr lang="en-US" sz="2400">
              <a:solidFill>
                <a:srgbClr val="336600"/>
              </a:solidFill>
              <a:latin typeface="Times New Roman" pitchFamily="18" charset="0"/>
            </a:endParaRPr>
          </a:p>
        </p:txBody>
      </p:sp>
      <p:sp>
        <p:nvSpPr>
          <p:cNvPr id="17413" name="Line 5"/>
          <p:cNvSpPr>
            <a:spLocks noChangeShapeType="1"/>
          </p:cNvSpPr>
          <p:nvPr/>
        </p:nvSpPr>
        <p:spPr bwMode="auto">
          <a:xfrm flipH="1">
            <a:off x="2771775" y="1484313"/>
            <a:ext cx="2808288" cy="0"/>
          </a:xfrm>
          <a:prstGeom prst="line">
            <a:avLst/>
          </a:prstGeom>
          <a:noFill/>
          <a:ln w="38100">
            <a:solidFill>
              <a:srgbClr val="FF0000"/>
            </a:solidFill>
            <a:round/>
            <a:headEnd/>
            <a:tailEnd type="triangle" w="med" len="med"/>
          </a:ln>
          <a:effectLst/>
        </p:spPr>
        <p:txBody>
          <a:bodyPr/>
          <a:lstStyle/>
          <a:p>
            <a:endParaRPr lang="en-GB"/>
          </a:p>
        </p:txBody>
      </p:sp>
      <p:sp>
        <p:nvSpPr>
          <p:cNvPr id="17414" name="Line 6"/>
          <p:cNvSpPr>
            <a:spLocks noChangeShapeType="1"/>
          </p:cNvSpPr>
          <p:nvPr/>
        </p:nvSpPr>
        <p:spPr bwMode="auto">
          <a:xfrm flipH="1" flipV="1">
            <a:off x="3708400" y="1989138"/>
            <a:ext cx="1727200" cy="935037"/>
          </a:xfrm>
          <a:prstGeom prst="line">
            <a:avLst/>
          </a:prstGeom>
          <a:noFill/>
          <a:ln w="38100">
            <a:solidFill>
              <a:srgbClr val="0000FF"/>
            </a:solidFill>
            <a:round/>
            <a:headEnd/>
            <a:tailEnd type="triangle" w="med" len="med"/>
          </a:ln>
          <a:effectLst/>
        </p:spPr>
        <p:txBody>
          <a:bodyPr/>
          <a:lstStyle/>
          <a:p>
            <a:endParaRPr lang="en-GB"/>
          </a:p>
        </p:txBody>
      </p:sp>
      <p:sp>
        <p:nvSpPr>
          <p:cNvPr id="17415" name="Line 7"/>
          <p:cNvSpPr>
            <a:spLocks noChangeShapeType="1"/>
          </p:cNvSpPr>
          <p:nvPr/>
        </p:nvSpPr>
        <p:spPr bwMode="auto">
          <a:xfrm flipV="1">
            <a:off x="2195513" y="1196975"/>
            <a:ext cx="576262" cy="2376488"/>
          </a:xfrm>
          <a:prstGeom prst="line">
            <a:avLst/>
          </a:prstGeom>
          <a:noFill/>
          <a:ln w="38100">
            <a:solidFill>
              <a:srgbClr val="FF0000"/>
            </a:solidFill>
            <a:round/>
            <a:headEnd/>
            <a:tailEnd/>
          </a:ln>
          <a:effectLst/>
        </p:spPr>
        <p:txBody>
          <a:bodyPr/>
          <a:lstStyle/>
          <a:p>
            <a:endParaRPr lang="en-GB"/>
          </a:p>
        </p:txBody>
      </p:sp>
      <p:sp>
        <p:nvSpPr>
          <p:cNvPr id="17416" name="Line 8"/>
          <p:cNvSpPr>
            <a:spLocks noChangeShapeType="1"/>
          </p:cNvSpPr>
          <p:nvPr/>
        </p:nvSpPr>
        <p:spPr bwMode="auto">
          <a:xfrm>
            <a:off x="2124075" y="1989138"/>
            <a:ext cx="2952750" cy="0"/>
          </a:xfrm>
          <a:prstGeom prst="line">
            <a:avLst/>
          </a:prstGeom>
          <a:noFill/>
          <a:ln w="38100">
            <a:solidFill>
              <a:srgbClr val="0000FF"/>
            </a:solidFill>
            <a:round/>
            <a:headEnd/>
            <a:tailEnd/>
          </a:ln>
          <a:effectLst/>
        </p:spPr>
        <p:txBody>
          <a:bodyPr/>
          <a:lstStyle/>
          <a:p>
            <a:endParaRPr lang="en-GB"/>
          </a:p>
        </p:txBody>
      </p:sp>
      <p:pic>
        <p:nvPicPr>
          <p:cNvPr id="9"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468313" y="0"/>
            <a:ext cx="8229600" cy="882650"/>
          </a:xfrm>
        </p:spPr>
        <p:txBody>
          <a:bodyPr/>
          <a:lstStyle/>
          <a:p>
            <a:r>
              <a:rPr lang="en-GB" sz="3600">
                <a:solidFill>
                  <a:srgbClr val="FF0000"/>
                </a:solidFill>
                <a:latin typeface="Times New Roman" pitchFamily="18" charset="0"/>
              </a:rPr>
              <a:t>stress and strain variables (1)</a:t>
            </a:r>
            <a:endParaRPr lang="en-US" sz="3600">
              <a:solidFill>
                <a:srgbClr val="FF0000"/>
              </a:solidFill>
              <a:latin typeface="Times New Roman" pitchFamily="18" charset="0"/>
            </a:endParaRPr>
          </a:p>
        </p:txBody>
      </p:sp>
      <p:sp>
        <p:nvSpPr>
          <p:cNvPr id="19460" name="Text Box 4"/>
          <p:cNvSpPr txBox="1">
            <a:spLocks noChangeArrowheads="1"/>
          </p:cNvSpPr>
          <p:nvPr/>
        </p:nvSpPr>
        <p:spPr bwMode="auto">
          <a:xfrm>
            <a:off x="179388" y="1473200"/>
            <a:ext cx="8424862" cy="2100263"/>
          </a:xfrm>
          <a:prstGeom prst="rect">
            <a:avLst/>
          </a:prstGeom>
          <a:noFill/>
          <a:ln w="9525">
            <a:noFill/>
            <a:miter lim="800000"/>
            <a:headEnd/>
            <a:tailEnd/>
          </a:ln>
          <a:effectLst/>
        </p:spPr>
        <p:txBody>
          <a:bodyPr>
            <a:spAutoFit/>
          </a:bodyPr>
          <a:lstStyle/>
          <a:p>
            <a:pPr>
              <a:spcBef>
                <a:spcPct val="50000"/>
              </a:spcBef>
            </a:pPr>
            <a:r>
              <a:rPr lang="en-GB" sz="2400">
                <a:solidFill>
                  <a:srgbClr val="0000FF"/>
                </a:solidFill>
                <a:latin typeface="Times New Roman" pitchFamily="18" charset="0"/>
              </a:rPr>
              <a:t>concentrate on axisymmetric conditions of triaxial test</a:t>
            </a:r>
            <a:r>
              <a:rPr lang="en-GB" sz="2400">
                <a:latin typeface="Times New Roman" pitchFamily="18" charset="0"/>
              </a:rPr>
              <a:t> </a:t>
            </a:r>
          </a:p>
          <a:p>
            <a:pPr>
              <a:spcBef>
                <a:spcPct val="50000"/>
              </a:spcBef>
            </a:pPr>
            <a:r>
              <a:rPr lang="en-GB" sz="2400">
                <a:solidFill>
                  <a:srgbClr val="336600"/>
                </a:solidFill>
                <a:latin typeface="Times New Roman" pitchFamily="18" charset="0"/>
              </a:rPr>
              <a:t>volume changes are important in soils</a:t>
            </a:r>
          </a:p>
          <a:p>
            <a:pPr>
              <a:spcBef>
                <a:spcPct val="50000"/>
              </a:spcBef>
            </a:pPr>
            <a:r>
              <a:rPr lang="en-GB" sz="2400">
                <a:latin typeface="Times New Roman" pitchFamily="18" charset="0"/>
              </a:rPr>
              <a:t>   – </a:t>
            </a:r>
            <a:r>
              <a:rPr lang="en-GB" sz="2400">
                <a:solidFill>
                  <a:srgbClr val="FF0000"/>
                </a:solidFill>
                <a:latin typeface="Times New Roman" pitchFamily="18" charset="0"/>
              </a:rPr>
              <a:t>and affect mechanical properties</a:t>
            </a:r>
          </a:p>
          <a:p>
            <a:pPr>
              <a:spcBef>
                <a:spcPct val="50000"/>
              </a:spcBef>
            </a:pPr>
            <a:r>
              <a:rPr lang="en-GB" sz="2400">
                <a:solidFill>
                  <a:srgbClr val="660066"/>
                </a:solidFill>
                <a:latin typeface="Times New Roman" pitchFamily="18" charset="0"/>
              </a:rPr>
              <a:t>choose volumetric strain increment:</a:t>
            </a:r>
            <a:endParaRPr lang="en-US" sz="2400">
              <a:solidFill>
                <a:srgbClr val="660066"/>
              </a:solidFill>
              <a:latin typeface="Times New Roman" pitchFamily="18" charset="0"/>
            </a:endParaRPr>
          </a:p>
        </p:txBody>
      </p:sp>
      <p:graphicFrame>
        <p:nvGraphicFramePr>
          <p:cNvPr id="19461" name="Object 5"/>
          <p:cNvGraphicFramePr>
            <a:graphicFrameLocks noChangeAspect="1"/>
          </p:cNvGraphicFramePr>
          <p:nvPr>
            <p:ph idx="1"/>
          </p:nvPr>
        </p:nvGraphicFramePr>
        <p:xfrm>
          <a:off x="1476375" y="4076700"/>
          <a:ext cx="2471738" cy="593725"/>
        </p:xfrm>
        <a:graphic>
          <a:graphicData uri="http://schemas.openxmlformats.org/presentationml/2006/ole">
            <p:oleObj spid="_x0000_s1026" name="Equation" r:id="rId3" imgW="952200" imgH="228600" progId="Equation.3">
              <p:embed/>
            </p:oleObj>
          </a:graphicData>
        </a:graphic>
      </p:graphicFrame>
      <p:pic>
        <p:nvPicPr>
          <p:cNvPr id="19463" name="Picture 7" descr="CSSMFig01-14"/>
          <p:cNvPicPr>
            <a:picLocks noChangeAspect="1" noChangeArrowheads="1"/>
          </p:cNvPicPr>
          <p:nvPr/>
        </p:nvPicPr>
        <p:blipFill>
          <a:blip r:embed="rId4" cstate="print"/>
          <a:srcRect l="8336" t="5280" b="4892"/>
          <a:stretch>
            <a:fillRect/>
          </a:stretch>
        </p:blipFill>
        <p:spPr bwMode="auto">
          <a:xfrm>
            <a:off x="5076825" y="2133600"/>
            <a:ext cx="4067175" cy="3673475"/>
          </a:xfrm>
          <a:prstGeom prst="rect">
            <a:avLst/>
          </a:prstGeom>
          <a:noFill/>
        </p:spPr>
      </p:pic>
      <p:sp>
        <p:nvSpPr>
          <p:cNvPr id="19464" name="Text Box 8"/>
          <p:cNvSpPr txBox="1">
            <a:spLocks noChangeArrowheads="1"/>
          </p:cNvSpPr>
          <p:nvPr/>
        </p:nvSpPr>
        <p:spPr bwMode="auto">
          <a:xfrm>
            <a:off x="1619250" y="4959350"/>
            <a:ext cx="1439863" cy="701675"/>
          </a:xfrm>
          <a:prstGeom prst="rect">
            <a:avLst/>
          </a:prstGeom>
          <a:noFill/>
          <a:ln w="9525">
            <a:noFill/>
            <a:miter lim="800000"/>
            <a:headEnd/>
            <a:tailEnd/>
          </a:ln>
          <a:effectLst/>
        </p:spPr>
        <p:txBody>
          <a:bodyPr>
            <a:spAutoFit/>
          </a:bodyPr>
          <a:lstStyle/>
          <a:p>
            <a:pPr algn="ctr">
              <a:spcBef>
                <a:spcPct val="50000"/>
              </a:spcBef>
            </a:pPr>
            <a:r>
              <a:rPr lang="en-GB" sz="2000">
                <a:solidFill>
                  <a:srgbClr val="FF0000"/>
                </a:solidFill>
                <a:latin typeface="Times New Roman" pitchFamily="18" charset="0"/>
              </a:rPr>
              <a:t>axial strain increment</a:t>
            </a:r>
          </a:p>
        </p:txBody>
      </p:sp>
      <p:sp>
        <p:nvSpPr>
          <p:cNvPr id="19465" name="Text Box 9"/>
          <p:cNvSpPr txBox="1">
            <a:spLocks noChangeArrowheads="1"/>
          </p:cNvSpPr>
          <p:nvPr/>
        </p:nvSpPr>
        <p:spPr bwMode="auto">
          <a:xfrm>
            <a:off x="3276600" y="4941888"/>
            <a:ext cx="1439863" cy="701675"/>
          </a:xfrm>
          <a:prstGeom prst="rect">
            <a:avLst/>
          </a:prstGeom>
          <a:noFill/>
          <a:ln w="9525">
            <a:noFill/>
            <a:miter lim="800000"/>
            <a:headEnd/>
            <a:tailEnd/>
          </a:ln>
          <a:effectLst/>
        </p:spPr>
        <p:txBody>
          <a:bodyPr>
            <a:spAutoFit/>
          </a:bodyPr>
          <a:lstStyle/>
          <a:p>
            <a:pPr algn="ctr">
              <a:spcBef>
                <a:spcPct val="50000"/>
              </a:spcBef>
            </a:pPr>
            <a:r>
              <a:rPr lang="en-GB" sz="2000">
                <a:solidFill>
                  <a:srgbClr val="008000"/>
                </a:solidFill>
                <a:latin typeface="Times New Roman" pitchFamily="18" charset="0"/>
              </a:rPr>
              <a:t>radial strain increment</a:t>
            </a:r>
          </a:p>
        </p:txBody>
      </p:sp>
      <p:sp>
        <p:nvSpPr>
          <p:cNvPr id="19466" name="Oval 10"/>
          <p:cNvSpPr>
            <a:spLocks noChangeArrowheads="1"/>
          </p:cNvSpPr>
          <p:nvPr/>
        </p:nvSpPr>
        <p:spPr bwMode="auto">
          <a:xfrm>
            <a:off x="2268538" y="4005263"/>
            <a:ext cx="720725" cy="720725"/>
          </a:xfrm>
          <a:prstGeom prst="ellipse">
            <a:avLst/>
          </a:prstGeom>
          <a:noFill/>
          <a:ln w="28575">
            <a:solidFill>
              <a:srgbClr val="FF0000"/>
            </a:solidFill>
            <a:round/>
            <a:headEnd/>
            <a:tailEnd/>
          </a:ln>
          <a:effectLst/>
        </p:spPr>
        <p:txBody>
          <a:bodyPr wrap="none" anchor="ctr"/>
          <a:lstStyle/>
          <a:p>
            <a:endParaRPr lang="en-GB"/>
          </a:p>
        </p:txBody>
      </p:sp>
      <p:sp>
        <p:nvSpPr>
          <p:cNvPr id="19467" name="Oval 11"/>
          <p:cNvSpPr>
            <a:spLocks noChangeArrowheads="1"/>
          </p:cNvSpPr>
          <p:nvPr/>
        </p:nvSpPr>
        <p:spPr bwMode="auto">
          <a:xfrm>
            <a:off x="3275013" y="4005263"/>
            <a:ext cx="720725" cy="720725"/>
          </a:xfrm>
          <a:prstGeom prst="ellipse">
            <a:avLst/>
          </a:prstGeom>
          <a:noFill/>
          <a:ln w="28575">
            <a:solidFill>
              <a:srgbClr val="008000"/>
            </a:solidFill>
            <a:round/>
            <a:headEnd/>
            <a:tailEnd/>
          </a:ln>
          <a:effectLst/>
        </p:spPr>
        <p:txBody>
          <a:bodyPr wrap="none" anchor="ctr"/>
          <a:lstStyle/>
          <a:p>
            <a:endParaRPr lang="en-GB"/>
          </a:p>
        </p:txBody>
      </p:sp>
      <p:sp>
        <p:nvSpPr>
          <p:cNvPr id="19468" name="Line 12"/>
          <p:cNvSpPr>
            <a:spLocks noChangeShapeType="1"/>
          </p:cNvSpPr>
          <p:nvPr/>
        </p:nvSpPr>
        <p:spPr bwMode="auto">
          <a:xfrm flipH="1">
            <a:off x="2268538" y="4652963"/>
            <a:ext cx="142875" cy="360362"/>
          </a:xfrm>
          <a:prstGeom prst="line">
            <a:avLst/>
          </a:prstGeom>
          <a:noFill/>
          <a:ln w="28575">
            <a:solidFill>
              <a:srgbClr val="FF0000"/>
            </a:solidFill>
            <a:round/>
            <a:headEnd/>
            <a:tailEnd/>
          </a:ln>
          <a:effectLst/>
        </p:spPr>
        <p:txBody>
          <a:bodyPr/>
          <a:lstStyle/>
          <a:p>
            <a:endParaRPr lang="en-GB"/>
          </a:p>
        </p:txBody>
      </p:sp>
      <p:sp>
        <p:nvSpPr>
          <p:cNvPr id="19469" name="Line 13"/>
          <p:cNvSpPr>
            <a:spLocks noChangeShapeType="1"/>
          </p:cNvSpPr>
          <p:nvPr/>
        </p:nvSpPr>
        <p:spPr bwMode="auto">
          <a:xfrm>
            <a:off x="3852863" y="4652963"/>
            <a:ext cx="142875" cy="360362"/>
          </a:xfrm>
          <a:prstGeom prst="line">
            <a:avLst/>
          </a:prstGeom>
          <a:noFill/>
          <a:ln w="28575">
            <a:solidFill>
              <a:srgbClr val="008000"/>
            </a:solidFill>
            <a:round/>
            <a:headEnd/>
            <a:tailEnd/>
          </a:ln>
          <a:effectLst/>
        </p:spPr>
        <p:txBody>
          <a:bodyPr/>
          <a:lstStyle/>
          <a:p>
            <a:endParaRPr lang="en-GB"/>
          </a:p>
        </p:txBody>
      </p:sp>
      <p:pic>
        <p:nvPicPr>
          <p:cNvPr id="13"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5" grpId="0"/>
      <p:bldP spid="19466" grpId="0" animBg="1"/>
      <p:bldP spid="19467" grpId="0" animBg="1"/>
      <p:bldP spid="19468" grpId="0" animBg="1"/>
      <p:bldP spid="194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r>
              <a:rPr lang="en-GB" sz="3600">
                <a:solidFill>
                  <a:srgbClr val="FF0000"/>
                </a:solidFill>
                <a:latin typeface="Times New Roman" pitchFamily="18" charset="0"/>
              </a:rPr>
              <a:t>stress and strain variables (2)</a:t>
            </a:r>
            <a:endParaRPr lang="en-US" sz="3600">
              <a:solidFill>
                <a:srgbClr val="FF0000"/>
              </a:solidFill>
              <a:latin typeface="Times New Roman" pitchFamily="18" charset="0"/>
            </a:endParaRPr>
          </a:p>
        </p:txBody>
      </p:sp>
      <p:graphicFrame>
        <p:nvGraphicFramePr>
          <p:cNvPr id="27653" name="Object 5"/>
          <p:cNvGraphicFramePr>
            <a:graphicFrameLocks noChangeAspect="1"/>
          </p:cNvGraphicFramePr>
          <p:nvPr>
            <p:ph sz="half" idx="1"/>
          </p:nvPr>
        </p:nvGraphicFramePr>
        <p:xfrm>
          <a:off x="2498725" y="3703638"/>
          <a:ext cx="2794000" cy="588962"/>
        </p:xfrm>
        <a:graphic>
          <a:graphicData uri="http://schemas.openxmlformats.org/presentationml/2006/ole">
            <p:oleObj spid="_x0000_s2050" name="Equation" r:id="rId3" imgW="965160" imgH="203040" progId="Equation.3">
              <p:embed/>
            </p:oleObj>
          </a:graphicData>
        </a:graphic>
      </p:graphicFrame>
      <p:sp>
        <p:nvSpPr>
          <p:cNvPr id="27652" name="Text Box 4"/>
          <p:cNvSpPr txBox="1">
            <a:spLocks noChangeArrowheads="1"/>
          </p:cNvSpPr>
          <p:nvPr/>
        </p:nvSpPr>
        <p:spPr bwMode="auto">
          <a:xfrm>
            <a:off x="323850" y="1400175"/>
            <a:ext cx="8640763" cy="2100263"/>
          </a:xfrm>
          <a:prstGeom prst="rect">
            <a:avLst/>
          </a:prstGeom>
          <a:noFill/>
          <a:ln w="9525">
            <a:noFill/>
            <a:miter lim="800000"/>
            <a:headEnd/>
            <a:tailEnd/>
          </a:ln>
          <a:effectLst/>
        </p:spPr>
        <p:txBody>
          <a:bodyPr>
            <a:spAutoFit/>
          </a:bodyPr>
          <a:lstStyle/>
          <a:p>
            <a:pPr>
              <a:spcBef>
                <a:spcPct val="50000"/>
              </a:spcBef>
            </a:pPr>
            <a:r>
              <a:rPr lang="en-GB" sz="2400">
                <a:solidFill>
                  <a:srgbClr val="0000FF"/>
                </a:solidFill>
                <a:latin typeface="Times New Roman" pitchFamily="18" charset="0"/>
              </a:rPr>
              <a:t>in developing constitutive models concept of </a:t>
            </a:r>
            <a:r>
              <a:rPr lang="en-GB" sz="2400">
                <a:solidFill>
                  <a:srgbClr val="000099"/>
                </a:solidFill>
                <a:latin typeface="Times New Roman" pitchFamily="18" charset="0"/>
              </a:rPr>
              <a:t>work</a:t>
            </a:r>
            <a:r>
              <a:rPr lang="en-GB" sz="2400">
                <a:solidFill>
                  <a:srgbClr val="0000FF"/>
                </a:solidFill>
                <a:latin typeface="Times New Roman" pitchFamily="18" charset="0"/>
              </a:rPr>
              <a:t> will be important </a:t>
            </a:r>
          </a:p>
          <a:p>
            <a:pPr>
              <a:spcBef>
                <a:spcPct val="50000"/>
              </a:spcBef>
            </a:pPr>
            <a:r>
              <a:rPr lang="en-GB" sz="2400">
                <a:solidFill>
                  <a:srgbClr val="336600"/>
                </a:solidFill>
                <a:latin typeface="Times New Roman" pitchFamily="18" charset="0"/>
              </a:rPr>
              <a:t>need to link strain increment and stress variables</a:t>
            </a:r>
          </a:p>
          <a:p>
            <a:pPr>
              <a:spcBef>
                <a:spcPct val="50000"/>
              </a:spcBef>
            </a:pPr>
            <a:r>
              <a:rPr lang="en-GB" sz="2400">
                <a:latin typeface="Times New Roman" pitchFamily="18" charset="0"/>
              </a:rPr>
              <a:t>   – </a:t>
            </a:r>
            <a:r>
              <a:rPr lang="en-GB" sz="2400">
                <a:solidFill>
                  <a:srgbClr val="FF0000"/>
                </a:solidFill>
                <a:latin typeface="Times New Roman" pitchFamily="18" charset="0"/>
              </a:rPr>
              <a:t>work conjugate pairs</a:t>
            </a:r>
          </a:p>
          <a:p>
            <a:pPr>
              <a:spcBef>
                <a:spcPct val="50000"/>
              </a:spcBef>
            </a:pPr>
            <a:r>
              <a:rPr lang="en-GB" sz="2400">
                <a:solidFill>
                  <a:srgbClr val="660066"/>
                </a:solidFill>
                <a:latin typeface="Times New Roman" pitchFamily="18" charset="0"/>
              </a:rPr>
              <a:t>choose volumetric stress variable: effective mean stress</a:t>
            </a:r>
            <a:endParaRPr lang="en-US" sz="2400">
              <a:solidFill>
                <a:srgbClr val="660066"/>
              </a:solidFill>
              <a:latin typeface="Times New Roman" pitchFamily="18" charset="0"/>
            </a:endParaRPr>
          </a:p>
        </p:txBody>
      </p:sp>
      <p:sp>
        <p:nvSpPr>
          <p:cNvPr id="27654" name="Text Box 6"/>
          <p:cNvSpPr txBox="1">
            <a:spLocks noChangeArrowheads="1"/>
          </p:cNvSpPr>
          <p:nvPr/>
        </p:nvSpPr>
        <p:spPr bwMode="auto">
          <a:xfrm>
            <a:off x="323850" y="4508500"/>
            <a:ext cx="7416800" cy="457200"/>
          </a:xfrm>
          <a:prstGeom prst="rect">
            <a:avLst/>
          </a:prstGeom>
          <a:noFill/>
          <a:ln w="9525">
            <a:noFill/>
            <a:miter lim="800000"/>
            <a:headEnd/>
            <a:tailEnd/>
          </a:ln>
          <a:effectLst/>
        </p:spPr>
        <p:txBody>
          <a:bodyPr>
            <a:spAutoFit/>
          </a:bodyPr>
          <a:lstStyle/>
          <a:p>
            <a:pPr>
              <a:spcBef>
                <a:spcPct val="50000"/>
              </a:spcBef>
            </a:pPr>
            <a:r>
              <a:rPr lang="en-GB" sz="2400">
                <a:solidFill>
                  <a:srgbClr val="663300"/>
                </a:solidFill>
                <a:latin typeface="Times New Roman" pitchFamily="18" charset="0"/>
              </a:rPr>
              <a:t>volumetric work – work done in changing </a:t>
            </a:r>
            <a:r>
              <a:rPr lang="en-GB" sz="2400" i="1">
                <a:solidFill>
                  <a:srgbClr val="663300"/>
                </a:solidFill>
                <a:latin typeface="Times New Roman" pitchFamily="18" charset="0"/>
              </a:rPr>
              <a:t>size</a:t>
            </a:r>
            <a:r>
              <a:rPr lang="en-GB" sz="2400">
                <a:solidFill>
                  <a:srgbClr val="663300"/>
                </a:solidFill>
                <a:latin typeface="Times New Roman" pitchFamily="18" charset="0"/>
              </a:rPr>
              <a:t> – is:</a:t>
            </a:r>
            <a:endParaRPr lang="en-US" sz="2400">
              <a:solidFill>
                <a:srgbClr val="663300"/>
              </a:solidFill>
              <a:latin typeface="Times New Roman" pitchFamily="18" charset="0"/>
            </a:endParaRPr>
          </a:p>
        </p:txBody>
      </p:sp>
      <p:graphicFrame>
        <p:nvGraphicFramePr>
          <p:cNvPr id="27655" name="Object 7"/>
          <p:cNvGraphicFramePr>
            <a:graphicFrameLocks noChangeAspect="1"/>
          </p:cNvGraphicFramePr>
          <p:nvPr>
            <p:ph sz="half" idx="2"/>
          </p:nvPr>
        </p:nvGraphicFramePr>
        <p:xfrm>
          <a:off x="2484438" y="5157788"/>
          <a:ext cx="2232025" cy="692150"/>
        </p:xfrm>
        <a:graphic>
          <a:graphicData uri="http://schemas.openxmlformats.org/presentationml/2006/ole">
            <p:oleObj spid="_x0000_s2051" name="Equation" r:id="rId4" imgW="736560" imgH="228600" progId="Equation.3">
              <p:embed/>
            </p:oleObj>
          </a:graphicData>
        </a:graphic>
      </p:graphicFrame>
      <p:pic>
        <p:nvPicPr>
          <p:cNvPr id="8"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descr="CSSMFig01-14"/>
          <p:cNvPicPr>
            <a:picLocks noChangeAspect="1" noChangeArrowheads="1"/>
          </p:cNvPicPr>
          <p:nvPr/>
        </p:nvPicPr>
        <p:blipFill>
          <a:blip r:embed="rId3" cstate="print"/>
          <a:srcRect l="8336" t="5280" b="4892"/>
          <a:stretch>
            <a:fillRect/>
          </a:stretch>
        </p:blipFill>
        <p:spPr bwMode="auto">
          <a:xfrm>
            <a:off x="5076825" y="1557338"/>
            <a:ext cx="4067175" cy="3673475"/>
          </a:xfrm>
          <a:prstGeom prst="rect">
            <a:avLst/>
          </a:prstGeom>
          <a:noFill/>
        </p:spPr>
      </p:pic>
      <p:sp>
        <p:nvSpPr>
          <p:cNvPr id="29699" name="Rectangle 3"/>
          <p:cNvSpPr>
            <a:spLocks noGrp="1" noChangeArrowheads="1"/>
          </p:cNvSpPr>
          <p:nvPr>
            <p:ph type="title"/>
          </p:nvPr>
        </p:nvSpPr>
        <p:spPr/>
        <p:txBody>
          <a:bodyPr/>
          <a:lstStyle/>
          <a:p>
            <a:r>
              <a:rPr lang="en-GB" sz="3600">
                <a:solidFill>
                  <a:srgbClr val="FF0000"/>
                </a:solidFill>
                <a:latin typeface="Times New Roman" pitchFamily="18" charset="0"/>
              </a:rPr>
              <a:t>stress and strain variables (3)</a:t>
            </a:r>
            <a:endParaRPr lang="en-US" sz="3600">
              <a:solidFill>
                <a:srgbClr val="FF0000"/>
              </a:solidFill>
              <a:latin typeface="Times New Roman" pitchFamily="18" charset="0"/>
            </a:endParaRPr>
          </a:p>
        </p:txBody>
      </p:sp>
      <p:graphicFrame>
        <p:nvGraphicFramePr>
          <p:cNvPr id="29700" name="Object 4"/>
          <p:cNvGraphicFramePr>
            <a:graphicFrameLocks noChangeAspect="1"/>
          </p:cNvGraphicFramePr>
          <p:nvPr>
            <p:ph sz="half" idx="1"/>
          </p:nvPr>
        </p:nvGraphicFramePr>
        <p:xfrm>
          <a:off x="1403350" y="4221163"/>
          <a:ext cx="2376488" cy="474662"/>
        </p:xfrm>
        <a:graphic>
          <a:graphicData uri="http://schemas.openxmlformats.org/presentationml/2006/ole">
            <p:oleObj spid="_x0000_s3074" name="Equation" r:id="rId4" imgW="1143000" imgH="228600" progId="Equation.3">
              <p:embed/>
            </p:oleObj>
          </a:graphicData>
        </a:graphic>
      </p:graphicFrame>
      <p:sp>
        <p:nvSpPr>
          <p:cNvPr id="29701" name="Text Box 5"/>
          <p:cNvSpPr txBox="1">
            <a:spLocks noChangeArrowheads="1"/>
          </p:cNvSpPr>
          <p:nvPr/>
        </p:nvSpPr>
        <p:spPr bwMode="auto">
          <a:xfrm>
            <a:off x="179388" y="1400175"/>
            <a:ext cx="5472112" cy="2647950"/>
          </a:xfrm>
          <a:prstGeom prst="rect">
            <a:avLst/>
          </a:prstGeom>
          <a:noFill/>
          <a:ln w="9525">
            <a:noFill/>
            <a:miter lim="800000"/>
            <a:headEnd/>
            <a:tailEnd/>
          </a:ln>
          <a:effectLst/>
        </p:spPr>
        <p:txBody>
          <a:bodyPr>
            <a:spAutoFit/>
          </a:bodyPr>
          <a:lstStyle/>
          <a:p>
            <a:pPr>
              <a:spcBef>
                <a:spcPct val="50000"/>
              </a:spcBef>
            </a:pPr>
            <a:r>
              <a:rPr lang="en-GB" sz="2400">
                <a:solidFill>
                  <a:srgbClr val="0000FF"/>
                </a:solidFill>
                <a:latin typeface="Times New Roman" pitchFamily="18" charset="0"/>
              </a:rPr>
              <a:t>choice of second pair of variables to describe change of shape somewhat arbitrary</a:t>
            </a:r>
          </a:p>
          <a:p>
            <a:pPr>
              <a:spcBef>
                <a:spcPct val="50000"/>
              </a:spcBef>
            </a:pPr>
            <a:r>
              <a:rPr lang="en-GB" sz="2400">
                <a:solidFill>
                  <a:srgbClr val="336600"/>
                </a:solidFill>
                <a:latin typeface="Times New Roman" pitchFamily="18" charset="0"/>
              </a:rPr>
              <a:t>for convenience choose deviator stress from triaxial test</a:t>
            </a:r>
          </a:p>
          <a:p>
            <a:pPr>
              <a:spcBef>
                <a:spcPct val="50000"/>
              </a:spcBef>
            </a:pPr>
            <a:r>
              <a:rPr lang="en-GB" sz="2400">
                <a:solidFill>
                  <a:srgbClr val="660066"/>
                </a:solidFill>
                <a:latin typeface="Times New Roman" pitchFamily="18" charset="0"/>
              </a:rPr>
              <a:t>distortional stress variable: deviator stress</a:t>
            </a:r>
            <a:endParaRPr lang="en-US" sz="2400">
              <a:solidFill>
                <a:srgbClr val="660066"/>
              </a:solidFill>
              <a:latin typeface="Times New Roman" pitchFamily="18" charset="0"/>
            </a:endParaRPr>
          </a:p>
        </p:txBody>
      </p:sp>
      <p:sp>
        <p:nvSpPr>
          <p:cNvPr id="29706" name="Oval 10"/>
          <p:cNvSpPr>
            <a:spLocks noChangeArrowheads="1"/>
          </p:cNvSpPr>
          <p:nvPr/>
        </p:nvSpPr>
        <p:spPr bwMode="auto">
          <a:xfrm>
            <a:off x="6588125" y="1196975"/>
            <a:ext cx="647700" cy="647700"/>
          </a:xfrm>
          <a:prstGeom prst="ellipse">
            <a:avLst/>
          </a:prstGeom>
          <a:solidFill>
            <a:schemeClr val="bg1"/>
          </a:solidFill>
          <a:ln w="28575">
            <a:solidFill>
              <a:srgbClr val="000099"/>
            </a:solidFill>
            <a:round/>
            <a:headEnd/>
            <a:tailEnd/>
          </a:ln>
          <a:effectLst/>
        </p:spPr>
        <p:txBody>
          <a:bodyPr wrap="none" anchor="ctr"/>
          <a:lstStyle/>
          <a:p>
            <a:endParaRPr lang="en-GB"/>
          </a:p>
        </p:txBody>
      </p:sp>
      <p:sp>
        <p:nvSpPr>
          <p:cNvPr id="29707" name="Text Box 11"/>
          <p:cNvSpPr txBox="1">
            <a:spLocks noChangeArrowheads="1"/>
          </p:cNvSpPr>
          <p:nvPr/>
        </p:nvSpPr>
        <p:spPr bwMode="auto">
          <a:xfrm>
            <a:off x="6731000" y="1268413"/>
            <a:ext cx="433388" cy="457200"/>
          </a:xfrm>
          <a:prstGeom prst="rect">
            <a:avLst/>
          </a:prstGeom>
          <a:noFill/>
          <a:ln w="9525">
            <a:noFill/>
            <a:miter lim="800000"/>
            <a:headEnd/>
            <a:tailEnd/>
          </a:ln>
          <a:effectLst/>
        </p:spPr>
        <p:txBody>
          <a:bodyPr>
            <a:spAutoFit/>
          </a:bodyPr>
          <a:lstStyle/>
          <a:p>
            <a:pPr>
              <a:spcBef>
                <a:spcPct val="50000"/>
              </a:spcBef>
            </a:pPr>
            <a:r>
              <a:rPr lang="en-GB" sz="2400">
                <a:solidFill>
                  <a:srgbClr val="000099"/>
                </a:solidFill>
                <a:latin typeface="Times New Roman" pitchFamily="18" charset="0"/>
              </a:rPr>
              <a:t>F</a:t>
            </a:r>
          </a:p>
        </p:txBody>
      </p:sp>
      <p:sp>
        <p:nvSpPr>
          <p:cNvPr id="29708" name="Text Box 12"/>
          <p:cNvSpPr txBox="1">
            <a:spLocks noChangeArrowheads="1"/>
          </p:cNvSpPr>
          <p:nvPr/>
        </p:nvSpPr>
        <p:spPr bwMode="auto">
          <a:xfrm>
            <a:off x="7596188" y="3835400"/>
            <a:ext cx="1152525" cy="4572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area A</a:t>
            </a:r>
          </a:p>
        </p:txBody>
      </p:sp>
      <p:sp>
        <p:nvSpPr>
          <p:cNvPr id="29709" name="Line 13"/>
          <p:cNvSpPr>
            <a:spLocks noChangeShapeType="1"/>
          </p:cNvSpPr>
          <p:nvPr/>
        </p:nvSpPr>
        <p:spPr bwMode="auto">
          <a:xfrm flipV="1">
            <a:off x="6877050" y="3932238"/>
            <a:ext cx="790575" cy="73025"/>
          </a:xfrm>
          <a:prstGeom prst="line">
            <a:avLst/>
          </a:prstGeom>
          <a:noFill/>
          <a:ln w="28575">
            <a:solidFill>
              <a:srgbClr val="008000"/>
            </a:solidFill>
            <a:round/>
            <a:headEnd/>
            <a:tailEnd/>
          </a:ln>
          <a:effectLst/>
        </p:spPr>
        <p:txBody>
          <a:bodyPr/>
          <a:lstStyle/>
          <a:p>
            <a:endParaRPr lang="en-GB"/>
          </a:p>
        </p:txBody>
      </p:sp>
      <p:sp>
        <p:nvSpPr>
          <p:cNvPr id="29710" name="Oval 14"/>
          <p:cNvSpPr>
            <a:spLocks noChangeArrowheads="1"/>
          </p:cNvSpPr>
          <p:nvPr/>
        </p:nvSpPr>
        <p:spPr bwMode="auto">
          <a:xfrm>
            <a:off x="2916238" y="4219575"/>
            <a:ext cx="504825" cy="504825"/>
          </a:xfrm>
          <a:prstGeom prst="ellipse">
            <a:avLst/>
          </a:prstGeom>
          <a:noFill/>
          <a:ln w="28575">
            <a:solidFill>
              <a:srgbClr val="000099"/>
            </a:solidFill>
            <a:round/>
            <a:headEnd/>
            <a:tailEnd/>
          </a:ln>
          <a:effectLst/>
        </p:spPr>
        <p:txBody>
          <a:bodyPr wrap="none" anchor="ctr"/>
          <a:lstStyle/>
          <a:p>
            <a:endParaRPr lang="en-GB"/>
          </a:p>
        </p:txBody>
      </p:sp>
      <p:sp>
        <p:nvSpPr>
          <p:cNvPr id="29711" name="Oval 15"/>
          <p:cNvSpPr>
            <a:spLocks noChangeArrowheads="1"/>
          </p:cNvSpPr>
          <p:nvPr/>
        </p:nvSpPr>
        <p:spPr bwMode="auto">
          <a:xfrm>
            <a:off x="3490913" y="4219575"/>
            <a:ext cx="504825" cy="504825"/>
          </a:xfrm>
          <a:prstGeom prst="ellipse">
            <a:avLst/>
          </a:prstGeom>
          <a:noFill/>
          <a:ln w="28575">
            <a:solidFill>
              <a:srgbClr val="008000"/>
            </a:solidFill>
            <a:round/>
            <a:headEnd/>
            <a:tailEnd/>
          </a:ln>
          <a:effectLst/>
        </p:spPr>
        <p:txBody>
          <a:bodyPr wrap="none" anchor="ctr"/>
          <a:lstStyle/>
          <a:p>
            <a:endParaRPr lang="en-GB"/>
          </a:p>
        </p:txBody>
      </p:sp>
      <p:pic>
        <p:nvPicPr>
          <p:cNvPr id="13"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9707" grpId="0"/>
      <p:bldP spid="29708" grpId="0"/>
      <p:bldP spid="29709" grpId="0" animBg="1"/>
      <p:bldP spid="29710" grpId="0" animBg="1"/>
      <p:bldP spid="297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r>
              <a:rPr lang="en-GB" sz="3600">
                <a:solidFill>
                  <a:srgbClr val="FF0000"/>
                </a:solidFill>
                <a:latin typeface="Times New Roman" pitchFamily="18" charset="0"/>
              </a:rPr>
              <a:t>stress and strain variables (4)</a:t>
            </a:r>
            <a:endParaRPr lang="en-US" sz="3600">
              <a:solidFill>
                <a:srgbClr val="FF0000"/>
              </a:solidFill>
              <a:latin typeface="Times New Roman" pitchFamily="18" charset="0"/>
            </a:endParaRPr>
          </a:p>
        </p:txBody>
      </p:sp>
      <p:graphicFrame>
        <p:nvGraphicFramePr>
          <p:cNvPr id="30724" name="Object 4"/>
          <p:cNvGraphicFramePr>
            <a:graphicFrameLocks noChangeAspect="1"/>
          </p:cNvGraphicFramePr>
          <p:nvPr>
            <p:ph sz="half" idx="1"/>
          </p:nvPr>
        </p:nvGraphicFramePr>
        <p:xfrm>
          <a:off x="2498725" y="2527300"/>
          <a:ext cx="2794000" cy="541338"/>
        </p:xfrm>
        <a:graphic>
          <a:graphicData uri="http://schemas.openxmlformats.org/presentationml/2006/ole">
            <p:oleObj spid="_x0000_s4098" name="Equation" r:id="rId3" imgW="1180800" imgH="228600" progId="Equation.3">
              <p:embed/>
            </p:oleObj>
          </a:graphicData>
        </a:graphic>
      </p:graphicFrame>
      <p:sp>
        <p:nvSpPr>
          <p:cNvPr id="30725" name="Text Box 5"/>
          <p:cNvSpPr txBox="1">
            <a:spLocks noChangeArrowheads="1"/>
          </p:cNvSpPr>
          <p:nvPr/>
        </p:nvSpPr>
        <p:spPr bwMode="auto">
          <a:xfrm>
            <a:off x="323850" y="1400175"/>
            <a:ext cx="8640763" cy="1004888"/>
          </a:xfrm>
          <a:prstGeom prst="rect">
            <a:avLst/>
          </a:prstGeom>
          <a:noFill/>
          <a:ln w="9525">
            <a:noFill/>
            <a:miter lim="800000"/>
            <a:headEnd/>
            <a:tailEnd/>
          </a:ln>
          <a:effectLst/>
        </p:spPr>
        <p:txBody>
          <a:bodyPr>
            <a:spAutoFit/>
          </a:bodyPr>
          <a:lstStyle/>
          <a:p>
            <a:r>
              <a:rPr lang="en-GB" sz="2400">
                <a:solidFill>
                  <a:srgbClr val="0000FF"/>
                </a:solidFill>
                <a:latin typeface="Times New Roman" pitchFamily="18" charset="0"/>
              </a:rPr>
              <a:t>work conjugate pair for change in shape</a:t>
            </a:r>
            <a:r>
              <a:rPr lang="en-GB" sz="2400">
                <a:latin typeface="Times New Roman" pitchFamily="18" charset="0"/>
              </a:rPr>
              <a:t> </a:t>
            </a:r>
            <a:endParaRPr lang="en-GB" sz="2400">
              <a:solidFill>
                <a:srgbClr val="FF0000"/>
              </a:solidFill>
              <a:latin typeface="Times New Roman" pitchFamily="18" charset="0"/>
            </a:endParaRPr>
          </a:p>
          <a:p>
            <a:pPr>
              <a:spcBef>
                <a:spcPct val="50000"/>
              </a:spcBef>
            </a:pPr>
            <a:r>
              <a:rPr lang="en-GB" sz="2400">
                <a:solidFill>
                  <a:srgbClr val="009900"/>
                </a:solidFill>
                <a:latin typeface="Times New Roman" pitchFamily="18" charset="0"/>
              </a:rPr>
              <a:t>distortional strain increment:</a:t>
            </a:r>
            <a:endParaRPr lang="en-US" sz="2400">
              <a:solidFill>
                <a:srgbClr val="009900"/>
              </a:solidFill>
              <a:latin typeface="Times New Roman" pitchFamily="18" charset="0"/>
            </a:endParaRPr>
          </a:p>
        </p:txBody>
      </p:sp>
      <p:sp>
        <p:nvSpPr>
          <p:cNvPr id="30726" name="Text Box 6"/>
          <p:cNvSpPr txBox="1">
            <a:spLocks noChangeArrowheads="1"/>
          </p:cNvSpPr>
          <p:nvPr/>
        </p:nvSpPr>
        <p:spPr bwMode="auto">
          <a:xfrm>
            <a:off x="323850" y="3213100"/>
            <a:ext cx="7416800" cy="457200"/>
          </a:xfrm>
          <a:prstGeom prst="rect">
            <a:avLst/>
          </a:prstGeom>
          <a:noFill/>
          <a:ln w="9525">
            <a:noFill/>
            <a:miter lim="800000"/>
            <a:headEnd/>
            <a:tailEnd/>
          </a:ln>
          <a:effectLst/>
        </p:spPr>
        <p:txBody>
          <a:bodyPr>
            <a:spAutoFit/>
          </a:bodyPr>
          <a:lstStyle/>
          <a:p>
            <a:pPr>
              <a:spcBef>
                <a:spcPct val="50000"/>
              </a:spcBef>
            </a:pPr>
            <a:r>
              <a:rPr lang="en-GB" sz="2400">
                <a:solidFill>
                  <a:srgbClr val="663300"/>
                </a:solidFill>
                <a:latin typeface="Times New Roman" pitchFamily="18" charset="0"/>
              </a:rPr>
              <a:t>distortional work – work done in changing </a:t>
            </a:r>
            <a:r>
              <a:rPr lang="en-GB" sz="2400" i="1">
                <a:solidFill>
                  <a:srgbClr val="663300"/>
                </a:solidFill>
                <a:latin typeface="Times New Roman" pitchFamily="18" charset="0"/>
              </a:rPr>
              <a:t>shape</a:t>
            </a:r>
            <a:r>
              <a:rPr lang="en-GB" sz="2400">
                <a:solidFill>
                  <a:srgbClr val="663300"/>
                </a:solidFill>
                <a:latin typeface="Times New Roman" pitchFamily="18" charset="0"/>
              </a:rPr>
              <a:t> – is:</a:t>
            </a:r>
            <a:endParaRPr lang="en-US" sz="2400">
              <a:solidFill>
                <a:srgbClr val="663300"/>
              </a:solidFill>
              <a:latin typeface="Times New Roman" pitchFamily="18" charset="0"/>
            </a:endParaRPr>
          </a:p>
        </p:txBody>
      </p:sp>
      <p:graphicFrame>
        <p:nvGraphicFramePr>
          <p:cNvPr id="30727" name="Object 7"/>
          <p:cNvGraphicFramePr>
            <a:graphicFrameLocks noChangeAspect="1"/>
          </p:cNvGraphicFramePr>
          <p:nvPr>
            <p:ph sz="half" idx="2"/>
          </p:nvPr>
        </p:nvGraphicFramePr>
        <p:xfrm>
          <a:off x="2543175" y="3789363"/>
          <a:ext cx="1741488" cy="569912"/>
        </p:xfrm>
        <a:graphic>
          <a:graphicData uri="http://schemas.openxmlformats.org/presentationml/2006/ole">
            <p:oleObj spid="_x0000_s4099" name="Equation" r:id="rId4" imgW="698400" imgH="228600" progId="Equation.3">
              <p:embed/>
            </p:oleObj>
          </a:graphicData>
        </a:graphic>
      </p:graphicFrame>
      <p:sp>
        <p:nvSpPr>
          <p:cNvPr id="30728" name="Text Box 8"/>
          <p:cNvSpPr txBox="1">
            <a:spLocks noChangeArrowheads="1"/>
          </p:cNvSpPr>
          <p:nvPr/>
        </p:nvSpPr>
        <p:spPr bwMode="auto">
          <a:xfrm>
            <a:off x="395288" y="4365625"/>
            <a:ext cx="6337300" cy="457200"/>
          </a:xfrm>
          <a:prstGeom prst="rect">
            <a:avLst/>
          </a:prstGeom>
          <a:noFill/>
          <a:ln w="9525">
            <a:noFill/>
            <a:miter lim="800000"/>
            <a:headEnd/>
            <a:tailEnd/>
          </a:ln>
          <a:effectLst/>
        </p:spPr>
        <p:txBody>
          <a:bodyPr>
            <a:spAutoFit/>
          </a:bodyPr>
          <a:lstStyle/>
          <a:p>
            <a:pPr>
              <a:spcBef>
                <a:spcPct val="50000"/>
              </a:spcBef>
            </a:pPr>
            <a:r>
              <a:rPr lang="el-GR" sz="2400">
                <a:solidFill>
                  <a:srgbClr val="660066"/>
                </a:solidFill>
                <a:latin typeface="Times New Roman" pitchFamily="18" charset="0"/>
                <a:cs typeface="Times New Roman" pitchFamily="18" charset="0"/>
              </a:rPr>
              <a:t>δε</a:t>
            </a:r>
            <a:r>
              <a:rPr lang="en-GB" sz="2400" baseline="-25000">
                <a:solidFill>
                  <a:srgbClr val="660066"/>
                </a:solidFill>
                <a:latin typeface="Times New Roman" pitchFamily="18" charset="0"/>
                <a:cs typeface="Times New Roman" pitchFamily="18" charset="0"/>
              </a:rPr>
              <a:t>q</a:t>
            </a:r>
            <a:r>
              <a:rPr lang="en-GB" sz="2400">
                <a:solidFill>
                  <a:srgbClr val="660066"/>
                </a:solidFill>
                <a:latin typeface="Times New Roman" pitchFamily="18" charset="0"/>
                <a:cs typeface="Times New Roman" pitchFamily="18" charset="0"/>
              </a:rPr>
              <a:t> = </a:t>
            </a:r>
            <a:r>
              <a:rPr lang="el-GR" sz="2400">
                <a:solidFill>
                  <a:srgbClr val="660066"/>
                </a:solidFill>
                <a:latin typeface="Times New Roman" pitchFamily="18" charset="0"/>
                <a:cs typeface="Times New Roman" pitchFamily="18" charset="0"/>
              </a:rPr>
              <a:t>δε</a:t>
            </a:r>
            <a:r>
              <a:rPr lang="en-GB" sz="2400" baseline="-25000">
                <a:solidFill>
                  <a:srgbClr val="660066"/>
                </a:solidFill>
                <a:latin typeface="Times New Roman" pitchFamily="18" charset="0"/>
                <a:cs typeface="Times New Roman" pitchFamily="18" charset="0"/>
              </a:rPr>
              <a:t>a</a:t>
            </a:r>
            <a:r>
              <a:rPr lang="en-GB" sz="2400">
                <a:solidFill>
                  <a:srgbClr val="660066"/>
                </a:solidFill>
                <a:latin typeface="Times New Roman" pitchFamily="18" charset="0"/>
                <a:cs typeface="Times New Roman" pitchFamily="18" charset="0"/>
              </a:rPr>
              <a:t> for constant volume deformation </a:t>
            </a:r>
            <a:r>
              <a:rPr lang="el-GR" sz="2400">
                <a:solidFill>
                  <a:srgbClr val="660066"/>
                </a:solidFill>
                <a:latin typeface="Times New Roman" pitchFamily="18" charset="0"/>
                <a:cs typeface="Times New Roman" pitchFamily="18" charset="0"/>
              </a:rPr>
              <a:t>δε</a:t>
            </a:r>
            <a:r>
              <a:rPr lang="en-GB" sz="2400" baseline="-25000">
                <a:solidFill>
                  <a:srgbClr val="660066"/>
                </a:solidFill>
                <a:latin typeface="Times New Roman" pitchFamily="18" charset="0"/>
                <a:cs typeface="Times New Roman" pitchFamily="18" charset="0"/>
              </a:rPr>
              <a:t>p</a:t>
            </a:r>
            <a:r>
              <a:rPr lang="en-GB" sz="2400">
                <a:solidFill>
                  <a:srgbClr val="660066"/>
                </a:solidFill>
                <a:latin typeface="Times New Roman" pitchFamily="18" charset="0"/>
                <a:cs typeface="Times New Roman" pitchFamily="18" charset="0"/>
              </a:rPr>
              <a:t> = 0</a:t>
            </a:r>
            <a:endParaRPr lang="el-GR" sz="2400">
              <a:solidFill>
                <a:srgbClr val="660066"/>
              </a:solidFill>
              <a:latin typeface="Times New Roman" pitchFamily="18" charset="0"/>
              <a:cs typeface="Times New Roman" pitchFamily="18" charset="0"/>
            </a:endParaRPr>
          </a:p>
        </p:txBody>
      </p:sp>
      <p:pic>
        <p:nvPicPr>
          <p:cNvPr id="9"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GB" sz="3600">
                <a:solidFill>
                  <a:srgbClr val="FF0000"/>
                </a:solidFill>
                <a:latin typeface="Times New Roman" pitchFamily="18" charset="0"/>
              </a:rPr>
              <a:t>stress and strain variables (5)</a:t>
            </a:r>
            <a:endParaRPr lang="en-US" sz="3600">
              <a:solidFill>
                <a:srgbClr val="FF0000"/>
              </a:solidFill>
              <a:latin typeface="Times New Roman" pitchFamily="18" charset="0"/>
            </a:endParaRPr>
          </a:p>
        </p:txBody>
      </p:sp>
      <p:graphicFrame>
        <p:nvGraphicFramePr>
          <p:cNvPr id="31748" name="Object 4"/>
          <p:cNvGraphicFramePr>
            <a:graphicFrameLocks noChangeAspect="1"/>
          </p:cNvGraphicFramePr>
          <p:nvPr>
            <p:ph sz="half" idx="1"/>
          </p:nvPr>
        </p:nvGraphicFramePr>
        <p:xfrm>
          <a:off x="1403350" y="2138363"/>
          <a:ext cx="6394450" cy="498475"/>
        </p:xfrm>
        <a:graphic>
          <a:graphicData uri="http://schemas.openxmlformats.org/presentationml/2006/ole">
            <p:oleObj spid="_x0000_s5122" name="Equation" r:id="rId3" imgW="2933640" imgH="228600" progId="Equation.3">
              <p:embed/>
            </p:oleObj>
          </a:graphicData>
        </a:graphic>
      </p:graphicFrame>
      <p:sp>
        <p:nvSpPr>
          <p:cNvPr id="31749" name="Text Box 5"/>
          <p:cNvSpPr txBox="1">
            <a:spLocks noChangeArrowheads="1"/>
          </p:cNvSpPr>
          <p:nvPr/>
        </p:nvSpPr>
        <p:spPr bwMode="auto">
          <a:xfrm>
            <a:off x="323850" y="1400175"/>
            <a:ext cx="8640763" cy="457200"/>
          </a:xfrm>
          <a:prstGeom prst="rect">
            <a:avLst/>
          </a:prstGeom>
          <a:noFill/>
          <a:ln w="9525">
            <a:noFill/>
            <a:miter lim="800000"/>
            <a:headEnd/>
            <a:tailEnd/>
          </a:ln>
          <a:effectLst/>
        </p:spPr>
        <p:txBody>
          <a:bodyPr>
            <a:spAutoFit/>
          </a:bodyPr>
          <a:lstStyle/>
          <a:p>
            <a:r>
              <a:rPr lang="en-GB" sz="2400">
                <a:solidFill>
                  <a:srgbClr val="0000FF"/>
                </a:solidFill>
                <a:latin typeface="Times New Roman" pitchFamily="18" charset="0"/>
              </a:rPr>
              <a:t>confirm that total work done in strain increment is:</a:t>
            </a:r>
          </a:p>
        </p:txBody>
      </p:sp>
      <p:graphicFrame>
        <p:nvGraphicFramePr>
          <p:cNvPr id="31754" name="Object 10"/>
          <p:cNvGraphicFramePr>
            <a:graphicFrameLocks noChangeAspect="1"/>
          </p:cNvGraphicFramePr>
          <p:nvPr>
            <p:ph sz="half" idx="2"/>
          </p:nvPr>
        </p:nvGraphicFramePr>
        <p:xfrm>
          <a:off x="1274763" y="3627438"/>
          <a:ext cx="6826250" cy="1962150"/>
        </p:xfrm>
        <a:graphic>
          <a:graphicData uri="http://schemas.openxmlformats.org/presentationml/2006/ole">
            <p:oleObj spid="_x0000_s5123" name="Equation" r:id="rId4" imgW="3225600" imgH="927000" progId="Equation.3">
              <p:embed/>
            </p:oleObj>
          </a:graphicData>
        </a:graphic>
      </p:graphicFrame>
      <p:sp>
        <p:nvSpPr>
          <p:cNvPr id="31756" name="Text Box 12"/>
          <p:cNvSpPr txBox="1">
            <a:spLocks noChangeArrowheads="1"/>
          </p:cNvSpPr>
          <p:nvPr/>
        </p:nvSpPr>
        <p:spPr bwMode="auto">
          <a:xfrm>
            <a:off x="323850" y="2924175"/>
            <a:ext cx="6624638" cy="457200"/>
          </a:xfrm>
          <a:prstGeom prst="rect">
            <a:avLst/>
          </a:prstGeom>
          <a:noFill/>
          <a:ln w="9525">
            <a:noFill/>
            <a:miter lim="800000"/>
            <a:headEnd/>
            <a:tailEnd/>
          </a:ln>
          <a:effectLst/>
        </p:spPr>
        <p:txBody>
          <a:bodyPr>
            <a:spAutoFit/>
          </a:bodyPr>
          <a:lstStyle/>
          <a:p>
            <a:pPr>
              <a:spcBef>
                <a:spcPct val="50000"/>
              </a:spcBef>
            </a:pPr>
            <a:r>
              <a:rPr lang="en-GB" sz="2400">
                <a:solidFill>
                  <a:srgbClr val="009900"/>
                </a:solidFill>
                <a:latin typeface="Times New Roman" pitchFamily="18" charset="0"/>
              </a:rPr>
              <a:t>convenient transformation matrices</a:t>
            </a:r>
            <a:endParaRPr lang="en-US" sz="2400">
              <a:solidFill>
                <a:srgbClr val="009900"/>
              </a:solidFill>
              <a:latin typeface="Times New Roman" pitchFamily="18" charset="0"/>
            </a:endParaRPr>
          </a:p>
        </p:txBody>
      </p:sp>
      <p:pic>
        <p:nvPicPr>
          <p:cNvPr id="8"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p:txBody>
          <a:bodyPr/>
          <a:lstStyle/>
          <a:p>
            <a:r>
              <a:rPr lang="en-GB" sz="3600">
                <a:solidFill>
                  <a:srgbClr val="FF0000"/>
                </a:solidFill>
                <a:latin typeface="Times New Roman" pitchFamily="18" charset="0"/>
              </a:rPr>
              <a:t>stress and strain variables (6)</a:t>
            </a:r>
            <a:endParaRPr lang="en-US" sz="3600">
              <a:solidFill>
                <a:srgbClr val="FF0000"/>
              </a:solidFill>
              <a:latin typeface="Times New Roman" pitchFamily="18" charset="0"/>
            </a:endParaRPr>
          </a:p>
        </p:txBody>
      </p:sp>
      <p:sp>
        <p:nvSpPr>
          <p:cNvPr id="32773" name="Text Box 5"/>
          <p:cNvSpPr txBox="1">
            <a:spLocks noChangeArrowheads="1"/>
          </p:cNvSpPr>
          <p:nvPr/>
        </p:nvSpPr>
        <p:spPr bwMode="auto">
          <a:xfrm>
            <a:off x="323850" y="1400175"/>
            <a:ext cx="8640763" cy="457200"/>
          </a:xfrm>
          <a:prstGeom prst="rect">
            <a:avLst/>
          </a:prstGeom>
          <a:noFill/>
          <a:ln w="9525">
            <a:noFill/>
            <a:miter lim="800000"/>
            <a:headEnd/>
            <a:tailEnd/>
          </a:ln>
          <a:effectLst/>
        </p:spPr>
        <p:txBody>
          <a:bodyPr>
            <a:spAutoFit/>
          </a:bodyPr>
          <a:lstStyle/>
          <a:p>
            <a:r>
              <a:rPr lang="en-GB" sz="2400">
                <a:solidFill>
                  <a:srgbClr val="0000FF"/>
                </a:solidFill>
                <a:latin typeface="Times New Roman" pitchFamily="18" charset="0"/>
              </a:rPr>
              <a:t>define stress ratio:    </a:t>
            </a:r>
            <a:r>
              <a:rPr lang="el-GR" sz="2400">
                <a:solidFill>
                  <a:srgbClr val="0000FF"/>
                </a:solidFill>
                <a:latin typeface="Times New Roman" pitchFamily="18" charset="0"/>
                <a:cs typeface="Times New Roman" pitchFamily="18" charset="0"/>
              </a:rPr>
              <a:t>η</a:t>
            </a:r>
            <a:r>
              <a:rPr lang="en-GB" sz="2400">
                <a:solidFill>
                  <a:srgbClr val="0000FF"/>
                </a:solidFill>
                <a:latin typeface="Times New Roman" pitchFamily="18" charset="0"/>
                <a:cs typeface="Times New Roman" pitchFamily="18" charset="0"/>
              </a:rPr>
              <a:t> = q/p'</a:t>
            </a:r>
            <a:endParaRPr lang="el-GR" sz="2400">
              <a:solidFill>
                <a:srgbClr val="0000FF"/>
              </a:solidFill>
              <a:latin typeface="Times New Roman" pitchFamily="18" charset="0"/>
              <a:cs typeface="Times New Roman" pitchFamily="18" charset="0"/>
            </a:endParaRPr>
          </a:p>
        </p:txBody>
      </p:sp>
      <p:sp>
        <p:nvSpPr>
          <p:cNvPr id="32775" name="Text Box 7"/>
          <p:cNvSpPr txBox="1">
            <a:spLocks noChangeArrowheads="1"/>
          </p:cNvSpPr>
          <p:nvPr/>
        </p:nvSpPr>
        <p:spPr bwMode="auto">
          <a:xfrm>
            <a:off x="323850" y="2133600"/>
            <a:ext cx="6624638" cy="457200"/>
          </a:xfrm>
          <a:prstGeom prst="rect">
            <a:avLst/>
          </a:prstGeom>
          <a:noFill/>
          <a:ln w="9525">
            <a:noFill/>
            <a:miter lim="800000"/>
            <a:headEnd/>
            <a:tailEnd/>
          </a:ln>
          <a:effectLst/>
        </p:spPr>
        <p:txBody>
          <a:bodyPr>
            <a:spAutoFit/>
          </a:bodyPr>
          <a:lstStyle/>
          <a:p>
            <a:pPr>
              <a:spcBef>
                <a:spcPct val="50000"/>
              </a:spcBef>
            </a:pPr>
            <a:r>
              <a:rPr lang="en-GB" sz="2400">
                <a:solidFill>
                  <a:srgbClr val="009900"/>
                </a:solidFill>
                <a:latin typeface="Times New Roman" pitchFamily="18" charset="0"/>
              </a:rPr>
              <a:t>mobilised friction</a:t>
            </a:r>
            <a:endParaRPr lang="en-US" sz="2400">
              <a:solidFill>
                <a:srgbClr val="009900"/>
              </a:solidFill>
              <a:latin typeface="Times New Roman" pitchFamily="18" charset="0"/>
            </a:endParaRPr>
          </a:p>
        </p:txBody>
      </p:sp>
      <p:graphicFrame>
        <p:nvGraphicFramePr>
          <p:cNvPr id="32778" name="Object 10"/>
          <p:cNvGraphicFramePr>
            <a:graphicFrameLocks noChangeAspect="1"/>
          </p:cNvGraphicFramePr>
          <p:nvPr>
            <p:ph idx="1"/>
          </p:nvPr>
        </p:nvGraphicFramePr>
        <p:xfrm>
          <a:off x="2555875" y="2565400"/>
          <a:ext cx="3216275" cy="1836738"/>
        </p:xfrm>
        <a:graphic>
          <a:graphicData uri="http://schemas.openxmlformats.org/presentationml/2006/ole">
            <p:oleObj spid="_x0000_s6146" name="Equation" r:id="rId3" imgW="1422360" imgH="812520" progId="Equation.3">
              <p:embed/>
            </p:oleObj>
          </a:graphicData>
        </a:graphic>
      </p:graphicFrame>
      <p:sp>
        <p:nvSpPr>
          <p:cNvPr id="32780" name="Text Box 12"/>
          <p:cNvSpPr txBox="1">
            <a:spLocks noChangeArrowheads="1"/>
          </p:cNvSpPr>
          <p:nvPr/>
        </p:nvSpPr>
        <p:spPr bwMode="auto">
          <a:xfrm>
            <a:off x="323850" y="5084763"/>
            <a:ext cx="5184775" cy="457200"/>
          </a:xfrm>
          <a:prstGeom prst="rect">
            <a:avLst/>
          </a:prstGeom>
          <a:noFill/>
          <a:ln w="9525">
            <a:noFill/>
            <a:miter lim="800000"/>
            <a:headEnd/>
            <a:tailEnd/>
          </a:ln>
          <a:effectLst/>
        </p:spPr>
        <p:txBody>
          <a:bodyPr>
            <a:spAutoFit/>
          </a:bodyPr>
          <a:lstStyle/>
          <a:p>
            <a:pPr>
              <a:spcBef>
                <a:spcPct val="50000"/>
              </a:spcBef>
            </a:pPr>
            <a:r>
              <a:rPr lang="en-GB" sz="2400">
                <a:solidFill>
                  <a:srgbClr val="660066"/>
                </a:solidFill>
                <a:latin typeface="Times New Roman" pitchFamily="18" charset="0"/>
              </a:rPr>
              <a:t>for conditions of triaxial </a:t>
            </a:r>
            <a:r>
              <a:rPr lang="en-GB" sz="2400" i="1">
                <a:solidFill>
                  <a:srgbClr val="660066"/>
                </a:solidFill>
                <a:latin typeface="Times New Roman" pitchFamily="18" charset="0"/>
              </a:rPr>
              <a:t>compression</a:t>
            </a:r>
            <a:endParaRPr lang="en-US" sz="2400" i="1">
              <a:solidFill>
                <a:srgbClr val="660066"/>
              </a:solidFill>
              <a:latin typeface="Times New Roman" pitchFamily="18" charset="0"/>
            </a:endParaRPr>
          </a:p>
        </p:txBody>
      </p:sp>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SSMFigs02-03"/>
          <p:cNvPicPr>
            <a:picLocks noChangeAspect="1" noChangeArrowheads="1"/>
          </p:cNvPicPr>
          <p:nvPr/>
        </p:nvPicPr>
        <p:blipFill>
          <a:blip r:embed="rId2" cstate="print"/>
          <a:srcRect b="71053"/>
          <a:stretch>
            <a:fillRect/>
          </a:stretch>
        </p:blipFill>
        <p:spPr bwMode="auto">
          <a:xfrm>
            <a:off x="827088" y="865188"/>
            <a:ext cx="3181350" cy="1484312"/>
          </a:xfrm>
          <a:prstGeom prst="rect">
            <a:avLst/>
          </a:prstGeom>
          <a:noFill/>
        </p:spPr>
      </p:pic>
      <p:sp>
        <p:nvSpPr>
          <p:cNvPr id="20484" name="Text Box 4"/>
          <p:cNvSpPr txBox="1">
            <a:spLocks noChangeArrowheads="1"/>
          </p:cNvSpPr>
          <p:nvPr/>
        </p:nvSpPr>
        <p:spPr bwMode="auto">
          <a:xfrm>
            <a:off x="3851275" y="1341438"/>
            <a:ext cx="4608513" cy="457200"/>
          </a:xfrm>
          <a:prstGeom prst="rect">
            <a:avLst/>
          </a:prstGeom>
          <a:noFill/>
          <a:ln w="9525">
            <a:noFill/>
            <a:miter lim="800000"/>
            <a:headEnd/>
            <a:tailEnd/>
          </a:ln>
          <a:effectLst/>
        </p:spPr>
        <p:txBody>
          <a:bodyPr>
            <a:spAutoFit/>
          </a:bodyPr>
          <a:lstStyle/>
          <a:p>
            <a:pPr>
              <a:spcBef>
                <a:spcPct val="50000"/>
              </a:spcBef>
            </a:pPr>
            <a:r>
              <a:rPr lang="en-GB" sz="2400">
                <a:solidFill>
                  <a:srgbClr val="FF0000"/>
                </a:solidFill>
                <a:latin typeface="Times New Roman" pitchFamily="18" charset="0"/>
              </a:rPr>
              <a:t>distortion: change in </a:t>
            </a:r>
            <a:r>
              <a:rPr lang="en-GB" sz="2400" i="1">
                <a:solidFill>
                  <a:srgbClr val="FF0000"/>
                </a:solidFill>
                <a:latin typeface="Times New Roman" pitchFamily="18" charset="0"/>
              </a:rPr>
              <a:t>shape</a:t>
            </a:r>
            <a:r>
              <a:rPr lang="en-GB" sz="2400">
                <a:solidFill>
                  <a:srgbClr val="FF0000"/>
                </a:solidFill>
                <a:latin typeface="Times New Roman" pitchFamily="18" charset="0"/>
              </a:rPr>
              <a:t>: q, </a:t>
            </a:r>
            <a:r>
              <a:rPr lang="el-GR" sz="2400">
                <a:solidFill>
                  <a:srgbClr val="FF0000"/>
                </a:solidFill>
                <a:latin typeface="Times New Roman" pitchFamily="18" charset="0"/>
                <a:cs typeface="Times New Roman" pitchFamily="18" charset="0"/>
              </a:rPr>
              <a:t>δε</a:t>
            </a:r>
            <a:r>
              <a:rPr lang="en-GB" sz="2400" baseline="-25000">
                <a:solidFill>
                  <a:srgbClr val="FF0000"/>
                </a:solidFill>
                <a:latin typeface="Times New Roman" pitchFamily="18" charset="0"/>
              </a:rPr>
              <a:t>q</a:t>
            </a:r>
            <a:endParaRPr lang="el-GR" sz="2400">
              <a:solidFill>
                <a:srgbClr val="FF0000"/>
              </a:solidFill>
              <a:latin typeface="Times New Roman" pitchFamily="18" charset="0"/>
            </a:endParaRPr>
          </a:p>
        </p:txBody>
      </p:sp>
      <p:sp>
        <p:nvSpPr>
          <p:cNvPr id="20485" name="Text Box 5"/>
          <p:cNvSpPr txBox="1">
            <a:spLocks noChangeArrowheads="1"/>
          </p:cNvSpPr>
          <p:nvPr/>
        </p:nvSpPr>
        <p:spPr bwMode="auto">
          <a:xfrm>
            <a:off x="3851275" y="2852738"/>
            <a:ext cx="4608513" cy="457200"/>
          </a:xfrm>
          <a:prstGeom prst="rect">
            <a:avLst/>
          </a:prstGeom>
          <a:noFill/>
          <a:ln w="9525">
            <a:noFill/>
            <a:miter lim="800000"/>
            <a:headEnd/>
            <a:tailEnd/>
          </a:ln>
          <a:effectLst/>
        </p:spPr>
        <p:txBody>
          <a:bodyPr>
            <a:spAutoFit/>
          </a:bodyPr>
          <a:lstStyle/>
          <a:p>
            <a:pPr>
              <a:spcBef>
                <a:spcPct val="50000"/>
              </a:spcBef>
            </a:pPr>
            <a:r>
              <a:rPr lang="en-GB" sz="2400">
                <a:solidFill>
                  <a:srgbClr val="FF0000"/>
                </a:solidFill>
                <a:latin typeface="Times New Roman" pitchFamily="18" charset="0"/>
              </a:rPr>
              <a:t>distortion: change in </a:t>
            </a:r>
            <a:r>
              <a:rPr lang="en-GB" sz="2400" i="1">
                <a:solidFill>
                  <a:srgbClr val="FF0000"/>
                </a:solidFill>
                <a:latin typeface="Times New Roman" pitchFamily="18" charset="0"/>
              </a:rPr>
              <a:t>shape</a:t>
            </a:r>
            <a:r>
              <a:rPr lang="en-GB" sz="2400">
                <a:solidFill>
                  <a:srgbClr val="FF0000"/>
                </a:solidFill>
                <a:latin typeface="Times New Roman" pitchFamily="18" charset="0"/>
              </a:rPr>
              <a:t>: q, </a:t>
            </a:r>
            <a:r>
              <a:rPr lang="el-GR" sz="2400">
                <a:solidFill>
                  <a:srgbClr val="FF0000"/>
                </a:solidFill>
                <a:latin typeface="Times New Roman" pitchFamily="18" charset="0"/>
                <a:cs typeface="Times New Roman" pitchFamily="18" charset="0"/>
              </a:rPr>
              <a:t>δε</a:t>
            </a:r>
            <a:r>
              <a:rPr lang="en-GB" sz="2400" baseline="-25000">
                <a:solidFill>
                  <a:srgbClr val="FF0000"/>
                </a:solidFill>
                <a:latin typeface="Times New Roman" pitchFamily="18" charset="0"/>
              </a:rPr>
              <a:t>q</a:t>
            </a:r>
            <a:endParaRPr lang="el-GR" sz="2400">
              <a:solidFill>
                <a:srgbClr val="FF0000"/>
              </a:solidFill>
              <a:latin typeface="Times New Roman" pitchFamily="18" charset="0"/>
            </a:endParaRPr>
          </a:p>
        </p:txBody>
      </p:sp>
      <p:sp>
        <p:nvSpPr>
          <p:cNvPr id="20486" name="Text Box 6"/>
          <p:cNvSpPr txBox="1">
            <a:spLocks noChangeArrowheads="1"/>
          </p:cNvSpPr>
          <p:nvPr/>
        </p:nvSpPr>
        <p:spPr bwMode="auto">
          <a:xfrm>
            <a:off x="3851275" y="4916488"/>
            <a:ext cx="4608513" cy="457200"/>
          </a:xfrm>
          <a:prstGeom prst="rect">
            <a:avLst/>
          </a:prstGeom>
          <a:noFill/>
          <a:ln w="9525">
            <a:noFill/>
            <a:miter lim="800000"/>
            <a:headEnd/>
            <a:tailEnd/>
          </a:ln>
          <a:effectLst/>
        </p:spPr>
        <p:txBody>
          <a:bodyPr>
            <a:spAutoFit/>
          </a:bodyPr>
          <a:lstStyle/>
          <a:p>
            <a:pPr>
              <a:spcBef>
                <a:spcPct val="50000"/>
              </a:spcBef>
            </a:pPr>
            <a:r>
              <a:rPr lang="en-GB" sz="2400">
                <a:solidFill>
                  <a:srgbClr val="0000FF"/>
                </a:solidFill>
                <a:latin typeface="Times New Roman" pitchFamily="18" charset="0"/>
              </a:rPr>
              <a:t>compression: change in </a:t>
            </a:r>
            <a:r>
              <a:rPr lang="en-GB" sz="2400" i="1">
                <a:solidFill>
                  <a:srgbClr val="0000FF"/>
                </a:solidFill>
                <a:latin typeface="Times New Roman" pitchFamily="18" charset="0"/>
              </a:rPr>
              <a:t>size</a:t>
            </a:r>
            <a:r>
              <a:rPr lang="en-GB" sz="2400">
                <a:solidFill>
                  <a:srgbClr val="0000FF"/>
                </a:solidFill>
                <a:latin typeface="Times New Roman" pitchFamily="18" charset="0"/>
              </a:rPr>
              <a:t>: p', </a:t>
            </a:r>
            <a:r>
              <a:rPr lang="el-GR" sz="2400">
                <a:solidFill>
                  <a:srgbClr val="0000FF"/>
                </a:solidFill>
                <a:latin typeface="Times New Roman" pitchFamily="18" charset="0"/>
                <a:cs typeface="Times New Roman" pitchFamily="18" charset="0"/>
              </a:rPr>
              <a:t>δε</a:t>
            </a:r>
            <a:r>
              <a:rPr lang="en-GB" sz="2400" baseline="-25000">
                <a:solidFill>
                  <a:srgbClr val="0000FF"/>
                </a:solidFill>
                <a:latin typeface="Times New Roman" pitchFamily="18" charset="0"/>
              </a:rPr>
              <a:t>p</a:t>
            </a:r>
            <a:endParaRPr lang="el-GR" sz="2400">
              <a:solidFill>
                <a:srgbClr val="0000FF"/>
              </a:solidFill>
              <a:latin typeface="Times New Roman" pitchFamily="18" charset="0"/>
            </a:endParaRPr>
          </a:p>
        </p:txBody>
      </p:sp>
      <p:pic>
        <p:nvPicPr>
          <p:cNvPr id="20487" name="Picture 7" descr="CSSMFigs02-03"/>
          <p:cNvPicPr>
            <a:picLocks noChangeAspect="1" noChangeArrowheads="1"/>
          </p:cNvPicPr>
          <p:nvPr/>
        </p:nvPicPr>
        <p:blipFill>
          <a:blip r:embed="rId3" cstate="print"/>
          <a:srcRect t="64056" b="3653"/>
          <a:stretch>
            <a:fillRect/>
          </a:stretch>
        </p:blipFill>
        <p:spPr bwMode="auto">
          <a:xfrm>
            <a:off x="669925" y="2492375"/>
            <a:ext cx="3181350" cy="1655763"/>
          </a:xfrm>
          <a:prstGeom prst="rect">
            <a:avLst/>
          </a:prstGeom>
          <a:noFill/>
        </p:spPr>
      </p:pic>
      <p:pic>
        <p:nvPicPr>
          <p:cNvPr id="20488" name="Picture 8" descr="CSSMFigs02-03"/>
          <p:cNvPicPr>
            <a:picLocks noChangeAspect="1" noChangeArrowheads="1"/>
          </p:cNvPicPr>
          <p:nvPr/>
        </p:nvPicPr>
        <p:blipFill>
          <a:blip r:embed="rId3" cstate="print"/>
          <a:srcRect t="33157" b="40155"/>
          <a:stretch>
            <a:fillRect/>
          </a:stretch>
        </p:blipFill>
        <p:spPr bwMode="auto">
          <a:xfrm>
            <a:off x="684213" y="4581525"/>
            <a:ext cx="3181350" cy="1368425"/>
          </a:xfrm>
          <a:prstGeom prst="rect">
            <a:avLst/>
          </a:prstGeom>
          <a:noFill/>
        </p:spPr>
      </p:pic>
      <p:pic>
        <p:nvPicPr>
          <p:cNvPr id="9"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57200" y="130175"/>
            <a:ext cx="8229600" cy="850900"/>
          </a:xfrm>
        </p:spPr>
        <p:txBody>
          <a:bodyPr/>
          <a:lstStyle/>
          <a:p>
            <a:r>
              <a:rPr lang="en-GB" sz="3200">
                <a:solidFill>
                  <a:srgbClr val="FF0000"/>
                </a:solidFill>
                <a:latin typeface="Times New Roman" pitchFamily="18" charset="0"/>
              </a:rPr>
              <a:t>Pore pressure parameter</a:t>
            </a:r>
            <a:endParaRPr lang="en-US" sz="3200">
              <a:solidFill>
                <a:srgbClr val="FF0000"/>
              </a:solidFill>
              <a:latin typeface="Times New Roman" pitchFamily="18" charset="0"/>
            </a:endParaRPr>
          </a:p>
        </p:txBody>
      </p:sp>
      <p:pic>
        <p:nvPicPr>
          <p:cNvPr id="21508" name="Picture 4" descr="Dilate9"/>
          <p:cNvPicPr>
            <a:picLocks noChangeAspect="1" noChangeArrowheads="1"/>
          </p:cNvPicPr>
          <p:nvPr/>
        </p:nvPicPr>
        <p:blipFill>
          <a:blip r:embed="rId2" cstate="print"/>
          <a:srcRect/>
          <a:stretch>
            <a:fillRect/>
          </a:stretch>
        </p:blipFill>
        <p:spPr bwMode="auto">
          <a:xfrm>
            <a:off x="539750" y="836613"/>
            <a:ext cx="4025900" cy="2419350"/>
          </a:xfrm>
          <a:prstGeom prst="rect">
            <a:avLst/>
          </a:prstGeom>
          <a:noFill/>
        </p:spPr>
      </p:pic>
      <p:sp>
        <p:nvSpPr>
          <p:cNvPr id="21509" name="Text Box 5"/>
          <p:cNvSpPr txBox="1">
            <a:spLocks noChangeArrowheads="1"/>
          </p:cNvSpPr>
          <p:nvPr/>
        </p:nvSpPr>
        <p:spPr bwMode="auto">
          <a:xfrm>
            <a:off x="4787900" y="1125538"/>
            <a:ext cx="3743325" cy="1004887"/>
          </a:xfrm>
          <a:prstGeom prst="rect">
            <a:avLst/>
          </a:prstGeom>
          <a:noFill/>
          <a:ln w="9525">
            <a:noFill/>
            <a:miter lim="800000"/>
            <a:headEnd/>
            <a:tailEnd/>
          </a:ln>
          <a:effectLst/>
        </p:spPr>
        <p:txBody>
          <a:bodyPr>
            <a:spAutoFit/>
          </a:bodyPr>
          <a:lstStyle/>
          <a:p>
            <a:pPr>
              <a:spcBef>
                <a:spcPct val="50000"/>
              </a:spcBef>
            </a:pPr>
            <a:r>
              <a:rPr lang="en-GB" sz="2400">
                <a:solidFill>
                  <a:srgbClr val="0000FF"/>
                </a:solidFill>
                <a:latin typeface="Times New Roman" pitchFamily="18" charset="0"/>
              </a:rPr>
              <a:t>total and effective stresses</a:t>
            </a:r>
          </a:p>
          <a:p>
            <a:pPr>
              <a:spcBef>
                <a:spcPct val="50000"/>
              </a:spcBef>
            </a:pPr>
            <a:r>
              <a:rPr lang="en-GB" sz="2400">
                <a:solidFill>
                  <a:srgbClr val="008000"/>
                </a:solidFill>
                <a:latin typeface="Times New Roman" pitchFamily="18" charset="0"/>
              </a:rPr>
              <a:t>undrained deformation</a:t>
            </a:r>
          </a:p>
        </p:txBody>
      </p:sp>
      <p:sp>
        <p:nvSpPr>
          <p:cNvPr id="21510" name="Text Box 6"/>
          <p:cNvSpPr txBox="1">
            <a:spLocks noChangeArrowheads="1"/>
          </p:cNvSpPr>
          <p:nvPr/>
        </p:nvSpPr>
        <p:spPr bwMode="auto">
          <a:xfrm>
            <a:off x="684213" y="3527425"/>
            <a:ext cx="7559675" cy="1917700"/>
          </a:xfrm>
          <a:prstGeom prst="rect">
            <a:avLst/>
          </a:prstGeom>
          <a:noFill/>
          <a:ln w="9525">
            <a:noFill/>
            <a:miter lim="800000"/>
            <a:headEnd/>
            <a:tailEnd/>
          </a:ln>
          <a:effectLst/>
        </p:spPr>
        <p:txBody>
          <a:bodyPr>
            <a:spAutoFit/>
          </a:bodyPr>
          <a:lstStyle/>
          <a:p>
            <a:r>
              <a:rPr lang="en-GB" sz="2400">
                <a:solidFill>
                  <a:srgbClr val="663300"/>
                </a:solidFill>
                <a:latin typeface="Times New Roman" pitchFamily="18" charset="0"/>
              </a:rPr>
              <a:t>total stress is external perturbation – </a:t>
            </a:r>
            <a:r>
              <a:rPr lang="en-GB" sz="2400" i="1">
                <a:solidFill>
                  <a:srgbClr val="663300"/>
                </a:solidFill>
                <a:latin typeface="Times New Roman" pitchFamily="18" charset="0"/>
              </a:rPr>
              <a:t>arbitrary</a:t>
            </a:r>
          </a:p>
          <a:p>
            <a:endParaRPr lang="en-GB" sz="2400">
              <a:solidFill>
                <a:srgbClr val="663300"/>
              </a:solidFill>
              <a:latin typeface="Times New Roman" pitchFamily="18" charset="0"/>
            </a:endParaRPr>
          </a:p>
          <a:p>
            <a:r>
              <a:rPr lang="en-GB" sz="2400">
                <a:solidFill>
                  <a:srgbClr val="800080"/>
                </a:solidFill>
                <a:latin typeface="Times New Roman" pitchFamily="18" charset="0"/>
              </a:rPr>
              <a:t>effective stress is soil response – constrained by constitutive properties – </a:t>
            </a:r>
            <a:r>
              <a:rPr lang="el-GR" sz="2400">
                <a:solidFill>
                  <a:srgbClr val="660066"/>
                </a:solidFill>
                <a:latin typeface="Times New Roman" pitchFamily="18" charset="0"/>
                <a:cs typeface="Times New Roman" pitchFamily="18" charset="0"/>
              </a:rPr>
              <a:t>δ</a:t>
            </a:r>
            <a:r>
              <a:rPr lang="en-GB" sz="2400" i="1">
                <a:solidFill>
                  <a:srgbClr val="660066"/>
                </a:solidFill>
                <a:latin typeface="Times New Roman" pitchFamily="18" charset="0"/>
                <a:cs typeface="Times New Roman" pitchFamily="18" charset="0"/>
              </a:rPr>
              <a:t>p'</a:t>
            </a:r>
            <a:r>
              <a:rPr lang="en-GB" sz="2400">
                <a:solidFill>
                  <a:srgbClr val="660066"/>
                </a:solidFill>
                <a:latin typeface="Times New Roman" pitchFamily="18" charset="0"/>
                <a:cs typeface="Times New Roman" pitchFamily="18" charset="0"/>
              </a:rPr>
              <a:t> indicates desire of soil to change in volume when sheared (or not) – </a:t>
            </a:r>
            <a:r>
              <a:rPr lang="en-GB" sz="2400" i="1">
                <a:solidFill>
                  <a:srgbClr val="660066"/>
                </a:solidFill>
                <a:latin typeface="Times New Roman" pitchFamily="18" charset="0"/>
                <a:cs typeface="Times New Roman" pitchFamily="18" charset="0"/>
              </a:rPr>
              <a:t>dilatancy </a:t>
            </a:r>
            <a:endParaRPr lang="en-US" sz="2400" i="1">
              <a:solidFill>
                <a:srgbClr val="660066"/>
              </a:solidFill>
              <a:latin typeface="Times New Roman" pitchFamily="18" charset="0"/>
              <a:cs typeface="Times New Roman" pitchFamily="18" charset="0"/>
            </a:endParaRPr>
          </a:p>
        </p:txBody>
      </p:sp>
      <p:pic>
        <p:nvPicPr>
          <p:cNvPr id="7"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152400" y="2330450"/>
            <a:ext cx="184150" cy="366713"/>
          </a:xfrm>
          <a:prstGeom prst="rect">
            <a:avLst/>
          </a:prstGeom>
          <a:noFill/>
          <a:ln w="9525">
            <a:noFill/>
            <a:miter lim="800000"/>
            <a:headEnd/>
            <a:tailEnd/>
          </a:ln>
          <a:effectLst/>
        </p:spPr>
        <p:txBody>
          <a:bodyPr wrap="none" anchor="ctr">
            <a:spAutoFit/>
          </a:bodyPr>
          <a:lstStyle/>
          <a:p>
            <a:pPr marL="342900" indent="-342900"/>
            <a:endParaRPr lang="en-GB"/>
          </a:p>
        </p:txBody>
      </p:sp>
      <p:sp>
        <p:nvSpPr>
          <p:cNvPr id="3080" name="Text Box 8"/>
          <p:cNvSpPr txBox="1">
            <a:spLocks noChangeArrowheads="1"/>
          </p:cNvSpPr>
          <p:nvPr/>
        </p:nvSpPr>
        <p:spPr bwMode="auto">
          <a:xfrm>
            <a:off x="250825" y="188913"/>
            <a:ext cx="8642350" cy="6516687"/>
          </a:xfrm>
          <a:prstGeom prst="rect">
            <a:avLst/>
          </a:prstGeom>
          <a:noFill/>
          <a:ln w="9525">
            <a:noFill/>
            <a:miter lim="800000"/>
            <a:headEnd/>
            <a:tailEnd/>
          </a:ln>
          <a:effectLst/>
        </p:spPr>
        <p:txBody>
          <a:bodyPr>
            <a:spAutoFit/>
          </a:bodyPr>
          <a:lstStyle/>
          <a:p>
            <a:pPr>
              <a:spcBef>
                <a:spcPct val="50000"/>
              </a:spcBef>
            </a:pPr>
            <a:r>
              <a:rPr lang="en-GB" sz="3200" dirty="0">
                <a:solidFill>
                  <a:srgbClr val="990000"/>
                </a:solidFill>
                <a:latin typeface="Times New Roman" pitchFamily="18" charset="0"/>
              </a:rPr>
              <a:t>Models:</a:t>
            </a:r>
            <a:endParaRPr lang="en-US" sz="3200" dirty="0">
              <a:solidFill>
                <a:srgbClr val="990000"/>
              </a:solidFill>
              <a:latin typeface="Times New Roman" pitchFamily="18" charset="0"/>
            </a:endParaRPr>
          </a:p>
          <a:p>
            <a:pPr>
              <a:spcBef>
                <a:spcPct val="50000"/>
              </a:spcBef>
            </a:pPr>
            <a:endParaRPr lang="en-US" sz="2400" dirty="0">
              <a:solidFill>
                <a:srgbClr val="FF0000"/>
              </a:solidFill>
              <a:latin typeface="Times New Roman" pitchFamily="18" charset="0"/>
            </a:endParaRPr>
          </a:p>
          <a:p>
            <a:pPr>
              <a:spcBef>
                <a:spcPct val="50000"/>
              </a:spcBef>
            </a:pPr>
            <a:r>
              <a:rPr lang="en-US" sz="2400" dirty="0">
                <a:solidFill>
                  <a:srgbClr val="FF0000"/>
                </a:solidFill>
                <a:latin typeface="Times New Roman" pitchFamily="18" charset="0"/>
              </a:rPr>
              <a:t>‘Scientific understanding proceeds by way of constructing and </a:t>
            </a:r>
            <a:r>
              <a:rPr lang="en-US" sz="2400" dirty="0" err="1">
                <a:solidFill>
                  <a:srgbClr val="FF0000"/>
                </a:solidFill>
                <a:latin typeface="Times New Roman" pitchFamily="18" charset="0"/>
              </a:rPr>
              <a:t>analysing</a:t>
            </a:r>
            <a:r>
              <a:rPr lang="en-US" sz="2400" dirty="0">
                <a:solidFill>
                  <a:srgbClr val="FF0000"/>
                </a:solidFill>
                <a:latin typeface="Times New Roman" pitchFamily="18" charset="0"/>
              </a:rPr>
              <a:t> models of the segments or aspects of reality under study.  The purpose of these models is not to give a mirror image of reality, not to include all its elements in their exact sizes and proportions, but rather to single out and make available for intensive investigation those elements which are decisive.  We abstract from non-essentials, we blot out the unimportant to get an unobstructed view of the important, we magnify in order to improve the range and accuracy of our observation.  A model is, and must be, unrealistic in the sense in which the word is most commonly used.  Nevertheless, and in a sense, paradoxically, if it is a good model it provides the key to understanding reality.’</a:t>
            </a:r>
          </a:p>
          <a:p>
            <a:pPr>
              <a:spcBef>
                <a:spcPct val="50000"/>
              </a:spcBef>
            </a:pPr>
            <a:r>
              <a:rPr lang="en-US" dirty="0"/>
              <a:t> </a:t>
            </a:r>
            <a:r>
              <a:rPr lang="en-US" dirty="0">
                <a:solidFill>
                  <a:srgbClr val="CC0000"/>
                </a:solidFill>
                <a:latin typeface="Times New Roman" pitchFamily="18" charset="0"/>
              </a:rPr>
              <a:t>(</a:t>
            </a:r>
            <a:r>
              <a:rPr lang="en-US" dirty="0" err="1">
                <a:solidFill>
                  <a:srgbClr val="CC0000"/>
                </a:solidFill>
                <a:latin typeface="Times New Roman" pitchFamily="18" charset="0"/>
              </a:rPr>
              <a:t>Baran</a:t>
            </a:r>
            <a:r>
              <a:rPr lang="en-US" dirty="0">
                <a:solidFill>
                  <a:srgbClr val="CC0000"/>
                </a:solidFill>
                <a:latin typeface="Times New Roman" pitchFamily="18" charset="0"/>
              </a:rPr>
              <a:t> and </a:t>
            </a:r>
            <a:r>
              <a:rPr lang="en-US" dirty="0" err="1">
                <a:solidFill>
                  <a:srgbClr val="CC0000"/>
                </a:solidFill>
                <a:latin typeface="Times New Roman" pitchFamily="18" charset="0"/>
              </a:rPr>
              <a:t>Sweezy</a:t>
            </a:r>
            <a:r>
              <a:rPr lang="en-US" dirty="0">
                <a:solidFill>
                  <a:srgbClr val="CC0000"/>
                </a:solidFill>
                <a:latin typeface="Times New Roman" pitchFamily="18" charset="0"/>
              </a:rPr>
              <a:t>, 1968)</a:t>
            </a:r>
            <a:r>
              <a:rPr lang="en-US" dirty="0"/>
              <a:t>  </a:t>
            </a:r>
          </a:p>
          <a:p>
            <a:pPr>
              <a:spcBef>
                <a:spcPct val="50000"/>
              </a:spcBef>
            </a:pPr>
            <a:endParaRPr lang="en-US" dirty="0"/>
          </a:p>
        </p:txBody>
      </p:sp>
      <p:pic>
        <p:nvPicPr>
          <p:cNvPr id="5" name="Picture 4" descr="colour"/>
          <p:cNvPicPr>
            <a:picLocks noChangeAspect="1" noChangeArrowheads="1"/>
          </p:cNvPicPr>
          <p:nvPr/>
        </p:nvPicPr>
        <p:blipFill>
          <a:blip r:embed="rId2"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457200" y="130175"/>
            <a:ext cx="8229600" cy="850900"/>
          </a:xfrm>
        </p:spPr>
        <p:txBody>
          <a:bodyPr/>
          <a:lstStyle/>
          <a:p>
            <a:r>
              <a:rPr lang="en-GB" sz="3200">
                <a:solidFill>
                  <a:srgbClr val="FF0000"/>
                </a:solidFill>
                <a:latin typeface="Times New Roman" pitchFamily="18" charset="0"/>
              </a:rPr>
              <a:t>Pore pressure parameter</a:t>
            </a:r>
            <a:endParaRPr lang="en-US" sz="3200">
              <a:solidFill>
                <a:srgbClr val="FF0000"/>
              </a:solidFill>
              <a:latin typeface="Times New Roman" pitchFamily="18" charset="0"/>
            </a:endParaRPr>
          </a:p>
        </p:txBody>
      </p:sp>
      <p:pic>
        <p:nvPicPr>
          <p:cNvPr id="35844" name="Picture 4" descr="Dilate9"/>
          <p:cNvPicPr>
            <a:picLocks noChangeAspect="1" noChangeArrowheads="1"/>
          </p:cNvPicPr>
          <p:nvPr/>
        </p:nvPicPr>
        <p:blipFill>
          <a:blip r:embed="rId2" cstate="print"/>
          <a:srcRect/>
          <a:stretch>
            <a:fillRect/>
          </a:stretch>
        </p:blipFill>
        <p:spPr bwMode="auto">
          <a:xfrm>
            <a:off x="5292725" y="836613"/>
            <a:ext cx="3743325" cy="2249487"/>
          </a:xfrm>
          <a:prstGeom prst="rect">
            <a:avLst/>
          </a:prstGeom>
          <a:noFill/>
        </p:spPr>
      </p:pic>
      <p:sp>
        <p:nvSpPr>
          <p:cNvPr id="35846" name="Text Box 6"/>
          <p:cNvSpPr txBox="1">
            <a:spLocks noChangeArrowheads="1"/>
          </p:cNvSpPr>
          <p:nvPr/>
        </p:nvSpPr>
        <p:spPr bwMode="auto">
          <a:xfrm>
            <a:off x="71406" y="1428736"/>
            <a:ext cx="8964612" cy="4838700"/>
          </a:xfrm>
          <a:prstGeom prst="rect">
            <a:avLst/>
          </a:prstGeom>
          <a:noFill/>
          <a:ln w="9525">
            <a:noFill/>
            <a:miter lim="800000"/>
            <a:headEnd/>
            <a:tailEnd/>
          </a:ln>
          <a:effectLst/>
        </p:spPr>
        <p:txBody>
          <a:bodyPr>
            <a:spAutoFit/>
          </a:bodyPr>
          <a:lstStyle/>
          <a:p>
            <a:r>
              <a:rPr lang="en-GB" sz="2400" dirty="0">
                <a:solidFill>
                  <a:srgbClr val="0000FF"/>
                </a:solidFill>
                <a:latin typeface="Times New Roman" pitchFamily="18" charset="0"/>
              </a:rPr>
              <a:t>pore pressure increment: </a:t>
            </a:r>
            <a:r>
              <a:rPr lang="el-GR" sz="2400" dirty="0">
                <a:solidFill>
                  <a:srgbClr val="0000FF"/>
                </a:solidFill>
                <a:latin typeface="Times New Roman" pitchFamily="18" charset="0"/>
                <a:cs typeface="Times New Roman" pitchFamily="18" charset="0"/>
              </a:rPr>
              <a:t>δ</a:t>
            </a:r>
            <a:r>
              <a:rPr lang="en-GB" sz="2400" i="1" dirty="0">
                <a:solidFill>
                  <a:srgbClr val="0000FF"/>
                </a:solidFill>
                <a:latin typeface="Times New Roman" pitchFamily="18" charset="0"/>
                <a:cs typeface="Times New Roman" pitchFamily="18" charset="0"/>
              </a:rPr>
              <a:t>u</a:t>
            </a:r>
            <a:r>
              <a:rPr lang="en-GB" sz="2400" dirty="0">
                <a:solidFill>
                  <a:srgbClr val="0000FF"/>
                </a:solidFill>
                <a:latin typeface="Times New Roman" pitchFamily="18" charset="0"/>
                <a:cs typeface="Times New Roman" pitchFamily="18" charset="0"/>
              </a:rPr>
              <a:t> = </a:t>
            </a:r>
            <a:r>
              <a:rPr lang="el-GR" sz="2400" dirty="0">
                <a:solidFill>
                  <a:srgbClr val="0000FF"/>
                </a:solidFill>
                <a:latin typeface="Times New Roman" pitchFamily="18" charset="0"/>
                <a:cs typeface="Times New Roman" pitchFamily="18" charset="0"/>
              </a:rPr>
              <a:t>δ</a:t>
            </a:r>
            <a:r>
              <a:rPr lang="en-GB" sz="2400" i="1" dirty="0">
                <a:solidFill>
                  <a:srgbClr val="0000FF"/>
                </a:solidFill>
                <a:latin typeface="Times New Roman" pitchFamily="18" charset="0"/>
                <a:cs typeface="Times New Roman" pitchFamily="18" charset="0"/>
              </a:rPr>
              <a:t>p</a:t>
            </a:r>
            <a:r>
              <a:rPr lang="en-GB" sz="2400" dirty="0">
                <a:solidFill>
                  <a:srgbClr val="0000FF"/>
                </a:solidFill>
                <a:latin typeface="Times New Roman" pitchFamily="18" charset="0"/>
                <a:cs typeface="Times New Roman" pitchFamily="18" charset="0"/>
              </a:rPr>
              <a:t> – </a:t>
            </a:r>
            <a:r>
              <a:rPr lang="el-GR" sz="2400" dirty="0">
                <a:solidFill>
                  <a:srgbClr val="0000FF"/>
                </a:solidFill>
                <a:latin typeface="Times New Roman" pitchFamily="18" charset="0"/>
                <a:cs typeface="Times New Roman" pitchFamily="18" charset="0"/>
              </a:rPr>
              <a:t>δ</a:t>
            </a:r>
            <a:r>
              <a:rPr lang="en-GB" sz="2400" i="1" dirty="0">
                <a:solidFill>
                  <a:srgbClr val="0000FF"/>
                </a:solidFill>
                <a:latin typeface="Times New Roman" pitchFamily="18" charset="0"/>
                <a:cs typeface="Times New Roman" pitchFamily="18" charset="0"/>
              </a:rPr>
              <a:t>p'</a:t>
            </a:r>
          </a:p>
          <a:p>
            <a:endParaRPr lang="en-GB" sz="2400" dirty="0">
              <a:latin typeface="Times New Roman" pitchFamily="18" charset="0"/>
              <a:cs typeface="Times New Roman" pitchFamily="18" charset="0"/>
            </a:endParaRPr>
          </a:p>
          <a:p>
            <a:r>
              <a:rPr lang="en-GB" sz="2400" dirty="0">
                <a:solidFill>
                  <a:srgbClr val="008000"/>
                </a:solidFill>
                <a:latin typeface="Times New Roman" pitchFamily="18" charset="0"/>
                <a:cs typeface="Times New Roman" pitchFamily="18" charset="0"/>
              </a:rPr>
              <a:t>slope of effective stress path: </a:t>
            </a:r>
            <a:r>
              <a:rPr lang="en-GB" sz="2400" i="1" dirty="0">
                <a:solidFill>
                  <a:srgbClr val="008000"/>
                </a:solidFill>
                <a:latin typeface="Times New Roman" pitchFamily="18" charset="0"/>
                <a:cs typeface="Times New Roman" pitchFamily="18" charset="0"/>
              </a:rPr>
              <a:t>a</a:t>
            </a:r>
            <a:r>
              <a:rPr lang="en-GB" sz="2400" dirty="0">
                <a:solidFill>
                  <a:srgbClr val="008000"/>
                </a:solidFill>
                <a:latin typeface="Times New Roman" pitchFamily="18" charset="0"/>
                <a:cs typeface="Times New Roman" pitchFamily="18" charset="0"/>
              </a:rPr>
              <a:t> = –</a:t>
            </a:r>
            <a:r>
              <a:rPr lang="el-GR" sz="2400" dirty="0">
                <a:solidFill>
                  <a:srgbClr val="008000"/>
                </a:solidFill>
                <a:latin typeface="Times New Roman" pitchFamily="18" charset="0"/>
                <a:cs typeface="Times New Roman" pitchFamily="18" charset="0"/>
              </a:rPr>
              <a:t>δ</a:t>
            </a:r>
            <a:r>
              <a:rPr lang="en-GB" sz="2400" i="1" dirty="0">
                <a:solidFill>
                  <a:srgbClr val="008000"/>
                </a:solidFill>
                <a:latin typeface="Times New Roman" pitchFamily="18" charset="0"/>
              </a:rPr>
              <a:t>p'</a:t>
            </a:r>
            <a:r>
              <a:rPr lang="en-GB" sz="2400" dirty="0">
                <a:solidFill>
                  <a:srgbClr val="008000"/>
                </a:solidFill>
                <a:latin typeface="Times New Roman" pitchFamily="18" charset="0"/>
              </a:rPr>
              <a:t>/</a:t>
            </a:r>
            <a:r>
              <a:rPr lang="el-GR" sz="2400" dirty="0">
                <a:solidFill>
                  <a:srgbClr val="008000"/>
                </a:solidFill>
                <a:latin typeface="Times New Roman" pitchFamily="18" charset="0"/>
                <a:cs typeface="Times New Roman" pitchFamily="18" charset="0"/>
              </a:rPr>
              <a:t>δ</a:t>
            </a:r>
            <a:r>
              <a:rPr lang="en-GB" sz="2400" i="1" dirty="0">
                <a:solidFill>
                  <a:srgbClr val="008000"/>
                </a:solidFill>
                <a:latin typeface="Times New Roman" pitchFamily="18" charset="0"/>
                <a:cs typeface="Times New Roman" pitchFamily="18" charset="0"/>
              </a:rPr>
              <a:t>q</a:t>
            </a:r>
            <a:r>
              <a:rPr lang="en-GB" sz="2400" dirty="0">
                <a:latin typeface="Times New Roman" pitchFamily="18" charset="0"/>
                <a:cs typeface="Times New Roman" pitchFamily="18" charset="0"/>
              </a:rPr>
              <a:t> </a:t>
            </a:r>
          </a:p>
          <a:p>
            <a:endParaRPr lang="en-GB" sz="2400" dirty="0">
              <a:latin typeface="Times New Roman" pitchFamily="18" charset="0"/>
              <a:cs typeface="Times New Roman" pitchFamily="18" charset="0"/>
            </a:endParaRPr>
          </a:p>
          <a:p>
            <a:r>
              <a:rPr lang="en-GB" sz="2400" dirty="0">
                <a:solidFill>
                  <a:srgbClr val="800080"/>
                </a:solidFill>
                <a:latin typeface="Times New Roman" pitchFamily="18" charset="0"/>
                <a:cs typeface="Times New Roman" pitchFamily="18" charset="0"/>
              </a:rPr>
              <a:t>then: </a:t>
            </a:r>
            <a:r>
              <a:rPr lang="el-GR" sz="2400" dirty="0">
                <a:solidFill>
                  <a:srgbClr val="800080"/>
                </a:solidFill>
                <a:latin typeface="Times New Roman" pitchFamily="18" charset="0"/>
                <a:cs typeface="Times New Roman" pitchFamily="18" charset="0"/>
              </a:rPr>
              <a:t>δ</a:t>
            </a:r>
            <a:r>
              <a:rPr lang="en-GB" sz="2400" i="1" dirty="0">
                <a:solidFill>
                  <a:srgbClr val="800080"/>
                </a:solidFill>
                <a:latin typeface="Times New Roman" pitchFamily="18" charset="0"/>
                <a:cs typeface="Times New Roman" pitchFamily="18" charset="0"/>
              </a:rPr>
              <a:t>u</a:t>
            </a:r>
            <a:r>
              <a:rPr lang="en-GB" sz="2400" dirty="0">
                <a:solidFill>
                  <a:srgbClr val="800080"/>
                </a:solidFill>
                <a:latin typeface="Times New Roman" pitchFamily="18" charset="0"/>
                <a:cs typeface="Times New Roman" pitchFamily="18" charset="0"/>
              </a:rPr>
              <a:t> = </a:t>
            </a:r>
            <a:r>
              <a:rPr lang="el-GR" sz="2400" dirty="0">
                <a:solidFill>
                  <a:srgbClr val="800080"/>
                </a:solidFill>
                <a:latin typeface="Times New Roman" pitchFamily="18" charset="0"/>
                <a:cs typeface="Times New Roman" pitchFamily="18" charset="0"/>
              </a:rPr>
              <a:t>δ</a:t>
            </a:r>
            <a:r>
              <a:rPr lang="en-GB" sz="2400" i="1" dirty="0">
                <a:solidFill>
                  <a:srgbClr val="800080"/>
                </a:solidFill>
                <a:latin typeface="Times New Roman" pitchFamily="18" charset="0"/>
                <a:cs typeface="Times New Roman" pitchFamily="18" charset="0"/>
              </a:rPr>
              <a:t>p</a:t>
            </a:r>
            <a:r>
              <a:rPr lang="en-GB" sz="2400" dirty="0">
                <a:solidFill>
                  <a:srgbClr val="800080"/>
                </a:solidFill>
                <a:latin typeface="Times New Roman" pitchFamily="18" charset="0"/>
                <a:cs typeface="Times New Roman" pitchFamily="18" charset="0"/>
              </a:rPr>
              <a:t> + </a:t>
            </a:r>
            <a:r>
              <a:rPr lang="en-GB" sz="2400" i="1" dirty="0">
                <a:solidFill>
                  <a:srgbClr val="800080"/>
                </a:solidFill>
                <a:latin typeface="Times New Roman" pitchFamily="18" charset="0"/>
                <a:cs typeface="Times New Roman" pitchFamily="18" charset="0"/>
              </a:rPr>
              <a:t>a</a:t>
            </a:r>
            <a:r>
              <a:rPr lang="el-GR" sz="2400" dirty="0">
                <a:solidFill>
                  <a:srgbClr val="800080"/>
                </a:solidFill>
                <a:latin typeface="Times New Roman" pitchFamily="18" charset="0"/>
                <a:cs typeface="Times New Roman" pitchFamily="18" charset="0"/>
              </a:rPr>
              <a:t>δ</a:t>
            </a:r>
            <a:r>
              <a:rPr lang="en-GB" sz="2400" i="1" dirty="0">
                <a:solidFill>
                  <a:srgbClr val="800080"/>
                </a:solidFill>
                <a:latin typeface="Times New Roman" pitchFamily="18" charset="0"/>
                <a:cs typeface="Times New Roman" pitchFamily="18" charset="0"/>
              </a:rPr>
              <a:t>q</a:t>
            </a:r>
            <a:r>
              <a:rPr lang="en-GB" sz="2400" dirty="0">
                <a:latin typeface="Times New Roman" pitchFamily="18" charset="0"/>
                <a:cs typeface="Times New Roman" pitchFamily="18" charset="0"/>
              </a:rPr>
              <a:t>  </a:t>
            </a:r>
          </a:p>
          <a:p>
            <a:endParaRPr lang="en-GB" sz="2400" dirty="0">
              <a:latin typeface="Times New Roman" pitchFamily="18" charset="0"/>
              <a:cs typeface="Times New Roman" pitchFamily="18" charset="0"/>
            </a:endParaRPr>
          </a:p>
          <a:p>
            <a:r>
              <a:rPr lang="en-GB" sz="2400" dirty="0">
                <a:solidFill>
                  <a:srgbClr val="663300"/>
                </a:solidFill>
                <a:latin typeface="Times New Roman" pitchFamily="18" charset="0"/>
                <a:cs typeface="Times New Roman" pitchFamily="18" charset="0"/>
              </a:rPr>
              <a:t>logical definition of pore pressure parameter – linking pore pressure change with total stress change (compare </a:t>
            </a:r>
            <a:r>
              <a:rPr lang="en-GB" sz="2400" dirty="0" err="1">
                <a:solidFill>
                  <a:srgbClr val="663300"/>
                </a:solidFill>
                <a:latin typeface="Times New Roman" pitchFamily="18" charset="0"/>
                <a:cs typeface="Times New Roman" pitchFamily="18" charset="0"/>
              </a:rPr>
              <a:t>Skempton</a:t>
            </a:r>
            <a:r>
              <a:rPr lang="en-GB" sz="2400" dirty="0">
                <a:solidFill>
                  <a:srgbClr val="663300"/>
                </a:solidFill>
                <a:latin typeface="Times New Roman" pitchFamily="18" charset="0"/>
                <a:cs typeface="Times New Roman" pitchFamily="18" charset="0"/>
              </a:rPr>
              <a:t>…)</a:t>
            </a:r>
          </a:p>
          <a:p>
            <a:endParaRPr lang="en-GB" sz="2400" dirty="0">
              <a:latin typeface="Times New Roman" pitchFamily="18" charset="0"/>
              <a:cs typeface="Times New Roman" pitchFamily="18" charset="0"/>
            </a:endParaRPr>
          </a:p>
          <a:p>
            <a:r>
              <a:rPr lang="en-GB" sz="2400" i="1" dirty="0">
                <a:solidFill>
                  <a:srgbClr val="FF0000"/>
                </a:solidFill>
                <a:latin typeface="Times New Roman" pitchFamily="18" charset="0"/>
                <a:cs typeface="Times New Roman" pitchFamily="18" charset="0"/>
              </a:rPr>
              <a:t>a</a:t>
            </a:r>
            <a:r>
              <a:rPr lang="en-GB" sz="2400" dirty="0">
                <a:solidFill>
                  <a:srgbClr val="FF0000"/>
                </a:solidFill>
                <a:latin typeface="Times New Roman" pitchFamily="18" charset="0"/>
                <a:cs typeface="Times New Roman" pitchFamily="18" charset="0"/>
              </a:rPr>
              <a:t>  is not a soil property – function of history etc.</a:t>
            </a:r>
          </a:p>
          <a:p>
            <a:endParaRPr lang="en-GB" sz="2400" dirty="0">
              <a:solidFill>
                <a:srgbClr val="FF0000"/>
              </a:solidFill>
              <a:latin typeface="Times New Roman" pitchFamily="18" charset="0"/>
              <a:cs typeface="Times New Roman" pitchFamily="18" charset="0"/>
            </a:endParaRPr>
          </a:p>
          <a:p>
            <a:r>
              <a:rPr lang="en-GB" sz="2400" dirty="0">
                <a:solidFill>
                  <a:srgbClr val="0000FF"/>
                </a:solidFill>
                <a:latin typeface="Times New Roman" pitchFamily="18" charset="0"/>
                <a:cs typeface="Times New Roman" pitchFamily="18" charset="0"/>
              </a:rPr>
              <a:t>subtraction of arbitrary total stress change </a:t>
            </a:r>
            <a:r>
              <a:rPr lang="el-GR" sz="2400" dirty="0">
                <a:solidFill>
                  <a:srgbClr val="0000FF"/>
                </a:solidFill>
                <a:latin typeface="Times New Roman" pitchFamily="18" charset="0"/>
                <a:cs typeface="Times New Roman" pitchFamily="18" charset="0"/>
              </a:rPr>
              <a:t>δ</a:t>
            </a:r>
            <a:r>
              <a:rPr lang="en-GB" sz="2400" i="1" dirty="0">
                <a:solidFill>
                  <a:srgbClr val="0000FF"/>
                </a:solidFill>
                <a:latin typeface="Times New Roman" pitchFamily="18" charset="0"/>
                <a:cs typeface="Times New Roman" pitchFamily="18" charset="0"/>
              </a:rPr>
              <a:t>p</a:t>
            </a:r>
            <a:r>
              <a:rPr lang="en-GB" sz="2400" dirty="0">
                <a:solidFill>
                  <a:srgbClr val="0000FF"/>
                </a:solidFill>
                <a:latin typeface="Times New Roman" pitchFamily="18" charset="0"/>
                <a:cs typeface="Times New Roman" pitchFamily="18" charset="0"/>
              </a:rPr>
              <a:t> helps in interpretation of pore pressure change</a:t>
            </a:r>
            <a:endParaRPr lang="el-GR" sz="2400" dirty="0">
              <a:solidFill>
                <a:srgbClr val="0000FF"/>
              </a:solidFill>
              <a:latin typeface="Times New Roman" pitchFamily="18" charset="0"/>
              <a:cs typeface="Times New Roman" pitchFamily="18" charset="0"/>
            </a:endParaRPr>
          </a:p>
        </p:txBody>
      </p:sp>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Grp="1" noChangeArrowheads="1"/>
          </p:cNvSpPr>
          <p:nvPr>
            <p:ph type="title"/>
          </p:nvPr>
        </p:nvSpPr>
        <p:spPr/>
        <p:txBody>
          <a:bodyPr/>
          <a:lstStyle/>
          <a:p>
            <a:r>
              <a:rPr lang="en-GB" sz="3600">
                <a:solidFill>
                  <a:srgbClr val="FF0000"/>
                </a:solidFill>
                <a:latin typeface="Times New Roman" pitchFamily="18" charset="0"/>
              </a:rPr>
              <a:t>Soil behaviour</a:t>
            </a:r>
            <a:endParaRPr lang="en-US" sz="3600">
              <a:solidFill>
                <a:srgbClr val="FF0000"/>
              </a:solidFill>
              <a:latin typeface="Times New Roman" pitchFamily="18" charset="0"/>
            </a:endParaRPr>
          </a:p>
        </p:txBody>
      </p:sp>
      <p:sp>
        <p:nvSpPr>
          <p:cNvPr id="17418" name="Text Box 10"/>
          <p:cNvSpPr txBox="1">
            <a:spLocks noChangeArrowheads="1"/>
          </p:cNvSpPr>
          <p:nvPr/>
        </p:nvSpPr>
        <p:spPr bwMode="auto">
          <a:xfrm>
            <a:off x="755650" y="2020888"/>
            <a:ext cx="4176713" cy="1552575"/>
          </a:xfrm>
          <a:prstGeom prst="rect">
            <a:avLst/>
          </a:prstGeom>
          <a:noFill/>
          <a:ln w="9525">
            <a:noFill/>
            <a:miter lim="800000"/>
            <a:headEnd/>
            <a:tailEnd/>
          </a:ln>
          <a:effectLst/>
        </p:spPr>
        <p:txBody>
          <a:bodyPr>
            <a:spAutoFit/>
          </a:bodyPr>
          <a:lstStyle/>
          <a:p>
            <a:pPr>
              <a:spcBef>
                <a:spcPct val="50000"/>
              </a:spcBef>
              <a:buFontTx/>
              <a:buChar char="•"/>
            </a:pPr>
            <a:r>
              <a:rPr lang="en-GB" sz="2400" dirty="0">
                <a:solidFill>
                  <a:srgbClr val="0033CC"/>
                </a:solidFill>
                <a:latin typeface="Times New Roman" pitchFamily="18" charset="0"/>
              </a:rPr>
              <a:t>particle continuum duality</a:t>
            </a:r>
          </a:p>
          <a:p>
            <a:pPr>
              <a:spcBef>
                <a:spcPct val="50000"/>
              </a:spcBef>
              <a:buFontTx/>
              <a:buChar char="•"/>
            </a:pPr>
            <a:r>
              <a:rPr lang="en-GB" sz="2400" dirty="0">
                <a:solidFill>
                  <a:srgbClr val="008000"/>
                </a:solidFill>
                <a:latin typeface="Times New Roman" pitchFamily="18" charset="0"/>
              </a:rPr>
              <a:t>laboratory element testing</a:t>
            </a:r>
          </a:p>
          <a:p>
            <a:pPr>
              <a:spcBef>
                <a:spcPct val="50000"/>
              </a:spcBef>
              <a:buFontTx/>
              <a:buChar char="•"/>
            </a:pPr>
            <a:r>
              <a:rPr lang="en-GB" sz="2400" dirty="0">
                <a:solidFill>
                  <a:srgbClr val="CC0000"/>
                </a:solidFill>
                <a:latin typeface="Times New Roman" pitchFamily="18" charset="0"/>
              </a:rPr>
              <a:t>stiffness</a:t>
            </a:r>
            <a:endParaRPr lang="en-US" sz="2400" dirty="0">
              <a:solidFill>
                <a:srgbClr val="CC0000"/>
              </a:solidFill>
              <a:latin typeface="Times New Roman" pitchFamily="18" charset="0"/>
            </a:endParaRPr>
          </a:p>
        </p:txBody>
      </p:sp>
      <p:pic>
        <p:nvPicPr>
          <p:cNvPr id="5" name="Picture 4" descr="colour"/>
          <p:cNvPicPr>
            <a:picLocks noChangeAspect="1" noChangeArrowheads="1"/>
          </p:cNvPicPr>
          <p:nvPr/>
        </p:nvPicPr>
        <p:blipFill>
          <a:blip r:embed="rId2"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GB" sz="3600">
                <a:solidFill>
                  <a:srgbClr val="FF0000"/>
                </a:solidFill>
                <a:latin typeface="Times New Roman" pitchFamily="18" charset="0"/>
              </a:rPr>
              <a:t>Particle-continuum duality</a:t>
            </a:r>
            <a:endParaRPr lang="en-US" sz="3600">
              <a:solidFill>
                <a:srgbClr val="FF0000"/>
              </a:solidFill>
              <a:latin typeface="Times New Roman" pitchFamily="18" charset="0"/>
            </a:endParaRPr>
          </a:p>
        </p:txBody>
      </p:sp>
      <p:pic>
        <p:nvPicPr>
          <p:cNvPr id="40964" name="Picture 4" descr="Parti1"/>
          <p:cNvPicPr>
            <a:picLocks noChangeAspect="1" noChangeArrowheads="1"/>
          </p:cNvPicPr>
          <p:nvPr/>
        </p:nvPicPr>
        <p:blipFill>
          <a:blip r:embed="rId2" cstate="print"/>
          <a:srcRect/>
          <a:stretch>
            <a:fillRect/>
          </a:stretch>
        </p:blipFill>
        <p:spPr bwMode="auto">
          <a:xfrm>
            <a:off x="2195513" y="1457325"/>
            <a:ext cx="4532312" cy="2835275"/>
          </a:xfrm>
          <a:prstGeom prst="rect">
            <a:avLst/>
          </a:prstGeom>
          <a:noFill/>
        </p:spPr>
      </p:pic>
      <p:sp>
        <p:nvSpPr>
          <p:cNvPr id="40965" name="Text Box 5"/>
          <p:cNvSpPr txBox="1">
            <a:spLocks noChangeArrowheads="1"/>
          </p:cNvSpPr>
          <p:nvPr/>
        </p:nvSpPr>
        <p:spPr bwMode="auto">
          <a:xfrm>
            <a:off x="971550" y="4581525"/>
            <a:ext cx="7848600" cy="1004888"/>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for analysis we need to treat soil as a continuum (stress, strain)</a:t>
            </a:r>
          </a:p>
          <a:p>
            <a:pPr>
              <a:spcBef>
                <a:spcPct val="50000"/>
              </a:spcBef>
            </a:pPr>
            <a:r>
              <a:rPr lang="en-GB" sz="2400">
                <a:solidFill>
                  <a:srgbClr val="008000"/>
                </a:solidFill>
                <a:latin typeface="Times New Roman" pitchFamily="18" charset="0"/>
              </a:rPr>
              <a:t>but its properties emerge from its particulate nature</a:t>
            </a:r>
            <a:endParaRPr lang="en-US" sz="2400">
              <a:solidFill>
                <a:srgbClr val="008000"/>
              </a:solidFill>
              <a:latin typeface="Times New Roman" pitchFamily="18" charset="0"/>
            </a:endParaRPr>
          </a:p>
        </p:txBody>
      </p:sp>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SSMFig01-07"/>
          <p:cNvPicPr>
            <a:picLocks noChangeAspect="1" noChangeArrowheads="1"/>
          </p:cNvPicPr>
          <p:nvPr/>
        </p:nvPicPr>
        <p:blipFill>
          <a:blip r:embed="rId2" cstate="print"/>
          <a:srcRect t="6430" r="20343"/>
          <a:stretch>
            <a:fillRect/>
          </a:stretch>
        </p:blipFill>
        <p:spPr bwMode="auto">
          <a:xfrm>
            <a:off x="3563938" y="188913"/>
            <a:ext cx="5327650" cy="3459162"/>
          </a:xfrm>
          <a:prstGeom prst="rect">
            <a:avLst/>
          </a:prstGeom>
          <a:noFill/>
        </p:spPr>
      </p:pic>
      <p:pic>
        <p:nvPicPr>
          <p:cNvPr id="19461" name="Picture 5" descr="CSSMFig01-04"/>
          <p:cNvPicPr>
            <a:picLocks noChangeAspect="1" noChangeArrowheads="1"/>
          </p:cNvPicPr>
          <p:nvPr/>
        </p:nvPicPr>
        <p:blipFill>
          <a:blip r:embed="rId3" cstate="print"/>
          <a:srcRect t="10420" r="43504" b="14221"/>
          <a:stretch>
            <a:fillRect/>
          </a:stretch>
        </p:blipFill>
        <p:spPr bwMode="auto">
          <a:xfrm>
            <a:off x="323850" y="2420938"/>
            <a:ext cx="4391025" cy="4248150"/>
          </a:xfrm>
          <a:prstGeom prst="rect">
            <a:avLst/>
          </a:prstGeom>
          <a:noFill/>
        </p:spPr>
      </p:pic>
      <p:sp>
        <p:nvSpPr>
          <p:cNvPr id="19462" name="Text Box 6"/>
          <p:cNvSpPr txBox="1">
            <a:spLocks noChangeArrowheads="1"/>
          </p:cNvSpPr>
          <p:nvPr/>
        </p:nvSpPr>
        <p:spPr bwMode="auto">
          <a:xfrm>
            <a:off x="266700" y="538163"/>
            <a:ext cx="2792413" cy="831850"/>
          </a:xfrm>
          <a:prstGeom prst="rect">
            <a:avLst/>
          </a:prstGeom>
          <a:noFill/>
          <a:ln w="9525">
            <a:solidFill>
              <a:srgbClr val="CC0000"/>
            </a:solidFill>
            <a:miter lim="800000"/>
            <a:headEnd/>
            <a:tailEnd/>
          </a:ln>
          <a:effectLst/>
        </p:spPr>
        <p:txBody>
          <a:bodyPr>
            <a:spAutoFit/>
          </a:bodyPr>
          <a:lstStyle/>
          <a:p>
            <a:pPr>
              <a:spcBef>
                <a:spcPct val="50000"/>
              </a:spcBef>
            </a:pPr>
            <a:r>
              <a:rPr lang="en-GB" sz="2400">
                <a:solidFill>
                  <a:srgbClr val="CC0000"/>
                </a:solidFill>
                <a:latin typeface="Times New Roman" pitchFamily="18" charset="0"/>
              </a:rPr>
              <a:t>particle-continuum duality</a:t>
            </a:r>
            <a:endParaRPr lang="en-US" sz="2400">
              <a:solidFill>
                <a:srgbClr val="CC0000"/>
              </a:solidFill>
              <a:latin typeface="Times New Roman" pitchFamily="18" charset="0"/>
            </a:endParaRPr>
          </a:p>
        </p:txBody>
      </p:sp>
      <p:sp>
        <p:nvSpPr>
          <p:cNvPr id="19463" name="Text Box 7"/>
          <p:cNvSpPr txBox="1">
            <a:spLocks noChangeArrowheads="1"/>
          </p:cNvSpPr>
          <p:nvPr/>
        </p:nvSpPr>
        <p:spPr bwMode="auto">
          <a:xfrm>
            <a:off x="4932363" y="3716338"/>
            <a:ext cx="3527425" cy="822325"/>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Leighton Buzzard sand (picture width 37 mm)</a:t>
            </a:r>
            <a:endParaRPr lang="en-US" sz="2400">
              <a:solidFill>
                <a:srgbClr val="0033CC"/>
              </a:solidFill>
              <a:latin typeface="Times New Roman" pitchFamily="18" charset="0"/>
            </a:endParaRPr>
          </a:p>
        </p:txBody>
      </p:sp>
      <p:sp>
        <p:nvSpPr>
          <p:cNvPr id="19464" name="Text Box 8"/>
          <p:cNvSpPr txBox="1">
            <a:spLocks noChangeArrowheads="1"/>
          </p:cNvSpPr>
          <p:nvPr/>
        </p:nvSpPr>
        <p:spPr bwMode="auto">
          <a:xfrm>
            <a:off x="4716463" y="5157788"/>
            <a:ext cx="4176712" cy="4572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Leda clay (picture width 13</a:t>
            </a:r>
            <a:r>
              <a:rPr lang="el-GR" sz="2400">
                <a:solidFill>
                  <a:srgbClr val="008000"/>
                </a:solidFill>
                <a:latin typeface="Times New Roman" pitchFamily="18" charset="0"/>
                <a:cs typeface="Times New Roman" pitchFamily="18" charset="0"/>
              </a:rPr>
              <a:t>μ</a:t>
            </a:r>
            <a:r>
              <a:rPr lang="en-GB" sz="2400">
                <a:solidFill>
                  <a:srgbClr val="008000"/>
                </a:solidFill>
                <a:latin typeface="Times New Roman" pitchFamily="18" charset="0"/>
                <a:cs typeface="Times New Roman" pitchFamily="18" charset="0"/>
              </a:rPr>
              <a:t>m)</a:t>
            </a:r>
            <a:r>
              <a:rPr lang="en-GB" sz="2400">
                <a:solidFill>
                  <a:srgbClr val="008000"/>
                </a:solidFill>
                <a:latin typeface="Times New Roman" pitchFamily="18" charset="0"/>
              </a:rPr>
              <a:t> </a:t>
            </a:r>
            <a:endParaRPr lang="en-US" sz="2400">
              <a:solidFill>
                <a:srgbClr val="008000"/>
              </a:solidFill>
              <a:latin typeface="Times New Roman" pitchFamily="18" charset="0"/>
            </a:endParaRPr>
          </a:p>
        </p:txBody>
      </p:sp>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experiment"/>
          <p:cNvPicPr>
            <a:picLocks noChangeAspect="1" noChangeArrowheads="1"/>
          </p:cNvPicPr>
          <p:nvPr/>
        </p:nvPicPr>
        <p:blipFill>
          <a:blip r:embed="rId2" cstate="print"/>
          <a:srcRect/>
          <a:stretch>
            <a:fillRect/>
          </a:stretch>
        </p:blipFill>
        <p:spPr bwMode="auto">
          <a:xfrm>
            <a:off x="179388" y="188913"/>
            <a:ext cx="4762500" cy="3663950"/>
          </a:xfrm>
          <a:prstGeom prst="rect">
            <a:avLst/>
          </a:prstGeom>
          <a:noFill/>
        </p:spPr>
      </p:pic>
      <p:pic>
        <p:nvPicPr>
          <p:cNvPr id="21510" name="Picture 6" descr="results"/>
          <p:cNvPicPr>
            <a:picLocks noChangeAspect="1" noChangeArrowheads="1"/>
          </p:cNvPicPr>
          <p:nvPr/>
        </p:nvPicPr>
        <p:blipFill>
          <a:blip r:embed="rId3" cstate="print"/>
          <a:srcRect/>
          <a:stretch>
            <a:fillRect/>
          </a:stretch>
        </p:blipFill>
        <p:spPr bwMode="auto">
          <a:xfrm>
            <a:off x="4605338" y="1916113"/>
            <a:ext cx="4575175" cy="3963987"/>
          </a:xfrm>
          <a:prstGeom prst="rect">
            <a:avLst/>
          </a:prstGeom>
          <a:noFill/>
        </p:spPr>
      </p:pic>
      <p:sp>
        <p:nvSpPr>
          <p:cNvPr id="21511" name="Text Box 7"/>
          <p:cNvSpPr txBox="1">
            <a:spLocks noChangeArrowheads="1"/>
          </p:cNvSpPr>
          <p:nvPr/>
        </p:nvSpPr>
        <p:spPr bwMode="auto">
          <a:xfrm>
            <a:off x="252413" y="4365625"/>
            <a:ext cx="5040312" cy="1965325"/>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photoelastic discs</a:t>
            </a:r>
          </a:p>
          <a:p>
            <a:pPr>
              <a:spcBef>
                <a:spcPct val="50000"/>
              </a:spcBef>
            </a:pPr>
            <a:r>
              <a:rPr lang="en-GB" sz="2400">
                <a:solidFill>
                  <a:srgbClr val="008000"/>
                </a:solidFill>
                <a:latin typeface="Times New Roman" pitchFamily="18" charset="0"/>
              </a:rPr>
              <a:t>force chains</a:t>
            </a:r>
          </a:p>
          <a:p>
            <a:pPr>
              <a:spcBef>
                <a:spcPct val="50000"/>
              </a:spcBef>
            </a:pPr>
            <a:r>
              <a:rPr lang="en-GB" sz="2400">
                <a:solidFill>
                  <a:srgbClr val="660066"/>
                </a:solidFill>
                <a:latin typeface="Times New Roman" pitchFamily="18" charset="0"/>
              </a:rPr>
              <a:t>fabric</a:t>
            </a:r>
          </a:p>
          <a:p>
            <a:pPr>
              <a:spcBef>
                <a:spcPct val="50000"/>
              </a:spcBef>
            </a:pPr>
            <a:r>
              <a:rPr lang="en-GB">
                <a:solidFill>
                  <a:srgbClr val="663300"/>
                </a:solidFill>
                <a:latin typeface="Times New Roman" pitchFamily="18" charset="0"/>
              </a:rPr>
              <a:t>Drescher and de Josselin de Jong (1972)</a:t>
            </a:r>
            <a:endParaRPr lang="en-US">
              <a:solidFill>
                <a:srgbClr val="663300"/>
              </a:solidFill>
              <a:latin typeface="Times New Roman" pitchFamily="18" charset="0"/>
            </a:endParaRPr>
          </a:p>
        </p:txBody>
      </p:sp>
      <p:sp>
        <p:nvSpPr>
          <p:cNvPr id="21512" name="Text Box 8"/>
          <p:cNvSpPr txBox="1">
            <a:spLocks noChangeArrowheads="1"/>
          </p:cNvSpPr>
          <p:nvPr/>
        </p:nvSpPr>
        <p:spPr bwMode="auto">
          <a:xfrm>
            <a:off x="5219700" y="404813"/>
            <a:ext cx="3529013" cy="1076325"/>
          </a:xfrm>
          <a:prstGeom prst="rect">
            <a:avLst/>
          </a:prstGeom>
          <a:noFill/>
          <a:ln w="9525">
            <a:solidFill>
              <a:srgbClr val="CC0000"/>
            </a:solidFill>
            <a:miter lim="800000"/>
            <a:headEnd/>
            <a:tailEnd/>
          </a:ln>
          <a:effectLst/>
        </p:spPr>
        <p:txBody>
          <a:bodyPr>
            <a:spAutoFit/>
          </a:bodyPr>
          <a:lstStyle/>
          <a:p>
            <a:pPr>
              <a:spcBef>
                <a:spcPct val="50000"/>
              </a:spcBef>
            </a:pPr>
            <a:r>
              <a:rPr lang="en-GB" sz="3200">
                <a:solidFill>
                  <a:srgbClr val="CC0000"/>
                </a:solidFill>
                <a:latin typeface="Times New Roman" pitchFamily="18" charset="0"/>
              </a:rPr>
              <a:t>particle-continuum duality</a:t>
            </a:r>
            <a:endParaRPr lang="en-US" sz="3200">
              <a:solidFill>
                <a:srgbClr val="CC0000"/>
              </a:solidFill>
              <a:latin typeface="Times New Roman" pitchFamily="18" charset="0"/>
            </a:endParaRPr>
          </a:p>
        </p:txBody>
      </p:sp>
      <p:pic>
        <p:nvPicPr>
          <p:cNvPr id="7"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4356100" y="103188"/>
            <a:ext cx="4535488" cy="588962"/>
          </a:xfrm>
          <a:prstGeom prst="rect">
            <a:avLst/>
          </a:prstGeom>
          <a:noFill/>
          <a:ln w="9525">
            <a:solidFill>
              <a:srgbClr val="CC0000"/>
            </a:solidFill>
            <a:miter lim="800000"/>
            <a:headEnd/>
            <a:tailEnd/>
          </a:ln>
          <a:effectLst/>
        </p:spPr>
        <p:txBody>
          <a:bodyPr>
            <a:spAutoFit/>
          </a:bodyPr>
          <a:lstStyle/>
          <a:p>
            <a:pPr>
              <a:spcBef>
                <a:spcPct val="50000"/>
              </a:spcBef>
            </a:pPr>
            <a:r>
              <a:rPr lang="en-GB" sz="3200">
                <a:solidFill>
                  <a:srgbClr val="CC0000"/>
                </a:solidFill>
                <a:latin typeface="Times New Roman" pitchFamily="18" charset="0"/>
              </a:rPr>
              <a:t>particle-continuum duality</a:t>
            </a:r>
            <a:endParaRPr lang="en-US" sz="3200">
              <a:solidFill>
                <a:srgbClr val="CC0000"/>
              </a:solidFill>
              <a:latin typeface="Times New Roman" pitchFamily="18" charset="0"/>
            </a:endParaRPr>
          </a:p>
        </p:txBody>
      </p:sp>
      <p:pic>
        <p:nvPicPr>
          <p:cNvPr id="20486" name="Picture 6" descr="Parti2"/>
          <p:cNvPicPr>
            <a:picLocks noChangeAspect="1" noChangeArrowheads="1"/>
          </p:cNvPicPr>
          <p:nvPr/>
        </p:nvPicPr>
        <p:blipFill>
          <a:blip r:embed="rId2" cstate="print"/>
          <a:srcRect/>
          <a:stretch>
            <a:fillRect/>
          </a:stretch>
        </p:blipFill>
        <p:spPr bwMode="auto">
          <a:xfrm>
            <a:off x="6156325" y="811213"/>
            <a:ext cx="2305050" cy="1754187"/>
          </a:xfrm>
          <a:prstGeom prst="rect">
            <a:avLst/>
          </a:prstGeom>
          <a:noFill/>
        </p:spPr>
      </p:pic>
      <p:pic>
        <p:nvPicPr>
          <p:cNvPr id="20487" name="Picture 7" descr="Parti7"/>
          <p:cNvPicPr>
            <a:picLocks noChangeAspect="1" noChangeArrowheads="1"/>
          </p:cNvPicPr>
          <p:nvPr/>
        </p:nvPicPr>
        <p:blipFill>
          <a:blip r:embed="rId3" cstate="print"/>
          <a:srcRect/>
          <a:stretch>
            <a:fillRect/>
          </a:stretch>
        </p:blipFill>
        <p:spPr bwMode="auto">
          <a:xfrm>
            <a:off x="323850" y="4278313"/>
            <a:ext cx="2808288" cy="2174875"/>
          </a:xfrm>
          <a:prstGeom prst="rect">
            <a:avLst/>
          </a:prstGeom>
          <a:noFill/>
        </p:spPr>
      </p:pic>
      <p:pic>
        <p:nvPicPr>
          <p:cNvPr id="20488" name="Picture 8" descr="Parti8"/>
          <p:cNvPicPr>
            <a:picLocks noChangeAspect="1" noChangeArrowheads="1"/>
          </p:cNvPicPr>
          <p:nvPr/>
        </p:nvPicPr>
        <p:blipFill>
          <a:blip r:embed="rId4" cstate="print"/>
          <a:srcRect/>
          <a:stretch>
            <a:fillRect/>
          </a:stretch>
        </p:blipFill>
        <p:spPr bwMode="auto">
          <a:xfrm>
            <a:off x="3563938" y="4191000"/>
            <a:ext cx="2755900" cy="2333625"/>
          </a:xfrm>
          <a:prstGeom prst="rect">
            <a:avLst/>
          </a:prstGeom>
          <a:noFill/>
        </p:spPr>
      </p:pic>
      <p:sp>
        <p:nvSpPr>
          <p:cNvPr id="20489" name="Text Box 9"/>
          <p:cNvSpPr txBox="1">
            <a:spLocks noChangeArrowheads="1"/>
          </p:cNvSpPr>
          <p:nvPr/>
        </p:nvSpPr>
        <p:spPr bwMode="auto">
          <a:xfrm>
            <a:off x="4932363" y="2535238"/>
            <a:ext cx="3960812" cy="822325"/>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Discrete Element Modelling of particle interactions</a:t>
            </a:r>
            <a:endParaRPr lang="en-US" sz="2400">
              <a:solidFill>
                <a:srgbClr val="0033CC"/>
              </a:solidFill>
              <a:latin typeface="Times New Roman" pitchFamily="18" charset="0"/>
            </a:endParaRPr>
          </a:p>
        </p:txBody>
      </p:sp>
      <p:sp>
        <p:nvSpPr>
          <p:cNvPr id="20490" name="Text Box 10"/>
          <p:cNvSpPr txBox="1">
            <a:spLocks noChangeArrowheads="1"/>
          </p:cNvSpPr>
          <p:nvPr/>
        </p:nvSpPr>
        <p:spPr bwMode="auto">
          <a:xfrm>
            <a:off x="179388" y="3548063"/>
            <a:ext cx="8640762" cy="4572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homogenisation procedure required to produce continuum quantities</a:t>
            </a:r>
            <a:endParaRPr lang="en-US" sz="2400">
              <a:solidFill>
                <a:srgbClr val="CC0000"/>
              </a:solidFill>
              <a:latin typeface="Times New Roman" pitchFamily="18" charset="0"/>
            </a:endParaRPr>
          </a:p>
        </p:txBody>
      </p:sp>
      <p:sp>
        <p:nvSpPr>
          <p:cNvPr id="20491" name="Text Box 11"/>
          <p:cNvSpPr txBox="1">
            <a:spLocks noChangeArrowheads="1"/>
          </p:cNvSpPr>
          <p:nvPr/>
        </p:nvSpPr>
        <p:spPr bwMode="auto">
          <a:xfrm>
            <a:off x="539750" y="4005263"/>
            <a:ext cx="1008063" cy="457200"/>
          </a:xfrm>
          <a:prstGeom prst="rect">
            <a:avLst/>
          </a:prstGeom>
          <a:noFill/>
          <a:ln w="9525">
            <a:noFill/>
            <a:miter lim="800000"/>
            <a:headEnd/>
            <a:tailEnd/>
          </a:ln>
          <a:effectLst/>
        </p:spPr>
        <p:txBody>
          <a:bodyPr>
            <a:spAutoFit/>
          </a:bodyPr>
          <a:lstStyle/>
          <a:p>
            <a:pPr>
              <a:spcBef>
                <a:spcPct val="50000"/>
              </a:spcBef>
            </a:pPr>
            <a:r>
              <a:rPr lang="en-GB" sz="2400">
                <a:solidFill>
                  <a:srgbClr val="660066"/>
                </a:solidFill>
                <a:latin typeface="Times New Roman" pitchFamily="18" charset="0"/>
              </a:rPr>
              <a:t>stress</a:t>
            </a:r>
            <a:endParaRPr lang="en-US" sz="2400">
              <a:solidFill>
                <a:srgbClr val="660066"/>
              </a:solidFill>
              <a:latin typeface="Times New Roman" pitchFamily="18" charset="0"/>
            </a:endParaRPr>
          </a:p>
        </p:txBody>
      </p:sp>
      <p:sp>
        <p:nvSpPr>
          <p:cNvPr id="20492" name="Text Box 12"/>
          <p:cNvSpPr txBox="1">
            <a:spLocks noChangeArrowheads="1"/>
          </p:cNvSpPr>
          <p:nvPr/>
        </p:nvSpPr>
        <p:spPr bwMode="auto">
          <a:xfrm>
            <a:off x="3779838" y="4005263"/>
            <a:ext cx="865187" cy="457200"/>
          </a:xfrm>
          <a:prstGeom prst="rect">
            <a:avLst/>
          </a:prstGeom>
          <a:noFill/>
          <a:ln w="9525">
            <a:noFill/>
            <a:miter lim="800000"/>
            <a:headEnd/>
            <a:tailEnd/>
          </a:ln>
          <a:effectLst/>
        </p:spPr>
        <p:txBody>
          <a:bodyPr>
            <a:spAutoFit/>
          </a:bodyPr>
          <a:lstStyle/>
          <a:p>
            <a:pPr>
              <a:spcBef>
                <a:spcPct val="50000"/>
              </a:spcBef>
            </a:pPr>
            <a:r>
              <a:rPr lang="en-GB" sz="2400">
                <a:solidFill>
                  <a:srgbClr val="CC0000"/>
                </a:solidFill>
                <a:latin typeface="Times New Roman" pitchFamily="18" charset="0"/>
              </a:rPr>
              <a:t>strain</a:t>
            </a:r>
            <a:endParaRPr lang="en-US" sz="2400">
              <a:solidFill>
                <a:srgbClr val="CC0000"/>
              </a:solidFill>
              <a:latin typeface="Times New Roman" pitchFamily="18" charset="0"/>
            </a:endParaRPr>
          </a:p>
        </p:txBody>
      </p:sp>
      <p:pic>
        <p:nvPicPr>
          <p:cNvPr id="20493" name="Picture 13"/>
          <p:cNvPicPr>
            <a:picLocks noChangeAspect="1" noChangeArrowheads="1"/>
          </p:cNvPicPr>
          <p:nvPr/>
        </p:nvPicPr>
        <p:blipFill>
          <a:blip r:embed="rId5" cstate="print"/>
          <a:srcRect l="4347" r="4773"/>
          <a:stretch>
            <a:fillRect/>
          </a:stretch>
        </p:blipFill>
        <p:spPr bwMode="auto">
          <a:xfrm>
            <a:off x="506413" y="142875"/>
            <a:ext cx="3633787" cy="2998788"/>
          </a:xfrm>
          <a:prstGeom prst="rect">
            <a:avLst/>
          </a:prstGeom>
          <a:noFill/>
          <a:ln w="9525">
            <a:noFill/>
            <a:miter lim="800000"/>
            <a:headEnd/>
            <a:tailEnd/>
          </a:ln>
          <a:effectLst/>
        </p:spPr>
      </p:pic>
      <p:pic>
        <p:nvPicPr>
          <p:cNvPr id="12" name="Picture 4" descr="colour"/>
          <p:cNvPicPr>
            <a:picLocks noChangeAspect="1" noChangeArrowheads="1"/>
          </p:cNvPicPr>
          <p:nvPr/>
        </p:nvPicPr>
        <p:blipFill>
          <a:blip r:embed="rId6"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8"/>
          <p:cNvSpPr txBox="1">
            <a:spLocks noChangeArrowheads="1"/>
          </p:cNvSpPr>
          <p:nvPr/>
        </p:nvSpPr>
        <p:spPr bwMode="auto">
          <a:xfrm>
            <a:off x="2052638" y="404813"/>
            <a:ext cx="5256212" cy="641350"/>
          </a:xfrm>
          <a:prstGeom prst="rect">
            <a:avLst/>
          </a:prstGeom>
          <a:noFill/>
          <a:ln w="9525">
            <a:noFill/>
            <a:miter lim="800000"/>
            <a:headEnd/>
            <a:tailEnd/>
          </a:ln>
          <a:effectLst/>
        </p:spPr>
        <p:txBody>
          <a:bodyPr>
            <a:spAutoFit/>
          </a:bodyPr>
          <a:lstStyle/>
          <a:p>
            <a:pPr>
              <a:spcBef>
                <a:spcPct val="50000"/>
              </a:spcBef>
            </a:pPr>
            <a:r>
              <a:rPr lang="en-GB" sz="3600">
                <a:solidFill>
                  <a:srgbClr val="FF0000"/>
                </a:solidFill>
                <a:latin typeface="Times New Roman" pitchFamily="18" charset="0"/>
              </a:rPr>
              <a:t>Laboratory element testing</a:t>
            </a:r>
            <a:endParaRPr lang="en-US" sz="3600">
              <a:solidFill>
                <a:srgbClr val="FF0000"/>
              </a:solidFill>
              <a:latin typeface="Times New Roman" pitchFamily="18" charset="0"/>
            </a:endParaRPr>
          </a:p>
        </p:txBody>
      </p:sp>
      <p:pic>
        <p:nvPicPr>
          <p:cNvPr id="22537" name="Picture 9" descr="Lab1"/>
          <p:cNvPicPr>
            <a:picLocks noChangeAspect="1" noChangeArrowheads="1"/>
          </p:cNvPicPr>
          <p:nvPr/>
        </p:nvPicPr>
        <p:blipFill>
          <a:blip r:embed="rId2" cstate="print"/>
          <a:srcRect/>
          <a:stretch>
            <a:fillRect/>
          </a:stretch>
        </p:blipFill>
        <p:spPr bwMode="auto">
          <a:xfrm>
            <a:off x="395288" y="1125538"/>
            <a:ext cx="3532187" cy="2755900"/>
          </a:xfrm>
          <a:prstGeom prst="rect">
            <a:avLst/>
          </a:prstGeom>
          <a:noFill/>
        </p:spPr>
      </p:pic>
      <p:sp>
        <p:nvSpPr>
          <p:cNvPr id="22538" name="Text Box 10"/>
          <p:cNvSpPr txBox="1">
            <a:spLocks noChangeArrowheads="1"/>
          </p:cNvSpPr>
          <p:nvPr/>
        </p:nvSpPr>
        <p:spPr bwMode="auto">
          <a:xfrm>
            <a:off x="142875" y="4149725"/>
            <a:ext cx="8821738" cy="1735138"/>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we may calibrate models using triaxial test data but soil elements in the ground and in numerical modelling will certainly break away from axial symmetry</a:t>
            </a:r>
            <a:r>
              <a:rPr lang="en-GB" sz="2400">
                <a:latin typeface="Times New Roman" pitchFamily="18" charset="0"/>
              </a:rPr>
              <a:t> </a:t>
            </a:r>
          </a:p>
          <a:p>
            <a:pPr>
              <a:spcBef>
                <a:spcPct val="50000"/>
              </a:spcBef>
            </a:pPr>
            <a:r>
              <a:rPr lang="en-GB" sz="2400">
                <a:solidFill>
                  <a:srgbClr val="660066"/>
                </a:solidFill>
                <a:latin typeface="Times New Roman" pitchFamily="18" charset="0"/>
              </a:rPr>
              <a:t>beware of unintended responses in uncalibrated regions of stress space</a:t>
            </a:r>
            <a:endParaRPr lang="en-US" sz="2400">
              <a:solidFill>
                <a:srgbClr val="660066"/>
              </a:solidFill>
              <a:latin typeface="Times New Roman" pitchFamily="18" charset="0"/>
            </a:endParaRPr>
          </a:p>
        </p:txBody>
      </p:sp>
      <p:sp>
        <p:nvSpPr>
          <p:cNvPr id="22540" name="Text Box 12"/>
          <p:cNvSpPr txBox="1">
            <a:spLocks noChangeArrowheads="1"/>
          </p:cNvSpPr>
          <p:nvPr/>
        </p:nvSpPr>
        <p:spPr bwMode="auto">
          <a:xfrm>
            <a:off x="3275013" y="3043238"/>
            <a:ext cx="5761037" cy="457200"/>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general stress state has 6 degrees of freedom</a:t>
            </a:r>
            <a:endParaRPr lang="en-US" sz="2400">
              <a:solidFill>
                <a:srgbClr val="0033CC"/>
              </a:solidFill>
              <a:latin typeface="Times New Roman" pitchFamily="18" charset="0"/>
            </a:endParaRPr>
          </a:p>
        </p:txBody>
      </p:sp>
      <p:pic>
        <p:nvPicPr>
          <p:cNvPr id="7"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2052638" y="404813"/>
            <a:ext cx="4679950" cy="588962"/>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Laboratory element testing</a:t>
            </a:r>
            <a:endParaRPr lang="en-US" sz="3200">
              <a:solidFill>
                <a:srgbClr val="FF0000"/>
              </a:solidFill>
              <a:latin typeface="Times New Roman" pitchFamily="18" charset="0"/>
            </a:endParaRPr>
          </a:p>
        </p:txBody>
      </p:sp>
      <p:pic>
        <p:nvPicPr>
          <p:cNvPr id="23556" name="Picture 4" descr="Lab2"/>
          <p:cNvPicPr>
            <a:picLocks noChangeAspect="1" noChangeArrowheads="1"/>
          </p:cNvPicPr>
          <p:nvPr/>
        </p:nvPicPr>
        <p:blipFill>
          <a:blip r:embed="rId2" cstate="print"/>
          <a:srcRect/>
          <a:stretch>
            <a:fillRect/>
          </a:stretch>
        </p:blipFill>
        <p:spPr bwMode="auto">
          <a:xfrm>
            <a:off x="4264025" y="1612900"/>
            <a:ext cx="3260725" cy="2752725"/>
          </a:xfrm>
          <a:prstGeom prst="rect">
            <a:avLst/>
          </a:prstGeom>
          <a:noFill/>
        </p:spPr>
      </p:pic>
      <p:sp>
        <p:nvSpPr>
          <p:cNvPr id="23557" name="Text Box 5"/>
          <p:cNvSpPr txBox="1">
            <a:spLocks noChangeArrowheads="1"/>
          </p:cNvSpPr>
          <p:nvPr/>
        </p:nvSpPr>
        <p:spPr bwMode="auto">
          <a:xfrm>
            <a:off x="827088" y="3560763"/>
            <a:ext cx="7273925" cy="2100262"/>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axial symmetry</a:t>
            </a:r>
          </a:p>
          <a:p>
            <a:pPr>
              <a:spcBef>
                <a:spcPct val="50000"/>
              </a:spcBef>
            </a:pPr>
            <a:r>
              <a:rPr lang="en-GB" sz="2400">
                <a:solidFill>
                  <a:srgbClr val="008000"/>
                </a:solidFill>
                <a:latin typeface="Times New Roman" pitchFamily="18" charset="0"/>
              </a:rPr>
              <a:t>triaxial apparatus</a:t>
            </a:r>
          </a:p>
          <a:p>
            <a:pPr>
              <a:spcBef>
                <a:spcPct val="50000"/>
              </a:spcBef>
            </a:pPr>
            <a:r>
              <a:rPr lang="en-GB" sz="2400">
                <a:solidFill>
                  <a:srgbClr val="660066"/>
                </a:solidFill>
                <a:latin typeface="Times New Roman" pitchFamily="18" charset="0"/>
              </a:rPr>
              <a:t>centreline of circular loaded area</a:t>
            </a:r>
          </a:p>
          <a:p>
            <a:pPr>
              <a:spcBef>
                <a:spcPct val="50000"/>
              </a:spcBef>
            </a:pPr>
            <a:r>
              <a:rPr lang="en-GB" sz="2400">
                <a:solidFill>
                  <a:srgbClr val="663300"/>
                </a:solidFill>
                <a:latin typeface="Times New Roman" pitchFamily="18" charset="0"/>
              </a:rPr>
              <a:t>widely available source of data of stress:strain response</a:t>
            </a:r>
            <a:r>
              <a:rPr lang="en-GB" sz="2400">
                <a:latin typeface="Times New Roman" pitchFamily="18" charset="0"/>
              </a:rPr>
              <a:t> </a:t>
            </a:r>
            <a:endParaRPr lang="en-US" sz="2400">
              <a:latin typeface="Times New Roman" pitchFamily="18" charset="0"/>
            </a:endParaRPr>
          </a:p>
        </p:txBody>
      </p:sp>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052638" y="404813"/>
            <a:ext cx="4679950" cy="588962"/>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Laboratory element testing</a:t>
            </a:r>
            <a:endParaRPr lang="en-US" sz="3200">
              <a:solidFill>
                <a:srgbClr val="FF0000"/>
              </a:solidFill>
              <a:latin typeface="Times New Roman" pitchFamily="18" charset="0"/>
            </a:endParaRPr>
          </a:p>
        </p:txBody>
      </p:sp>
      <p:pic>
        <p:nvPicPr>
          <p:cNvPr id="24580" name="Picture 4" descr="Lab3"/>
          <p:cNvPicPr>
            <a:picLocks noChangeAspect="1" noChangeArrowheads="1"/>
          </p:cNvPicPr>
          <p:nvPr/>
        </p:nvPicPr>
        <p:blipFill>
          <a:blip r:embed="rId2" cstate="print"/>
          <a:srcRect/>
          <a:stretch>
            <a:fillRect/>
          </a:stretch>
        </p:blipFill>
        <p:spPr bwMode="auto">
          <a:xfrm>
            <a:off x="5435600" y="2882900"/>
            <a:ext cx="3328988" cy="2701925"/>
          </a:xfrm>
          <a:prstGeom prst="rect">
            <a:avLst/>
          </a:prstGeom>
          <a:noFill/>
        </p:spPr>
      </p:pic>
      <p:pic>
        <p:nvPicPr>
          <p:cNvPr id="24581" name="Picture 5" descr="CSSMFig01-26"/>
          <p:cNvPicPr>
            <a:picLocks noChangeAspect="1" noChangeArrowheads="1"/>
          </p:cNvPicPr>
          <p:nvPr/>
        </p:nvPicPr>
        <p:blipFill>
          <a:blip r:embed="rId3" cstate="print"/>
          <a:srcRect l="12950" t="21921" r="46303" b="56158"/>
          <a:stretch>
            <a:fillRect/>
          </a:stretch>
        </p:blipFill>
        <p:spPr bwMode="auto">
          <a:xfrm>
            <a:off x="684213" y="1052513"/>
            <a:ext cx="3167062" cy="2305050"/>
          </a:xfrm>
          <a:prstGeom prst="rect">
            <a:avLst/>
          </a:prstGeom>
          <a:noFill/>
        </p:spPr>
      </p:pic>
      <p:sp>
        <p:nvSpPr>
          <p:cNvPr id="24582" name="Text Box 6"/>
          <p:cNvSpPr txBox="1">
            <a:spLocks noChangeArrowheads="1"/>
          </p:cNvSpPr>
          <p:nvPr/>
        </p:nvSpPr>
        <p:spPr bwMode="auto">
          <a:xfrm>
            <a:off x="3924300" y="1412875"/>
            <a:ext cx="4679950" cy="1004888"/>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plane strain occurs more frequently</a:t>
            </a:r>
          </a:p>
          <a:p>
            <a:pPr>
              <a:spcBef>
                <a:spcPct val="50000"/>
              </a:spcBef>
            </a:pPr>
            <a:r>
              <a:rPr lang="en-GB" sz="2400">
                <a:solidFill>
                  <a:srgbClr val="008000"/>
                </a:solidFill>
                <a:latin typeface="Times New Roman" pitchFamily="18" charset="0"/>
              </a:rPr>
              <a:t>no strain in long direction</a:t>
            </a:r>
            <a:endParaRPr lang="en-US" sz="2400">
              <a:solidFill>
                <a:srgbClr val="008000"/>
              </a:solidFill>
              <a:latin typeface="Times New Roman" pitchFamily="18" charset="0"/>
            </a:endParaRPr>
          </a:p>
        </p:txBody>
      </p:sp>
      <p:sp>
        <p:nvSpPr>
          <p:cNvPr id="24583" name="Text Box 7"/>
          <p:cNvSpPr txBox="1">
            <a:spLocks noChangeArrowheads="1"/>
          </p:cNvSpPr>
          <p:nvPr/>
        </p:nvSpPr>
        <p:spPr bwMode="auto">
          <a:xfrm>
            <a:off x="250825" y="4652963"/>
            <a:ext cx="4681538" cy="822325"/>
          </a:xfrm>
          <a:prstGeom prst="rect">
            <a:avLst/>
          </a:prstGeom>
          <a:noFill/>
          <a:ln w="9525">
            <a:noFill/>
            <a:miter lim="800000"/>
            <a:headEnd/>
            <a:tailEnd/>
          </a:ln>
          <a:effectLst/>
        </p:spPr>
        <p:txBody>
          <a:bodyPr>
            <a:spAutoFit/>
          </a:bodyPr>
          <a:lstStyle/>
          <a:p>
            <a:pPr>
              <a:spcBef>
                <a:spcPct val="50000"/>
              </a:spcBef>
            </a:pPr>
            <a:r>
              <a:rPr lang="en-GB" sz="2400">
                <a:solidFill>
                  <a:srgbClr val="660066"/>
                </a:solidFill>
                <a:latin typeface="Times New Roman" pitchFamily="18" charset="0"/>
              </a:rPr>
              <a:t>plane strain with </a:t>
            </a:r>
            <a:r>
              <a:rPr lang="en-GB" sz="2400" i="1">
                <a:solidFill>
                  <a:srgbClr val="660066"/>
                </a:solidFill>
                <a:latin typeface="Times New Roman" pitchFamily="18" charset="0"/>
              </a:rPr>
              <a:t>fixed</a:t>
            </a:r>
            <a:r>
              <a:rPr lang="en-GB" sz="2400">
                <a:solidFill>
                  <a:srgbClr val="660066"/>
                </a:solidFill>
                <a:latin typeface="Times New Roman" pitchFamily="18" charset="0"/>
              </a:rPr>
              <a:t> principal axes fairly easy to apply in laboratory</a:t>
            </a:r>
            <a:endParaRPr lang="en-US" sz="2400">
              <a:solidFill>
                <a:srgbClr val="660066"/>
              </a:solidFill>
              <a:latin typeface="Times New Roman" pitchFamily="18" charset="0"/>
            </a:endParaRPr>
          </a:p>
        </p:txBody>
      </p:sp>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052638" y="404813"/>
            <a:ext cx="4679950" cy="588962"/>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Laboratory element testing</a:t>
            </a:r>
            <a:endParaRPr lang="en-US" sz="3200">
              <a:solidFill>
                <a:srgbClr val="FF0000"/>
              </a:solidFill>
              <a:latin typeface="Times New Roman" pitchFamily="18" charset="0"/>
            </a:endParaRPr>
          </a:p>
        </p:txBody>
      </p:sp>
      <p:pic>
        <p:nvPicPr>
          <p:cNvPr id="25604" name="Picture 4" descr="Lab4"/>
          <p:cNvPicPr>
            <a:picLocks noChangeAspect="1" noChangeArrowheads="1"/>
          </p:cNvPicPr>
          <p:nvPr/>
        </p:nvPicPr>
        <p:blipFill>
          <a:blip r:embed="rId2" cstate="print"/>
          <a:srcRect/>
          <a:stretch>
            <a:fillRect/>
          </a:stretch>
        </p:blipFill>
        <p:spPr bwMode="auto">
          <a:xfrm>
            <a:off x="2805113" y="1341438"/>
            <a:ext cx="3532187" cy="2755900"/>
          </a:xfrm>
          <a:prstGeom prst="rect">
            <a:avLst/>
          </a:prstGeom>
          <a:noFill/>
        </p:spPr>
      </p:pic>
      <p:sp>
        <p:nvSpPr>
          <p:cNvPr id="25605" name="Text Box 5"/>
          <p:cNvSpPr txBox="1">
            <a:spLocks noChangeArrowheads="1"/>
          </p:cNvSpPr>
          <p:nvPr/>
        </p:nvSpPr>
        <p:spPr bwMode="auto">
          <a:xfrm>
            <a:off x="900113" y="4508500"/>
            <a:ext cx="6985000" cy="1552575"/>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true triaxial apparatus</a:t>
            </a:r>
          </a:p>
          <a:p>
            <a:pPr>
              <a:spcBef>
                <a:spcPct val="50000"/>
              </a:spcBef>
            </a:pPr>
            <a:r>
              <a:rPr lang="en-GB" sz="2400">
                <a:solidFill>
                  <a:srgbClr val="008000"/>
                </a:solidFill>
                <a:latin typeface="Times New Roman" pitchFamily="18" charset="0"/>
              </a:rPr>
              <a:t>3 degrees of freedom</a:t>
            </a:r>
          </a:p>
          <a:p>
            <a:pPr>
              <a:spcBef>
                <a:spcPct val="50000"/>
              </a:spcBef>
            </a:pPr>
            <a:r>
              <a:rPr lang="en-GB" sz="2400">
                <a:solidFill>
                  <a:srgbClr val="660066"/>
                </a:solidFill>
                <a:latin typeface="Times New Roman" pitchFamily="18" charset="0"/>
              </a:rPr>
              <a:t>no rotation of principal axes</a:t>
            </a:r>
            <a:endParaRPr lang="en-US" sz="2400">
              <a:solidFill>
                <a:srgbClr val="660066"/>
              </a:solidFill>
              <a:latin typeface="Times New Roman" pitchFamily="18" charset="0"/>
            </a:endParaRPr>
          </a:p>
        </p:txBody>
      </p:sp>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042988" y="1125538"/>
            <a:ext cx="6624637" cy="4968875"/>
          </a:xfrm>
          <a:prstGeom prst="rect">
            <a:avLst/>
          </a:prstGeom>
          <a:noFill/>
          <a:ln w="9525">
            <a:noFill/>
            <a:miter lim="800000"/>
            <a:headEnd/>
            <a:tailEnd/>
          </a:ln>
          <a:effectLst/>
        </p:spPr>
        <p:txBody>
          <a:bodyPr>
            <a:spAutoFit/>
          </a:bodyPr>
          <a:lstStyle/>
          <a:p>
            <a:pPr>
              <a:spcBef>
                <a:spcPct val="50000"/>
              </a:spcBef>
            </a:pPr>
            <a:r>
              <a:rPr lang="en-GB" sz="3200">
                <a:solidFill>
                  <a:srgbClr val="0033CC"/>
                </a:solidFill>
                <a:latin typeface="Times New Roman" pitchFamily="18" charset="0"/>
              </a:rPr>
              <a:t>Everything engineers (and scientists) do is concerned with modelling!</a:t>
            </a:r>
          </a:p>
          <a:p>
            <a:pPr>
              <a:spcBef>
                <a:spcPct val="50000"/>
              </a:spcBef>
            </a:pPr>
            <a:endParaRPr lang="en-GB" sz="3200">
              <a:solidFill>
                <a:srgbClr val="0033CC"/>
              </a:solidFill>
              <a:latin typeface="Times New Roman" pitchFamily="18" charset="0"/>
            </a:endParaRPr>
          </a:p>
          <a:p>
            <a:pPr>
              <a:spcBef>
                <a:spcPct val="50000"/>
              </a:spcBef>
            </a:pPr>
            <a:r>
              <a:rPr lang="en-GB" sz="3200">
                <a:solidFill>
                  <a:srgbClr val="008000"/>
                </a:solidFill>
                <a:latin typeface="Times New Roman" pitchFamily="18" charset="0"/>
              </a:rPr>
              <a:t>You have been engaged in modelling for years – perhaps unconsciously!</a:t>
            </a:r>
          </a:p>
          <a:p>
            <a:pPr>
              <a:spcBef>
                <a:spcPct val="50000"/>
              </a:spcBef>
            </a:pPr>
            <a:endParaRPr lang="en-GB" sz="3200">
              <a:solidFill>
                <a:srgbClr val="000066"/>
              </a:solidFill>
              <a:latin typeface="Times New Roman" pitchFamily="18" charset="0"/>
            </a:endParaRPr>
          </a:p>
          <a:p>
            <a:pPr>
              <a:spcBef>
                <a:spcPct val="50000"/>
              </a:spcBef>
            </a:pPr>
            <a:r>
              <a:rPr lang="en-US" sz="3200" i="1">
                <a:solidFill>
                  <a:srgbClr val="FF0000"/>
                </a:solidFill>
                <a:latin typeface="Times New Roman" pitchFamily="18" charset="0"/>
              </a:rPr>
              <a:t>examples of models in civil and geotechnical engineering</a:t>
            </a:r>
          </a:p>
        </p:txBody>
      </p:sp>
      <p:pic>
        <p:nvPicPr>
          <p:cNvPr id="4" name="Picture 4" descr="colour"/>
          <p:cNvPicPr>
            <a:picLocks noChangeAspect="1" noChangeArrowheads="1"/>
          </p:cNvPicPr>
          <p:nvPr/>
        </p:nvPicPr>
        <p:blipFill>
          <a:blip r:embed="rId2"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2052638" y="404813"/>
            <a:ext cx="4679950" cy="588962"/>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Laboratory element testing</a:t>
            </a:r>
            <a:endParaRPr lang="en-US" sz="3200">
              <a:solidFill>
                <a:srgbClr val="FF0000"/>
              </a:solidFill>
              <a:latin typeface="Times New Roman" pitchFamily="18" charset="0"/>
            </a:endParaRPr>
          </a:p>
        </p:txBody>
      </p:sp>
      <p:pic>
        <p:nvPicPr>
          <p:cNvPr id="28676" name="Picture 4" descr="Lab5"/>
          <p:cNvPicPr>
            <a:picLocks noChangeAspect="1" noChangeArrowheads="1"/>
          </p:cNvPicPr>
          <p:nvPr/>
        </p:nvPicPr>
        <p:blipFill>
          <a:blip r:embed="rId2" cstate="print"/>
          <a:srcRect/>
          <a:stretch>
            <a:fillRect/>
          </a:stretch>
        </p:blipFill>
        <p:spPr bwMode="auto">
          <a:xfrm>
            <a:off x="250825" y="1362075"/>
            <a:ext cx="3514725" cy="2859088"/>
          </a:xfrm>
          <a:prstGeom prst="rect">
            <a:avLst/>
          </a:prstGeom>
          <a:noFill/>
        </p:spPr>
      </p:pic>
      <p:sp>
        <p:nvSpPr>
          <p:cNvPr id="28677" name="Text Box 5"/>
          <p:cNvSpPr txBox="1">
            <a:spLocks noChangeArrowheads="1"/>
          </p:cNvSpPr>
          <p:nvPr/>
        </p:nvSpPr>
        <p:spPr bwMode="auto">
          <a:xfrm>
            <a:off x="179388" y="5087938"/>
            <a:ext cx="6337300" cy="1004887"/>
          </a:xfrm>
          <a:prstGeom prst="rect">
            <a:avLst/>
          </a:prstGeom>
          <a:noFill/>
          <a:ln w="9525">
            <a:noFill/>
            <a:miter lim="800000"/>
            <a:headEnd/>
            <a:tailEnd/>
          </a:ln>
          <a:effectLst/>
        </p:spPr>
        <p:txBody>
          <a:bodyPr>
            <a:spAutoFit/>
          </a:bodyPr>
          <a:lstStyle/>
          <a:p>
            <a:pPr>
              <a:spcBef>
                <a:spcPct val="50000"/>
              </a:spcBef>
            </a:pPr>
            <a:r>
              <a:rPr lang="en-GB" sz="2400">
                <a:solidFill>
                  <a:srgbClr val="663300"/>
                </a:solidFill>
                <a:latin typeface="Times New Roman" pitchFamily="18" charset="0"/>
              </a:rPr>
              <a:t>development of shear stress on ends of sample?</a:t>
            </a:r>
          </a:p>
          <a:p>
            <a:pPr>
              <a:spcBef>
                <a:spcPct val="50000"/>
              </a:spcBef>
            </a:pPr>
            <a:r>
              <a:rPr lang="en-GB" sz="2400">
                <a:solidFill>
                  <a:srgbClr val="CC0000"/>
                </a:solidFill>
                <a:latin typeface="Times New Roman" pitchFamily="18" charset="0"/>
              </a:rPr>
              <a:t>questions of uniformity of stress state/strain state</a:t>
            </a:r>
            <a:endParaRPr lang="en-US" sz="2400">
              <a:solidFill>
                <a:srgbClr val="CC0000"/>
              </a:solidFill>
              <a:latin typeface="Times New Roman" pitchFamily="18" charset="0"/>
            </a:endParaRPr>
          </a:p>
        </p:txBody>
      </p:sp>
      <p:sp>
        <p:nvSpPr>
          <p:cNvPr id="28678" name="Text Box 6"/>
          <p:cNvSpPr txBox="1">
            <a:spLocks noChangeArrowheads="1"/>
          </p:cNvSpPr>
          <p:nvPr/>
        </p:nvSpPr>
        <p:spPr bwMode="auto">
          <a:xfrm>
            <a:off x="3635375" y="1341438"/>
            <a:ext cx="5508625" cy="1917700"/>
          </a:xfrm>
          <a:prstGeom prst="rect">
            <a:avLst/>
          </a:prstGeom>
          <a:noFill/>
          <a:ln w="9525">
            <a:noFill/>
            <a:miter lim="800000"/>
            <a:headEnd/>
            <a:tailEnd/>
          </a:ln>
          <a:effectLst/>
        </p:spPr>
        <p:txBody>
          <a:bodyPr>
            <a:spAutoFit/>
          </a:bodyPr>
          <a:lstStyle/>
          <a:p>
            <a:r>
              <a:rPr lang="en-GB" sz="2400">
                <a:solidFill>
                  <a:srgbClr val="0033CC"/>
                </a:solidFill>
                <a:latin typeface="Times New Roman" pitchFamily="18" charset="0"/>
              </a:rPr>
              <a:t>Simple shear apparatus</a:t>
            </a:r>
          </a:p>
          <a:p>
            <a:endParaRPr lang="en-GB" sz="2400">
              <a:latin typeface="Times New Roman" pitchFamily="18" charset="0"/>
            </a:endParaRPr>
          </a:p>
          <a:p>
            <a:r>
              <a:rPr lang="en-GB" sz="2400">
                <a:solidFill>
                  <a:srgbClr val="008000"/>
                </a:solidFill>
                <a:latin typeface="Times New Roman" pitchFamily="18" charset="0"/>
              </a:rPr>
              <a:t>plane strain with rotation of principal axes</a:t>
            </a:r>
          </a:p>
          <a:p>
            <a:endParaRPr lang="en-GB" sz="2400">
              <a:latin typeface="Times New Roman" pitchFamily="18" charset="0"/>
            </a:endParaRPr>
          </a:p>
          <a:p>
            <a:r>
              <a:rPr lang="en-GB" sz="2400">
                <a:solidFill>
                  <a:srgbClr val="660066"/>
                </a:solidFill>
                <a:latin typeface="Times New Roman" pitchFamily="18" charset="0"/>
              </a:rPr>
              <a:t>no horizontal strain</a:t>
            </a:r>
            <a:endParaRPr lang="en-US" sz="2400">
              <a:solidFill>
                <a:srgbClr val="660066"/>
              </a:solidFill>
              <a:latin typeface="Times New Roman" pitchFamily="18" charset="0"/>
            </a:endParaRPr>
          </a:p>
        </p:txBody>
      </p:sp>
      <p:pic>
        <p:nvPicPr>
          <p:cNvPr id="28679" name="Picture 7"/>
          <p:cNvPicPr>
            <a:picLocks noChangeAspect="1" noChangeArrowheads="1"/>
          </p:cNvPicPr>
          <p:nvPr/>
        </p:nvPicPr>
        <p:blipFill>
          <a:blip r:embed="rId3" cstate="print"/>
          <a:srcRect/>
          <a:stretch>
            <a:fillRect/>
          </a:stretch>
        </p:blipFill>
        <p:spPr bwMode="auto">
          <a:xfrm>
            <a:off x="4560888" y="3379788"/>
            <a:ext cx="4187825" cy="1541462"/>
          </a:xfrm>
          <a:prstGeom prst="rect">
            <a:avLst/>
          </a:prstGeom>
          <a:noFill/>
          <a:ln w="9525">
            <a:noFill/>
            <a:miter lim="800000"/>
            <a:headEnd/>
            <a:tailEnd/>
          </a:ln>
          <a:effectLst/>
        </p:spPr>
      </p:pic>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052638" y="404813"/>
            <a:ext cx="4679950" cy="588962"/>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Laboratory element testing</a:t>
            </a:r>
            <a:endParaRPr lang="en-US" sz="3200">
              <a:solidFill>
                <a:srgbClr val="FF0000"/>
              </a:solidFill>
              <a:latin typeface="Times New Roman" pitchFamily="18" charset="0"/>
            </a:endParaRPr>
          </a:p>
        </p:txBody>
      </p:sp>
      <p:pic>
        <p:nvPicPr>
          <p:cNvPr id="29700" name="Picture 4" descr="Lab6"/>
          <p:cNvPicPr>
            <a:picLocks noChangeAspect="1" noChangeArrowheads="1"/>
          </p:cNvPicPr>
          <p:nvPr/>
        </p:nvPicPr>
        <p:blipFill>
          <a:blip r:embed="rId2" cstate="print"/>
          <a:srcRect/>
          <a:stretch>
            <a:fillRect/>
          </a:stretch>
        </p:blipFill>
        <p:spPr bwMode="auto">
          <a:xfrm>
            <a:off x="539750" y="1142984"/>
            <a:ext cx="3311525" cy="1976438"/>
          </a:xfrm>
          <a:prstGeom prst="rect">
            <a:avLst/>
          </a:prstGeom>
          <a:noFill/>
        </p:spPr>
      </p:pic>
      <p:sp>
        <p:nvSpPr>
          <p:cNvPr id="29702" name="Text Box 6"/>
          <p:cNvSpPr txBox="1">
            <a:spLocks noChangeArrowheads="1"/>
          </p:cNvSpPr>
          <p:nvPr/>
        </p:nvSpPr>
        <p:spPr bwMode="auto">
          <a:xfrm>
            <a:off x="3563938" y="1214422"/>
            <a:ext cx="4752975" cy="2100262"/>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direct shear box</a:t>
            </a:r>
          </a:p>
          <a:p>
            <a:pPr>
              <a:spcBef>
                <a:spcPct val="50000"/>
              </a:spcBef>
            </a:pPr>
            <a:r>
              <a:rPr lang="en-GB" sz="2400">
                <a:solidFill>
                  <a:srgbClr val="008000"/>
                </a:solidFill>
                <a:latin typeface="Times New Roman" pitchFamily="18" charset="0"/>
              </a:rPr>
              <a:t>inhomogeneous deformation</a:t>
            </a:r>
          </a:p>
          <a:p>
            <a:pPr>
              <a:spcBef>
                <a:spcPct val="50000"/>
              </a:spcBef>
            </a:pPr>
            <a:r>
              <a:rPr lang="en-GB" sz="2400">
                <a:solidFill>
                  <a:srgbClr val="660066"/>
                </a:solidFill>
                <a:latin typeface="Times New Roman" pitchFamily="18" charset="0"/>
              </a:rPr>
              <a:t>strength information</a:t>
            </a:r>
          </a:p>
          <a:p>
            <a:pPr>
              <a:spcBef>
                <a:spcPct val="50000"/>
              </a:spcBef>
            </a:pPr>
            <a:r>
              <a:rPr lang="en-GB" sz="2400">
                <a:solidFill>
                  <a:srgbClr val="663300"/>
                </a:solidFill>
                <a:latin typeface="Times New Roman" pitchFamily="18" charset="0"/>
              </a:rPr>
              <a:t>pedagogic illustration of dilatancy</a:t>
            </a:r>
            <a:endParaRPr lang="en-US" sz="2400">
              <a:solidFill>
                <a:srgbClr val="663300"/>
              </a:solidFill>
              <a:latin typeface="Times New Roman" pitchFamily="18" charset="0"/>
            </a:endParaRPr>
          </a:p>
        </p:txBody>
      </p:sp>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052638" y="404813"/>
            <a:ext cx="4679950" cy="588962"/>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Laboratory element testing</a:t>
            </a:r>
            <a:endParaRPr lang="en-US" sz="3200">
              <a:solidFill>
                <a:srgbClr val="FF0000"/>
              </a:solidFill>
              <a:latin typeface="Times New Roman" pitchFamily="18" charset="0"/>
            </a:endParaRPr>
          </a:p>
        </p:txBody>
      </p:sp>
      <p:pic>
        <p:nvPicPr>
          <p:cNvPr id="30724" name="Picture 4" descr="Lab8"/>
          <p:cNvPicPr>
            <a:picLocks noChangeAspect="1" noChangeArrowheads="1"/>
          </p:cNvPicPr>
          <p:nvPr/>
        </p:nvPicPr>
        <p:blipFill>
          <a:blip r:embed="rId2" cstate="print"/>
          <a:srcRect/>
          <a:stretch>
            <a:fillRect/>
          </a:stretch>
        </p:blipFill>
        <p:spPr bwMode="auto">
          <a:xfrm>
            <a:off x="34925" y="1125538"/>
            <a:ext cx="4465638" cy="3152775"/>
          </a:xfrm>
          <a:prstGeom prst="rect">
            <a:avLst/>
          </a:prstGeom>
          <a:noFill/>
        </p:spPr>
      </p:pic>
      <p:pic>
        <p:nvPicPr>
          <p:cNvPr id="30725" name="Picture 5" descr="Lab9"/>
          <p:cNvPicPr>
            <a:picLocks noChangeAspect="1" noChangeArrowheads="1"/>
          </p:cNvPicPr>
          <p:nvPr/>
        </p:nvPicPr>
        <p:blipFill>
          <a:blip r:embed="rId3" cstate="print"/>
          <a:srcRect/>
          <a:stretch>
            <a:fillRect/>
          </a:stretch>
        </p:blipFill>
        <p:spPr bwMode="auto">
          <a:xfrm>
            <a:off x="5292725" y="3933825"/>
            <a:ext cx="3352800" cy="1825625"/>
          </a:xfrm>
          <a:prstGeom prst="rect">
            <a:avLst/>
          </a:prstGeom>
          <a:noFill/>
        </p:spPr>
      </p:pic>
      <p:sp>
        <p:nvSpPr>
          <p:cNvPr id="30726" name="Text Box 6"/>
          <p:cNvSpPr txBox="1">
            <a:spLocks noChangeArrowheads="1"/>
          </p:cNvSpPr>
          <p:nvPr/>
        </p:nvSpPr>
        <p:spPr bwMode="auto">
          <a:xfrm>
            <a:off x="4427538" y="1628775"/>
            <a:ext cx="4537075" cy="2100263"/>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torsional hollow cylinder apparatus</a:t>
            </a:r>
          </a:p>
          <a:p>
            <a:pPr>
              <a:spcBef>
                <a:spcPct val="50000"/>
              </a:spcBef>
            </a:pPr>
            <a:r>
              <a:rPr lang="en-GB" sz="2400">
                <a:solidFill>
                  <a:srgbClr val="008000"/>
                </a:solidFill>
                <a:latin typeface="Times New Roman" pitchFamily="18" charset="0"/>
              </a:rPr>
              <a:t>4 degrees of freedom</a:t>
            </a:r>
          </a:p>
          <a:p>
            <a:pPr>
              <a:spcBef>
                <a:spcPct val="50000"/>
              </a:spcBef>
            </a:pPr>
            <a:r>
              <a:rPr lang="en-GB" sz="2400" i="1">
                <a:solidFill>
                  <a:srgbClr val="660066"/>
                </a:solidFill>
                <a:latin typeface="Times New Roman" pitchFamily="18" charset="0"/>
              </a:rPr>
              <a:t>but</a:t>
            </a:r>
            <a:r>
              <a:rPr lang="en-GB" sz="2400">
                <a:solidFill>
                  <a:srgbClr val="660066"/>
                </a:solidFill>
                <a:latin typeface="Times New Roman" pitchFamily="18" charset="0"/>
              </a:rPr>
              <a:t> radial non-uniformity</a:t>
            </a:r>
          </a:p>
          <a:p>
            <a:pPr>
              <a:spcBef>
                <a:spcPct val="50000"/>
              </a:spcBef>
            </a:pPr>
            <a:r>
              <a:rPr lang="en-GB" sz="2400">
                <a:solidFill>
                  <a:srgbClr val="663300"/>
                </a:solidFill>
                <a:latin typeface="Times New Roman" pitchFamily="18" charset="0"/>
              </a:rPr>
              <a:t>average stress quantities</a:t>
            </a:r>
            <a:endParaRPr lang="en-US" sz="2400" i="1">
              <a:solidFill>
                <a:srgbClr val="663300"/>
              </a:solidFill>
              <a:latin typeface="Times New Roman" pitchFamily="18" charset="0"/>
            </a:endParaRPr>
          </a:p>
        </p:txBody>
      </p:sp>
      <p:sp>
        <p:nvSpPr>
          <p:cNvPr id="30728" name="Text Box 8"/>
          <p:cNvSpPr txBox="1">
            <a:spLocks noChangeArrowheads="1"/>
          </p:cNvSpPr>
          <p:nvPr/>
        </p:nvSpPr>
        <p:spPr bwMode="auto">
          <a:xfrm>
            <a:off x="179388" y="4581525"/>
            <a:ext cx="4824412" cy="1552575"/>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with equal internal/external pressures</a:t>
            </a:r>
          </a:p>
          <a:p>
            <a:pPr>
              <a:spcBef>
                <a:spcPct val="50000"/>
              </a:spcBef>
            </a:pPr>
            <a:r>
              <a:rPr lang="en-GB" sz="2400">
                <a:solidFill>
                  <a:srgbClr val="008000"/>
                </a:solidFill>
                <a:latin typeface="Times New Roman" pitchFamily="18" charset="0"/>
              </a:rPr>
              <a:t>b = (</a:t>
            </a:r>
            <a:r>
              <a:rPr lang="el-GR" sz="2400">
                <a:solidFill>
                  <a:srgbClr val="008000"/>
                </a:solidFill>
                <a:latin typeface="Times New Roman" pitchFamily="18" charset="0"/>
                <a:cs typeface="Times New Roman" pitchFamily="18" charset="0"/>
              </a:rPr>
              <a:t>σ</a:t>
            </a:r>
            <a:r>
              <a:rPr lang="en-GB" sz="2400" baseline="-25000">
                <a:solidFill>
                  <a:srgbClr val="008000"/>
                </a:solidFill>
                <a:latin typeface="Times New Roman" pitchFamily="18" charset="0"/>
                <a:cs typeface="Times New Roman" pitchFamily="18" charset="0"/>
              </a:rPr>
              <a:t>2</a:t>
            </a:r>
            <a:r>
              <a:rPr lang="en-GB" sz="2400">
                <a:solidFill>
                  <a:srgbClr val="008000"/>
                </a:solidFill>
                <a:latin typeface="Times New Roman" pitchFamily="18" charset="0"/>
                <a:cs typeface="Times New Roman" pitchFamily="18" charset="0"/>
              </a:rPr>
              <a:t>-</a:t>
            </a:r>
            <a:r>
              <a:rPr lang="el-GR" sz="2400">
                <a:solidFill>
                  <a:srgbClr val="008000"/>
                </a:solidFill>
                <a:latin typeface="Times New Roman" pitchFamily="18" charset="0"/>
                <a:cs typeface="Times New Roman" pitchFamily="18" charset="0"/>
              </a:rPr>
              <a:t>σ</a:t>
            </a:r>
            <a:r>
              <a:rPr lang="en-GB" sz="2400" baseline="-25000">
                <a:solidFill>
                  <a:srgbClr val="008000"/>
                </a:solidFill>
                <a:latin typeface="Times New Roman" pitchFamily="18" charset="0"/>
                <a:cs typeface="Times New Roman" pitchFamily="18" charset="0"/>
              </a:rPr>
              <a:t>3</a:t>
            </a:r>
            <a:r>
              <a:rPr lang="en-GB" sz="2400">
                <a:solidFill>
                  <a:srgbClr val="008000"/>
                </a:solidFill>
                <a:latin typeface="Times New Roman" pitchFamily="18" charset="0"/>
                <a:cs typeface="Times New Roman" pitchFamily="18" charset="0"/>
              </a:rPr>
              <a:t>)/(</a:t>
            </a:r>
            <a:r>
              <a:rPr lang="el-GR" sz="2400">
                <a:solidFill>
                  <a:srgbClr val="008000"/>
                </a:solidFill>
                <a:latin typeface="Times New Roman" pitchFamily="18" charset="0"/>
                <a:cs typeface="Times New Roman" pitchFamily="18" charset="0"/>
              </a:rPr>
              <a:t>σ</a:t>
            </a:r>
            <a:r>
              <a:rPr lang="en-GB" sz="2400" baseline="-25000">
                <a:solidFill>
                  <a:srgbClr val="008000"/>
                </a:solidFill>
                <a:latin typeface="Times New Roman" pitchFamily="18" charset="0"/>
                <a:cs typeface="Times New Roman" pitchFamily="18" charset="0"/>
              </a:rPr>
              <a:t>1</a:t>
            </a:r>
            <a:r>
              <a:rPr lang="en-GB" sz="2400">
                <a:solidFill>
                  <a:srgbClr val="008000"/>
                </a:solidFill>
                <a:latin typeface="Times New Roman" pitchFamily="18" charset="0"/>
                <a:cs typeface="Times New Roman" pitchFamily="18" charset="0"/>
              </a:rPr>
              <a:t>-</a:t>
            </a:r>
            <a:r>
              <a:rPr lang="el-GR" sz="2400">
                <a:solidFill>
                  <a:srgbClr val="008000"/>
                </a:solidFill>
                <a:latin typeface="Times New Roman" pitchFamily="18" charset="0"/>
                <a:cs typeface="Times New Roman" pitchFamily="18" charset="0"/>
              </a:rPr>
              <a:t>σ</a:t>
            </a:r>
            <a:r>
              <a:rPr lang="en-GB" sz="2400" baseline="-25000">
                <a:solidFill>
                  <a:srgbClr val="008000"/>
                </a:solidFill>
                <a:latin typeface="Times New Roman" pitchFamily="18" charset="0"/>
                <a:cs typeface="Times New Roman" pitchFamily="18" charset="0"/>
              </a:rPr>
              <a:t>3</a:t>
            </a:r>
            <a:r>
              <a:rPr lang="en-GB" sz="2400">
                <a:solidFill>
                  <a:srgbClr val="008000"/>
                </a:solidFill>
                <a:latin typeface="Times New Roman" pitchFamily="18" charset="0"/>
                <a:cs typeface="Times New Roman" pitchFamily="18" charset="0"/>
              </a:rPr>
              <a:t>) = </a:t>
            </a:r>
            <a:r>
              <a:rPr lang="en-GB" sz="2400">
                <a:solidFill>
                  <a:srgbClr val="008000"/>
                </a:solidFill>
                <a:latin typeface="Times New Roman" pitchFamily="18" charset="0"/>
              </a:rPr>
              <a:t>sin</a:t>
            </a:r>
            <a:r>
              <a:rPr lang="en-GB" sz="2400" baseline="30000">
                <a:solidFill>
                  <a:srgbClr val="008000"/>
                </a:solidFill>
                <a:latin typeface="Times New Roman" pitchFamily="18" charset="0"/>
              </a:rPr>
              <a:t>2 </a:t>
            </a:r>
            <a:r>
              <a:rPr lang="el-GR" sz="2400">
                <a:solidFill>
                  <a:srgbClr val="008000"/>
                </a:solidFill>
                <a:latin typeface="Times New Roman" pitchFamily="18" charset="0"/>
                <a:cs typeface="Times New Roman" pitchFamily="18" charset="0"/>
              </a:rPr>
              <a:t>α</a:t>
            </a:r>
            <a:endParaRPr lang="en-GB" sz="2400">
              <a:solidFill>
                <a:srgbClr val="008000"/>
              </a:solidFill>
              <a:latin typeface="Times New Roman" pitchFamily="18" charset="0"/>
              <a:cs typeface="Times New Roman" pitchFamily="18" charset="0"/>
            </a:endParaRPr>
          </a:p>
          <a:p>
            <a:pPr>
              <a:spcBef>
                <a:spcPct val="50000"/>
              </a:spcBef>
            </a:pPr>
            <a:r>
              <a:rPr lang="en-GB" sz="2400">
                <a:solidFill>
                  <a:srgbClr val="660066"/>
                </a:solidFill>
                <a:latin typeface="Times New Roman" pitchFamily="18" charset="0"/>
                <a:cs typeface="Times New Roman" pitchFamily="18" charset="0"/>
              </a:rPr>
              <a:t>constraint on stress space exploration</a:t>
            </a:r>
            <a:endParaRPr lang="el-GR" sz="2400">
              <a:solidFill>
                <a:srgbClr val="660066"/>
              </a:solidFill>
              <a:latin typeface="Times New Roman" pitchFamily="18" charset="0"/>
              <a:cs typeface="Times New Roman" pitchFamily="18" charset="0"/>
            </a:endParaRPr>
          </a:p>
        </p:txBody>
      </p:sp>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457200" y="201613"/>
            <a:ext cx="8229600" cy="706437"/>
          </a:xfrm>
        </p:spPr>
        <p:txBody>
          <a:bodyPr/>
          <a:lstStyle/>
          <a:p>
            <a:r>
              <a:rPr lang="en-GB" sz="3600">
                <a:solidFill>
                  <a:srgbClr val="993366"/>
                </a:solidFill>
                <a:latin typeface="Times New Roman" pitchFamily="18" charset="0"/>
              </a:rPr>
              <a:t>Stiffness</a:t>
            </a:r>
            <a:endParaRPr lang="en-US" sz="3600">
              <a:solidFill>
                <a:srgbClr val="993366"/>
              </a:solidFill>
              <a:latin typeface="Times New Roman" pitchFamily="18" charset="0"/>
            </a:endParaRPr>
          </a:p>
        </p:txBody>
      </p:sp>
      <p:sp>
        <p:nvSpPr>
          <p:cNvPr id="31749" name="Text Box 5"/>
          <p:cNvSpPr txBox="1">
            <a:spLocks noChangeArrowheads="1"/>
          </p:cNvSpPr>
          <p:nvPr/>
        </p:nvSpPr>
        <p:spPr bwMode="auto">
          <a:xfrm>
            <a:off x="323850" y="3959225"/>
            <a:ext cx="8353425" cy="19177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secant stiffness G</a:t>
            </a:r>
            <a:r>
              <a:rPr lang="en-GB" sz="2400" baseline="-25000">
                <a:solidFill>
                  <a:srgbClr val="008000"/>
                </a:solidFill>
                <a:latin typeface="Times New Roman" pitchFamily="18" charset="0"/>
              </a:rPr>
              <a:t>s</a:t>
            </a:r>
            <a:r>
              <a:rPr lang="en-GB" sz="2400">
                <a:solidFill>
                  <a:srgbClr val="008000"/>
                </a:solidFill>
                <a:latin typeface="Times New Roman" pitchFamily="18" charset="0"/>
              </a:rPr>
              <a:t> tells us where we are now but gives no indication of how we got there</a:t>
            </a:r>
          </a:p>
          <a:p>
            <a:pPr>
              <a:spcBef>
                <a:spcPct val="50000"/>
              </a:spcBef>
            </a:pPr>
            <a:r>
              <a:rPr lang="en-GB" sz="2400">
                <a:solidFill>
                  <a:srgbClr val="FF0000"/>
                </a:solidFill>
                <a:latin typeface="Times New Roman" pitchFamily="18" charset="0"/>
              </a:rPr>
              <a:t>tangent stiffness G</a:t>
            </a:r>
            <a:r>
              <a:rPr lang="en-GB" sz="2400" baseline="-25000">
                <a:solidFill>
                  <a:srgbClr val="FF0000"/>
                </a:solidFill>
                <a:latin typeface="Times New Roman" pitchFamily="18" charset="0"/>
              </a:rPr>
              <a:t>t</a:t>
            </a:r>
            <a:r>
              <a:rPr lang="en-GB" sz="2400">
                <a:solidFill>
                  <a:srgbClr val="FF0000"/>
                </a:solidFill>
                <a:latin typeface="Times New Roman" pitchFamily="18" charset="0"/>
              </a:rPr>
              <a:t> tells us about current incremental response</a:t>
            </a:r>
          </a:p>
          <a:p>
            <a:pPr>
              <a:spcBef>
                <a:spcPct val="50000"/>
              </a:spcBef>
            </a:pPr>
            <a:r>
              <a:rPr lang="en-GB" sz="2400" i="1">
                <a:solidFill>
                  <a:srgbClr val="0033CC"/>
                </a:solidFill>
                <a:latin typeface="Times New Roman" pitchFamily="18" charset="0"/>
              </a:rPr>
              <a:t>beware:</a:t>
            </a:r>
            <a:r>
              <a:rPr lang="en-GB" sz="2400">
                <a:solidFill>
                  <a:srgbClr val="0033CC"/>
                </a:solidFill>
                <a:latin typeface="Times New Roman" pitchFamily="18" charset="0"/>
              </a:rPr>
              <a:t>  use of term ‘stiffness’ does not imply elasticity</a:t>
            </a:r>
            <a:endParaRPr lang="en-US" sz="2400">
              <a:solidFill>
                <a:srgbClr val="0033CC"/>
              </a:solidFill>
              <a:latin typeface="Times New Roman" pitchFamily="18" charset="0"/>
            </a:endParaRPr>
          </a:p>
        </p:txBody>
      </p:sp>
      <p:pic>
        <p:nvPicPr>
          <p:cNvPr id="31750" name="Picture 6" descr="Stiff1"/>
          <p:cNvPicPr>
            <a:picLocks noChangeAspect="1" noChangeArrowheads="1"/>
          </p:cNvPicPr>
          <p:nvPr/>
        </p:nvPicPr>
        <p:blipFill>
          <a:blip r:embed="rId2" cstate="print"/>
          <a:srcRect/>
          <a:stretch>
            <a:fillRect/>
          </a:stretch>
        </p:blipFill>
        <p:spPr bwMode="auto">
          <a:xfrm>
            <a:off x="2038350" y="765175"/>
            <a:ext cx="4189413" cy="3216275"/>
          </a:xfrm>
          <a:prstGeom prst="rect">
            <a:avLst/>
          </a:prstGeom>
          <a:noFill/>
        </p:spPr>
      </p:pic>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563938" y="247650"/>
            <a:ext cx="1800225" cy="588963"/>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Stiffness</a:t>
            </a:r>
            <a:endParaRPr lang="en-US" sz="3200">
              <a:solidFill>
                <a:srgbClr val="FF0000"/>
              </a:solidFill>
              <a:latin typeface="Times New Roman" pitchFamily="18" charset="0"/>
            </a:endParaRPr>
          </a:p>
        </p:txBody>
      </p:sp>
      <p:pic>
        <p:nvPicPr>
          <p:cNvPr id="32772" name="Picture 4" descr="Stiff2"/>
          <p:cNvPicPr>
            <a:picLocks noChangeAspect="1" noChangeArrowheads="1"/>
          </p:cNvPicPr>
          <p:nvPr/>
        </p:nvPicPr>
        <p:blipFill>
          <a:blip r:embed="rId2" cstate="print"/>
          <a:srcRect/>
          <a:stretch>
            <a:fillRect/>
          </a:stretch>
        </p:blipFill>
        <p:spPr bwMode="auto">
          <a:xfrm>
            <a:off x="250825" y="1793875"/>
            <a:ext cx="3600450" cy="2355850"/>
          </a:xfrm>
          <a:prstGeom prst="rect">
            <a:avLst/>
          </a:prstGeom>
          <a:noFill/>
        </p:spPr>
      </p:pic>
      <p:pic>
        <p:nvPicPr>
          <p:cNvPr id="32773" name="Picture 5" descr="Stiff3"/>
          <p:cNvPicPr>
            <a:picLocks noChangeAspect="1" noChangeArrowheads="1"/>
          </p:cNvPicPr>
          <p:nvPr/>
        </p:nvPicPr>
        <p:blipFill>
          <a:blip r:embed="rId3" cstate="print"/>
          <a:srcRect/>
          <a:stretch>
            <a:fillRect/>
          </a:stretch>
        </p:blipFill>
        <p:spPr bwMode="auto">
          <a:xfrm>
            <a:off x="5580063" y="1989138"/>
            <a:ext cx="2306637" cy="1655762"/>
          </a:xfrm>
          <a:prstGeom prst="rect">
            <a:avLst/>
          </a:prstGeom>
          <a:noFill/>
        </p:spPr>
      </p:pic>
      <p:pic>
        <p:nvPicPr>
          <p:cNvPr id="32774" name="Picture 6" descr="Stiff4"/>
          <p:cNvPicPr>
            <a:picLocks noChangeAspect="1" noChangeArrowheads="1"/>
          </p:cNvPicPr>
          <p:nvPr/>
        </p:nvPicPr>
        <p:blipFill>
          <a:blip r:embed="rId4" cstate="print"/>
          <a:srcRect/>
          <a:stretch>
            <a:fillRect/>
          </a:stretch>
        </p:blipFill>
        <p:spPr bwMode="auto">
          <a:xfrm>
            <a:off x="179388" y="4552950"/>
            <a:ext cx="4081462" cy="1828800"/>
          </a:xfrm>
          <a:prstGeom prst="rect">
            <a:avLst/>
          </a:prstGeom>
          <a:noFill/>
        </p:spPr>
      </p:pic>
      <p:sp>
        <p:nvSpPr>
          <p:cNvPr id="32775" name="Text Box 7"/>
          <p:cNvSpPr txBox="1">
            <a:spLocks noChangeArrowheads="1"/>
          </p:cNvSpPr>
          <p:nvPr/>
        </p:nvSpPr>
        <p:spPr bwMode="auto">
          <a:xfrm>
            <a:off x="539750" y="950913"/>
            <a:ext cx="8208963" cy="822325"/>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progressive yielding of steel cantilever as analytical illustration of distinction between tangent and secant stiffness</a:t>
            </a:r>
            <a:endParaRPr lang="en-US" sz="2400">
              <a:solidFill>
                <a:srgbClr val="0033CC"/>
              </a:solidFill>
              <a:latin typeface="Times New Roman" pitchFamily="18" charset="0"/>
            </a:endParaRPr>
          </a:p>
        </p:txBody>
      </p:sp>
      <p:sp>
        <p:nvSpPr>
          <p:cNvPr id="32776" name="Text Box 8"/>
          <p:cNvSpPr txBox="1">
            <a:spLocks noChangeArrowheads="1"/>
          </p:cNvSpPr>
          <p:nvPr/>
        </p:nvSpPr>
        <p:spPr bwMode="auto">
          <a:xfrm>
            <a:off x="5003800" y="3548063"/>
            <a:ext cx="3816350" cy="4572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elastic-plastic model for steel </a:t>
            </a:r>
            <a:endParaRPr lang="en-US" sz="2400">
              <a:solidFill>
                <a:srgbClr val="008000"/>
              </a:solidFill>
              <a:latin typeface="Times New Roman" pitchFamily="18" charset="0"/>
            </a:endParaRPr>
          </a:p>
        </p:txBody>
      </p:sp>
      <p:sp>
        <p:nvSpPr>
          <p:cNvPr id="32777" name="Text Box 9"/>
          <p:cNvSpPr txBox="1">
            <a:spLocks noChangeArrowheads="1"/>
          </p:cNvSpPr>
          <p:nvPr/>
        </p:nvSpPr>
        <p:spPr bwMode="auto">
          <a:xfrm>
            <a:off x="4356100" y="4767263"/>
            <a:ext cx="3887788" cy="822325"/>
          </a:xfrm>
          <a:prstGeom prst="rect">
            <a:avLst/>
          </a:prstGeom>
          <a:noFill/>
          <a:ln w="9525">
            <a:noFill/>
            <a:miter lim="800000"/>
            <a:headEnd/>
            <a:tailEnd/>
          </a:ln>
          <a:effectLst/>
        </p:spPr>
        <p:txBody>
          <a:bodyPr>
            <a:spAutoFit/>
          </a:bodyPr>
          <a:lstStyle/>
          <a:p>
            <a:pPr>
              <a:spcBef>
                <a:spcPct val="50000"/>
              </a:spcBef>
            </a:pPr>
            <a:r>
              <a:rPr lang="en-GB" sz="2400">
                <a:solidFill>
                  <a:srgbClr val="660066"/>
                </a:solidFill>
                <a:latin typeface="Times New Roman" pitchFamily="18" charset="0"/>
              </a:rPr>
              <a:t>plastic region penetrates from edges towards centre of beam</a:t>
            </a:r>
            <a:endParaRPr lang="en-US" sz="2400">
              <a:solidFill>
                <a:srgbClr val="660066"/>
              </a:solidFill>
              <a:latin typeface="Times New Roman" pitchFamily="18" charset="0"/>
            </a:endParaRPr>
          </a:p>
        </p:txBody>
      </p:sp>
      <p:pic>
        <p:nvPicPr>
          <p:cNvPr id="10"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2555875" y="247650"/>
            <a:ext cx="4319588" cy="588963"/>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0033CC"/>
                </a:solidFill>
                <a:latin typeface="Times New Roman" pitchFamily="18" charset="0"/>
              </a:rPr>
              <a:t>Stiffness: steel cantilever</a:t>
            </a:r>
            <a:endParaRPr lang="en-US" sz="3200">
              <a:solidFill>
                <a:srgbClr val="0033CC"/>
              </a:solidFill>
              <a:latin typeface="Times New Roman" pitchFamily="18" charset="0"/>
            </a:endParaRPr>
          </a:p>
        </p:txBody>
      </p:sp>
      <p:pic>
        <p:nvPicPr>
          <p:cNvPr id="33796" name="Picture 4" descr="Stiff5"/>
          <p:cNvPicPr>
            <a:picLocks noChangeAspect="1" noChangeArrowheads="1"/>
          </p:cNvPicPr>
          <p:nvPr/>
        </p:nvPicPr>
        <p:blipFill>
          <a:blip r:embed="rId2" cstate="print"/>
          <a:srcRect/>
          <a:stretch>
            <a:fillRect/>
          </a:stretch>
        </p:blipFill>
        <p:spPr bwMode="auto">
          <a:xfrm>
            <a:off x="468313" y="1052513"/>
            <a:ext cx="3687762" cy="2928937"/>
          </a:xfrm>
          <a:prstGeom prst="rect">
            <a:avLst/>
          </a:prstGeom>
          <a:noFill/>
        </p:spPr>
      </p:pic>
      <p:sp>
        <p:nvSpPr>
          <p:cNvPr id="33798" name="Text Box 6"/>
          <p:cNvSpPr txBox="1">
            <a:spLocks noChangeArrowheads="1"/>
          </p:cNvSpPr>
          <p:nvPr/>
        </p:nvSpPr>
        <p:spPr bwMode="auto">
          <a:xfrm>
            <a:off x="539750" y="4437063"/>
            <a:ext cx="7993063" cy="1552575"/>
          </a:xfrm>
          <a:prstGeom prst="rect">
            <a:avLst/>
          </a:prstGeom>
          <a:noFill/>
          <a:ln w="9525">
            <a:noFill/>
            <a:miter lim="800000"/>
            <a:headEnd/>
            <a:tailEnd/>
          </a:ln>
          <a:effectLst/>
        </p:spPr>
        <p:txBody>
          <a:bodyPr>
            <a:spAutoFit/>
          </a:bodyPr>
          <a:lstStyle/>
          <a:p>
            <a:pPr>
              <a:spcBef>
                <a:spcPct val="50000"/>
              </a:spcBef>
            </a:pPr>
            <a:r>
              <a:rPr lang="en-GB" sz="2400">
                <a:solidFill>
                  <a:srgbClr val="FF0000"/>
                </a:solidFill>
                <a:latin typeface="Times New Roman" pitchFamily="18" charset="0"/>
              </a:rPr>
              <a:t>tangent stiffness falls as yielding spreads</a:t>
            </a:r>
          </a:p>
          <a:p>
            <a:pPr>
              <a:spcBef>
                <a:spcPct val="50000"/>
              </a:spcBef>
            </a:pPr>
            <a:r>
              <a:rPr lang="en-GB" sz="2400">
                <a:solidFill>
                  <a:srgbClr val="CC0000"/>
                </a:solidFill>
                <a:latin typeface="Times New Roman" pitchFamily="18" charset="0"/>
              </a:rPr>
              <a:t>tangent stiffness zero when full plastic hinge has formed</a:t>
            </a:r>
          </a:p>
          <a:p>
            <a:pPr>
              <a:spcBef>
                <a:spcPct val="50000"/>
              </a:spcBef>
            </a:pPr>
            <a:r>
              <a:rPr lang="en-GB" sz="2400">
                <a:solidFill>
                  <a:srgbClr val="008000"/>
                </a:solidFill>
                <a:latin typeface="Times New Roman" pitchFamily="18" charset="0"/>
              </a:rPr>
              <a:t>secant stiffness remains positive and non-zero</a:t>
            </a:r>
            <a:endParaRPr lang="en-US" sz="2400">
              <a:solidFill>
                <a:srgbClr val="008000"/>
              </a:solidFill>
              <a:latin typeface="Times New Roman" pitchFamily="18" charset="0"/>
            </a:endParaRPr>
          </a:p>
        </p:txBody>
      </p:sp>
      <p:sp>
        <p:nvSpPr>
          <p:cNvPr id="33799" name="Text Box 7"/>
          <p:cNvSpPr txBox="1">
            <a:spLocks noChangeArrowheads="1"/>
          </p:cNvSpPr>
          <p:nvPr/>
        </p:nvSpPr>
        <p:spPr bwMode="auto">
          <a:xfrm>
            <a:off x="5075238" y="3824288"/>
            <a:ext cx="3168650" cy="396875"/>
          </a:xfrm>
          <a:prstGeom prst="rect">
            <a:avLst/>
          </a:prstGeom>
          <a:noFill/>
          <a:ln w="9525">
            <a:noFill/>
            <a:miter lim="800000"/>
            <a:headEnd/>
            <a:tailEnd/>
          </a:ln>
          <a:effectLst/>
        </p:spPr>
        <p:txBody>
          <a:bodyPr>
            <a:spAutoFit/>
          </a:bodyPr>
          <a:lstStyle/>
          <a:p>
            <a:pPr>
              <a:spcBef>
                <a:spcPct val="50000"/>
              </a:spcBef>
            </a:pPr>
            <a:r>
              <a:rPr lang="en-GB" sz="2000">
                <a:solidFill>
                  <a:srgbClr val="663300"/>
                </a:solidFill>
                <a:latin typeface="Times New Roman" pitchFamily="18" charset="0"/>
              </a:rPr>
              <a:t>tip displacement – log scale</a:t>
            </a:r>
            <a:endParaRPr lang="en-US" sz="2000">
              <a:solidFill>
                <a:srgbClr val="663300"/>
              </a:solidFill>
              <a:latin typeface="Times New Roman" pitchFamily="18" charset="0"/>
            </a:endParaRPr>
          </a:p>
        </p:txBody>
      </p:sp>
      <p:pic>
        <p:nvPicPr>
          <p:cNvPr id="33800" name="Picture 8" descr="Stiff7"/>
          <p:cNvPicPr>
            <a:picLocks noChangeAspect="1" noChangeArrowheads="1"/>
          </p:cNvPicPr>
          <p:nvPr/>
        </p:nvPicPr>
        <p:blipFill>
          <a:blip r:embed="rId3" cstate="print"/>
          <a:srcRect/>
          <a:stretch>
            <a:fillRect/>
          </a:stretch>
        </p:blipFill>
        <p:spPr bwMode="auto">
          <a:xfrm>
            <a:off x="5003800" y="1014413"/>
            <a:ext cx="3938588" cy="2919412"/>
          </a:xfrm>
          <a:prstGeom prst="rect">
            <a:avLst/>
          </a:prstGeom>
          <a:noFill/>
        </p:spPr>
      </p:pic>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6" name="Picture 10" descr="Stiff8"/>
          <p:cNvPicPr>
            <a:picLocks noChangeAspect="1" noChangeArrowheads="1"/>
          </p:cNvPicPr>
          <p:nvPr/>
        </p:nvPicPr>
        <p:blipFill>
          <a:blip r:embed="rId2" cstate="print"/>
          <a:srcRect/>
          <a:stretch>
            <a:fillRect/>
          </a:stretch>
        </p:blipFill>
        <p:spPr bwMode="auto">
          <a:xfrm>
            <a:off x="323850" y="981075"/>
            <a:ext cx="4764088" cy="2908300"/>
          </a:xfrm>
          <a:prstGeom prst="rect">
            <a:avLst/>
          </a:prstGeom>
          <a:noFill/>
        </p:spPr>
      </p:pic>
      <p:sp>
        <p:nvSpPr>
          <p:cNvPr id="34821" name="Text Box 5"/>
          <p:cNvSpPr txBox="1">
            <a:spLocks noChangeArrowheads="1"/>
          </p:cNvSpPr>
          <p:nvPr/>
        </p:nvSpPr>
        <p:spPr bwMode="auto">
          <a:xfrm>
            <a:off x="395288" y="4391025"/>
            <a:ext cx="7777162" cy="1917700"/>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load line limited by collapse load of cantilever</a:t>
            </a:r>
          </a:p>
          <a:p>
            <a:pPr>
              <a:spcBef>
                <a:spcPct val="50000"/>
              </a:spcBef>
            </a:pPr>
            <a:r>
              <a:rPr lang="en-GB" sz="2400">
                <a:solidFill>
                  <a:srgbClr val="008000"/>
                </a:solidFill>
                <a:latin typeface="Times New Roman" pitchFamily="18" charset="0"/>
              </a:rPr>
              <a:t>deflection line unlimited (ignore geometry changes)</a:t>
            </a:r>
          </a:p>
          <a:p>
            <a:pPr>
              <a:spcBef>
                <a:spcPct val="50000"/>
              </a:spcBef>
            </a:pPr>
            <a:r>
              <a:rPr lang="en-GB" sz="2400">
                <a:solidFill>
                  <a:srgbClr val="660066"/>
                </a:solidFill>
                <a:latin typeface="Times New Roman" pitchFamily="18" charset="0"/>
              </a:rPr>
              <a:t>many to one mapping – we can </a:t>
            </a:r>
            <a:r>
              <a:rPr lang="en-GB" sz="2400" i="1">
                <a:solidFill>
                  <a:srgbClr val="660066"/>
                </a:solidFill>
                <a:latin typeface="Times New Roman" pitchFamily="18" charset="0"/>
              </a:rPr>
              <a:t>always</a:t>
            </a:r>
            <a:r>
              <a:rPr lang="en-GB" sz="2400">
                <a:solidFill>
                  <a:srgbClr val="660066"/>
                </a:solidFill>
                <a:latin typeface="Times New Roman" pitchFamily="18" charset="0"/>
              </a:rPr>
              <a:t> map from deflection to load but </a:t>
            </a:r>
            <a:r>
              <a:rPr lang="en-GB" sz="2400" i="1">
                <a:solidFill>
                  <a:srgbClr val="660066"/>
                </a:solidFill>
                <a:latin typeface="Times New Roman" pitchFamily="18" charset="0"/>
              </a:rPr>
              <a:t>not always</a:t>
            </a:r>
            <a:r>
              <a:rPr lang="en-GB" sz="2400">
                <a:solidFill>
                  <a:srgbClr val="660066"/>
                </a:solidFill>
                <a:latin typeface="Times New Roman" pitchFamily="18" charset="0"/>
              </a:rPr>
              <a:t> from load to deflection</a:t>
            </a:r>
            <a:endParaRPr lang="en-US" sz="2400">
              <a:solidFill>
                <a:srgbClr val="660066"/>
              </a:solidFill>
              <a:latin typeface="Times New Roman" pitchFamily="18" charset="0"/>
            </a:endParaRPr>
          </a:p>
        </p:txBody>
      </p:sp>
      <p:sp>
        <p:nvSpPr>
          <p:cNvPr id="34822" name="Text Box 6"/>
          <p:cNvSpPr txBox="1">
            <a:spLocks noChangeArrowheads="1"/>
          </p:cNvSpPr>
          <p:nvPr/>
        </p:nvSpPr>
        <p:spPr bwMode="auto">
          <a:xfrm>
            <a:off x="4787900" y="1052513"/>
            <a:ext cx="1368425" cy="457200"/>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load line</a:t>
            </a:r>
            <a:endParaRPr lang="en-US" sz="2400">
              <a:solidFill>
                <a:srgbClr val="0033CC"/>
              </a:solidFill>
              <a:latin typeface="Times New Roman" pitchFamily="18" charset="0"/>
            </a:endParaRPr>
          </a:p>
        </p:txBody>
      </p:sp>
      <p:sp>
        <p:nvSpPr>
          <p:cNvPr id="34823" name="Text Box 7"/>
          <p:cNvSpPr txBox="1">
            <a:spLocks noChangeArrowheads="1"/>
          </p:cNvSpPr>
          <p:nvPr/>
        </p:nvSpPr>
        <p:spPr bwMode="auto">
          <a:xfrm>
            <a:off x="4787900" y="2781300"/>
            <a:ext cx="2016125" cy="4572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deflection line</a:t>
            </a:r>
            <a:endParaRPr lang="en-US" sz="2400">
              <a:solidFill>
                <a:srgbClr val="008000"/>
              </a:solidFill>
              <a:latin typeface="Times New Roman" pitchFamily="18" charset="0"/>
            </a:endParaRPr>
          </a:p>
        </p:txBody>
      </p:sp>
      <p:sp>
        <p:nvSpPr>
          <p:cNvPr id="34825" name="Text Box 9"/>
          <p:cNvSpPr txBox="1">
            <a:spLocks noChangeArrowheads="1"/>
          </p:cNvSpPr>
          <p:nvPr/>
        </p:nvSpPr>
        <p:spPr bwMode="auto">
          <a:xfrm>
            <a:off x="2555875" y="247650"/>
            <a:ext cx="4319588" cy="588963"/>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Stiffness: steel cantilever</a:t>
            </a:r>
            <a:endParaRPr lang="en-US" sz="3200">
              <a:solidFill>
                <a:srgbClr val="FF0000"/>
              </a:solidFill>
              <a:latin typeface="Times New Roman" pitchFamily="18" charset="0"/>
            </a:endParaRPr>
          </a:p>
        </p:txBody>
      </p:sp>
      <p:sp>
        <p:nvSpPr>
          <p:cNvPr id="34827" name="Text Box 11"/>
          <p:cNvSpPr txBox="1">
            <a:spLocks noChangeArrowheads="1"/>
          </p:cNvSpPr>
          <p:nvPr/>
        </p:nvSpPr>
        <p:spPr bwMode="auto">
          <a:xfrm>
            <a:off x="4284663" y="3716338"/>
            <a:ext cx="4248150" cy="457200"/>
          </a:xfrm>
          <a:prstGeom prst="rect">
            <a:avLst/>
          </a:prstGeom>
          <a:noFill/>
          <a:ln w="9525">
            <a:noFill/>
            <a:miter lim="800000"/>
            <a:headEnd/>
            <a:tailEnd/>
          </a:ln>
          <a:effectLst/>
        </p:spPr>
        <p:txBody>
          <a:bodyPr>
            <a:spAutoFit/>
          </a:bodyPr>
          <a:lstStyle/>
          <a:p>
            <a:pPr>
              <a:spcBef>
                <a:spcPct val="50000"/>
              </a:spcBef>
            </a:pPr>
            <a:r>
              <a:rPr lang="en-GB" sz="2400">
                <a:solidFill>
                  <a:srgbClr val="FF0000"/>
                </a:solidFill>
                <a:latin typeface="Times New Roman" pitchFamily="18" charset="0"/>
              </a:rPr>
              <a:t>stiffness good – compliance bad!</a:t>
            </a:r>
          </a:p>
        </p:txBody>
      </p:sp>
      <p:sp>
        <p:nvSpPr>
          <p:cNvPr id="34828" name="Rectangle 12"/>
          <p:cNvSpPr>
            <a:spLocks noChangeArrowheads="1"/>
          </p:cNvSpPr>
          <p:nvPr/>
        </p:nvSpPr>
        <p:spPr bwMode="auto">
          <a:xfrm>
            <a:off x="4211638" y="3573463"/>
            <a:ext cx="4392612" cy="719137"/>
          </a:xfrm>
          <a:prstGeom prst="rect">
            <a:avLst/>
          </a:prstGeom>
          <a:noFill/>
          <a:ln w="28575">
            <a:solidFill>
              <a:srgbClr val="FF0000"/>
            </a:solidFill>
            <a:miter lim="800000"/>
            <a:headEnd/>
            <a:tailEnd/>
          </a:ln>
          <a:effectLst/>
        </p:spPr>
        <p:txBody>
          <a:bodyPr wrap="none" anchor="ctr"/>
          <a:lstStyle/>
          <a:p>
            <a:endParaRPr lang="en-GB"/>
          </a:p>
        </p:txBody>
      </p:sp>
      <p:pic>
        <p:nvPicPr>
          <p:cNvPr id="10"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p:bldP spid="348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7025" y="5597525"/>
            <a:ext cx="3749675" cy="1143000"/>
          </a:xfrm>
        </p:spPr>
        <p:txBody>
          <a:bodyPr/>
          <a:lstStyle/>
          <a:p>
            <a:r>
              <a:rPr lang="en-GB">
                <a:solidFill>
                  <a:srgbClr val="FF0000"/>
                </a:solidFill>
                <a:latin typeface="Times New Roman" pitchFamily="18" charset="0"/>
              </a:rPr>
              <a:t>stiffness</a:t>
            </a:r>
          </a:p>
        </p:txBody>
      </p:sp>
      <p:sp>
        <p:nvSpPr>
          <p:cNvPr id="37892" name="Rectangle 4"/>
          <p:cNvSpPr>
            <a:spLocks noChangeArrowheads="1"/>
          </p:cNvSpPr>
          <p:nvPr/>
        </p:nvSpPr>
        <p:spPr bwMode="auto">
          <a:xfrm>
            <a:off x="0" y="2054225"/>
            <a:ext cx="9144000" cy="0"/>
          </a:xfrm>
          <a:prstGeom prst="rect">
            <a:avLst/>
          </a:prstGeom>
          <a:noFill/>
          <a:ln w="9525">
            <a:noFill/>
            <a:miter lim="800000"/>
            <a:headEnd/>
            <a:tailEnd/>
          </a:ln>
          <a:effectLst/>
        </p:spPr>
        <p:txBody>
          <a:bodyPr wrap="none" anchor="ctr">
            <a:spAutoFit/>
          </a:bodyPr>
          <a:lstStyle/>
          <a:p>
            <a:endParaRPr lang="en-GB"/>
          </a:p>
        </p:txBody>
      </p:sp>
      <p:pic>
        <p:nvPicPr>
          <p:cNvPr id="37893" name="Picture 5" descr="bjerrum20c"/>
          <p:cNvPicPr>
            <a:picLocks noChangeAspect="1" noChangeArrowheads="1"/>
          </p:cNvPicPr>
          <p:nvPr/>
        </p:nvPicPr>
        <p:blipFill>
          <a:blip r:embed="rId3" cstate="print"/>
          <a:srcRect/>
          <a:stretch>
            <a:fillRect/>
          </a:stretch>
        </p:blipFill>
        <p:spPr bwMode="auto">
          <a:xfrm>
            <a:off x="339725" y="381000"/>
            <a:ext cx="7874000" cy="5524500"/>
          </a:xfrm>
          <a:prstGeom prst="rect">
            <a:avLst/>
          </a:prstGeom>
          <a:noFill/>
        </p:spPr>
      </p:pic>
      <p:pic>
        <p:nvPicPr>
          <p:cNvPr id="6"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3706813" y="247650"/>
            <a:ext cx="1728787" cy="588963"/>
          </a:xfrm>
          <a:prstGeom prst="rect">
            <a:avLst/>
          </a:prstGeom>
          <a:noFill/>
          <a:ln w="9525">
            <a:solidFill>
              <a:srgbClr val="FF0000"/>
            </a:solidFill>
            <a:miter lim="800000"/>
            <a:headEnd/>
            <a:tailEnd/>
          </a:ln>
          <a:effectLst/>
        </p:spPr>
        <p:txBody>
          <a:bodyPr>
            <a:spAutoFit/>
          </a:bodyPr>
          <a:lstStyle/>
          <a:p>
            <a:pPr>
              <a:spcBef>
                <a:spcPct val="50000"/>
              </a:spcBef>
            </a:pPr>
            <a:r>
              <a:rPr lang="en-GB" sz="3200">
                <a:solidFill>
                  <a:srgbClr val="FF0000"/>
                </a:solidFill>
                <a:latin typeface="Times New Roman" pitchFamily="18" charset="0"/>
              </a:rPr>
              <a:t>Stiffness</a:t>
            </a:r>
            <a:endParaRPr lang="en-US" sz="3200">
              <a:solidFill>
                <a:srgbClr val="FF0000"/>
              </a:solidFill>
              <a:latin typeface="Times New Roman" pitchFamily="18" charset="0"/>
            </a:endParaRPr>
          </a:p>
        </p:txBody>
      </p:sp>
      <p:pic>
        <p:nvPicPr>
          <p:cNvPr id="36869" name="Picture 5" descr="Stiff11"/>
          <p:cNvPicPr>
            <a:picLocks noChangeAspect="1" noChangeArrowheads="1"/>
          </p:cNvPicPr>
          <p:nvPr/>
        </p:nvPicPr>
        <p:blipFill>
          <a:blip r:embed="rId2" cstate="print"/>
          <a:srcRect/>
          <a:stretch>
            <a:fillRect/>
          </a:stretch>
        </p:blipFill>
        <p:spPr bwMode="auto">
          <a:xfrm>
            <a:off x="323850" y="1106488"/>
            <a:ext cx="5629275" cy="3490912"/>
          </a:xfrm>
          <a:prstGeom prst="rect">
            <a:avLst/>
          </a:prstGeom>
          <a:noFill/>
        </p:spPr>
      </p:pic>
      <p:sp>
        <p:nvSpPr>
          <p:cNvPr id="36870" name="Text Box 6"/>
          <p:cNvSpPr txBox="1">
            <a:spLocks noChangeArrowheads="1"/>
          </p:cNvSpPr>
          <p:nvPr/>
        </p:nvSpPr>
        <p:spPr bwMode="auto">
          <a:xfrm>
            <a:off x="250825" y="4868863"/>
            <a:ext cx="5329238" cy="1462087"/>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rPr>
              <a:t>variation of stiffness is due to plasticity</a:t>
            </a:r>
          </a:p>
          <a:p>
            <a:pPr>
              <a:spcBef>
                <a:spcPct val="50000"/>
              </a:spcBef>
            </a:pPr>
            <a:r>
              <a:rPr lang="en-GB" sz="2400">
                <a:solidFill>
                  <a:srgbClr val="660066"/>
                </a:solidFill>
                <a:latin typeface="Times New Roman" pitchFamily="18" charset="0"/>
              </a:rPr>
              <a:t>hence need for constitutive models</a:t>
            </a:r>
          </a:p>
          <a:p>
            <a:pPr>
              <a:spcBef>
                <a:spcPct val="50000"/>
              </a:spcBef>
            </a:pPr>
            <a:r>
              <a:rPr lang="en-GB" sz="2000">
                <a:solidFill>
                  <a:srgbClr val="663300"/>
                </a:solidFill>
                <a:latin typeface="Times New Roman" pitchFamily="18" charset="0"/>
              </a:rPr>
              <a:t>Quiou sand (LoPresti </a:t>
            </a:r>
            <a:r>
              <a:rPr lang="en-GB" sz="2000" i="1">
                <a:solidFill>
                  <a:srgbClr val="663300"/>
                </a:solidFill>
                <a:latin typeface="Times New Roman" pitchFamily="18" charset="0"/>
              </a:rPr>
              <a:t>et al.</a:t>
            </a:r>
            <a:r>
              <a:rPr lang="en-GB" sz="2000">
                <a:solidFill>
                  <a:srgbClr val="663300"/>
                </a:solidFill>
                <a:latin typeface="Times New Roman" pitchFamily="18" charset="0"/>
              </a:rPr>
              <a:t>, 1997)</a:t>
            </a:r>
            <a:endParaRPr lang="en-US" sz="2000">
              <a:solidFill>
                <a:srgbClr val="663300"/>
              </a:solidFill>
              <a:latin typeface="Times New Roman" pitchFamily="18" charset="0"/>
            </a:endParaRPr>
          </a:p>
        </p:txBody>
      </p:sp>
      <p:sp>
        <p:nvSpPr>
          <p:cNvPr id="36871" name="Text Box 7"/>
          <p:cNvSpPr txBox="1">
            <a:spLocks noChangeArrowheads="1"/>
          </p:cNvSpPr>
          <p:nvPr/>
        </p:nvSpPr>
        <p:spPr bwMode="auto">
          <a:xfrm>
            <a:off x="5435600" y="1700213"/>
            <a:ext cx="2160588" cy="457200"/>
          </a:xfrm>
          <a:prstGeom prst="rect">
            <a:avLst/>
          </a:prstGeom>
          <a:noFill/>
          <a:ln w="9525">
            <a:noFill/>
            <a:miter lim="800000"/>
            <a:headEnd/>
            <a:tailEnd/>
          </a:ln>
          <a:effectLst/>
        </p:spPr>
        <p:txBody>
          <a:bodyPr>
            <a:spAutoFit/>
          </a:bodyPr>
          <a:lstStyle/>
          <a:p>
            <a:pPr>
              <a:spcBef>
                <a:spcPct val="50000"/>
              </a:spcBef>
            </a:pPr>
            <a:r>
              <a:rPr lang="en-GB" sz="2400">
                <a:solidFill>
                  <a:srgbClr val="0033CC"/>
                </a:solidFill>
                <a:latin typeface="Times New Roman" pitchFamily="18" charset="0"/>
              </a:rPr>
              <a:t>secant stiffness</a:t>
            </a:r>
            <a:endParaRPr lang="en-US" sz="2400">
              <a:solidFill>
                <a:srgbClr val="0033CC"/>
              </a:solidFill>
              <a:latin typeface="Times New Roman" pitchFamily="18" charset="0"/>
            </a:endParaRPr>
          </a:p>
        </p:txBody>
      </p:sp>
      <p:pic>
        <p:nvPicPr>
          <p:cNvPr id="7"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GB" sz="3600">
                <a:solidFill>
                  <a:srgbClr val="FF0000"/>
                </a:solidFill>
                <a:latin typeface="Times New Roman" pitchFamily="18" charset="0"/>
              </a:rPr>
              <a:t>Summary</a:t>
            </a:r>
            <a:endParaRPr lang="en-US" sz="3600">
              <a:solidFill>
                <a:srgbClr val="FF0000"/>
              </a:solidFill>
              <a:latin typeface="Times New Roman" pitchFamily="18" charset="0"/>
            </a:endParaRPr>
          </a:p>
        </p:txBody>
      </p:sp>
      <p:sp>
        <p:nvSpPr>
          <p:cNvPr id="26628" name="Rectangle 4"/>
          <p:cNvSpPr>
            <a:spLocks noGrp="1" noChangeArrowheads="1"/>
          </p:cNvSpPr>
          <p:nvPr>
            <p:ph type="body" idx="1"/>
          </p:nvPr>
        </p:nvSpPr>
        <p:spPr>
          <a:xfrm>
            <a:off x="285720" y="1600200"/>
            <a:ext cx="8572560" cy="4525963"/>
          </a:xfrm>
        </p:spPr>
        <p:txBody>
          <a:bodyPr/>
          <a:lstStyle/>
          <a:p>
            <a:r>
              <a:rPr lang="en-GB" sz="2800" dirty="0" smtClean="0">
                <a:solidFill>
                  <a:srgbClr val="0000FF"/>
                </a:solidFill>
                <a:latin typeface="Times New Roman" pitchFamily="18" charset="0"/>
              </a:rPr>
              <a:t>modelling is all around us</a:t>
            </a:r>
          </a:p>
          <a:p>
            <a:r>
              <a:rPr lang="en-GB" sz="2800" dirty="0" smtClean="0">
                <a:solidFill>
                  <a:srgbClr val="008000"/>
                </a:solidFill>
                <a:latin typeface="Times New Roman" pitchFamily="18" charset="0"/>
              </a:rPr>
              <a:t>care in selection of strain increment and stress variables</a:t>
            </a:r>
          </a:p>
          <a:p>
            <a:r>
              <a:rPr lang="en-GB" sz="2800" dirty="0" smtClean="0">
                <a:solidFill>
                  <a:srgbClr val="800080"/>
                </a:solidFill>
                <a:latin typeface="Times New Roman" pitchFamily="18" charset="0"/>
              </a:rPr>
              <a:t>pore pressure parameter as a variable</a:t>
            </a:r>
          </a:p>
          <a:p>
            <a:r>
              <a:rPr lang="en-GB" sz="2800" dirty="0" smtClean="0">
                <a:solidFill>
                  <a:srgbClr val="0033CC"/>
                </a:solidFill>
                <a:latin typeface="Times New Roman" pitchFamily="18" charset="0"/>
              </a:rPr>
              <a:t>particle-continuum </a:t>
            </a:r>
            <a:r>
              <a:rPr lang="en-GB" sz="2800" dirty="0">
                <a:solidFill>
                  <a:srgbClr val="0033CC"/>
                </a:solidFill>
                <a:latin typeface="Times New Roman" pitchFamily="18" charset="0"/>
              </a:rPr>
              <a:t>duality</a:t>
            </a:r>
          </a:p>
          <a:p>
            <a:r>
              <a:rPr lang="en-GB" sz="2800" dirty="0">
                <a:solidFill>
                  <a:srgbClr val="008000"/>
                </a:solidFill>
                <a:latin typeface="Times New Roman" pitchFamily="18" charset="0"/>
              </a:rPr>
              <a:t>laboratory element testing – not just axial symmetry – but more general stress states not easily accessible</a:t>
            </a:r>
          </a:p>
          <a:p>
            <a:r>
              <a:rPr lang="en-GB" sz="2800" dirty="0">
                <a:solidFill>
                  <a:srgbClr val="660066"/>
                </a:solidFill>
                <a:latin typeface="Times New Roman" pitchFamily="18" charset="0"/>
              </a:rPr>
              <a:t>tangent and secant stiffness</a:t>
            </a:r>
          </a:p>
          <a:p>
            <a:r>
              <a:rPr lang="en-GB" sz="2800" dirty="0">
                <a:solidFill>
                  <a:srgbClr val="FF0000"/>
                </a:solidFill>
                <a:latin typeface="Times New Roman" pitchFamily="18" charset="0"/>
              </a:rPr>
              <a:t>stiffness/compliance formulation?</a:t>
            </a:r>
            <a:endParaRPr lang="en-US" sz="2800" dirty="0">
              <a:solidFill>
                <a:srgbClr val="FF0000"/>
              </a:solidFill>
              <a:latin typeface="Times New Roman" pitchFamily="18" charset="0"/>
            </a:endParaRPr>
          </a:p>
        </p:txBody>
      </p:sp>
      <p:pic>
        <p:nvPicPr>
          <p:cNvPr id="5" name="Picture 4" descr="colour"/>
          <p:cNvPicPr>
            <a:picLocks noChangeAspect="1" noChangeArrowheads="1"/>
          </p:cNvPicPr>
          <p:nvPr/>
        </p:nvPicPr>
        <p:blipFill>
          <a:blip r:embed="rId2"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SSMFigs01-01"/>
          <p:cNvPicPr>
            <a:picLocks noChangeAspect="1" noChangeArrowheads="1"/>
          </p:cNvPicPr>
          <p:nvPr/>
        </p:nvPicPr>
        <p:blipFill>
          <a:blip r:embed="rId2" cstate="print"/>
          <a:srcRect/>
          <a:stretch>
            <a:fillRect/>
          </a:stretch>
        </p:blipFill>
        <p:spPr bwMode="auto">
          <a:xfrm>
            <a:off x="395288" y="188913"/>
            <a:ext cx="5511800" cy="2870200"/>
          </a:xfrm>
          <a:prstGeom prst="rect">
            <a:avLst/>
          </a:prstGeom>
          <a:noFill/>
        </p:spPr>
      </p:pic>
      <p:pic>
        <p:nvPicPr>
          <p:cNvPr id="7173" name="Picture 5" descr="CSSMFigs01-02"/>
          <p:cNvPicPr>
            <a:picLocks noChangeAspect="1" noChangeArrowheads="1"/>
          </p:cNvPicPr>
          <p:nvPr/>
        </p:nvPicPr>
        <p:blipFill>
          <a:blip r:embed="rId3" cstate="print"/>
          <a:srcRect/>
          <a:stretch>
            <a:fillRect/>
          </a:stretch>
        </p:blipFill>
        <p:spPr bwMode="auto">
          <a:xfrm>
            <a:off x="5364163" y="3429000"/>
            <a:ext cx="2990850" cy="2382838"/>
          </a:xfrm>
          <a:prstGeom prst="rect">
            <a:avLst/>
          </a:prstGeom>
          <a:noFill/>
        </p:spPr>
      </p:pic>
      <p:sp>
        <p:nvSpPr>
          <p:cNvPr id="7174" name="Text Box 6"/>
          <p:cNvSpPr txBox="1">
            <a:spLocks noChangeArrowheads="1"/>
          </p:cNvSpPr>
          <p:nvPr/>
        </p:nvSpPr>
        <p:spPr bwMode="auto">
          <a:xfrm>
            <a:off x="5219700" y="1268413"/>
            <a:ext cx="3025775" cy="822325"/>
          </a:xfrm>
          <a:prstGeom prst="rect">
            <a:avLst/>
          </a:prstGeom>
          <a:noFill/>
          <a:ln w="9525">
            <a:noFill/>
            <a:miter lim="800000"/>
            <a:headEnd/>
            <a:tailEnd/>
          </a:ln>
          <a:effectLst/>
        </p:spPr>
        <p:txBody>
          <a:bodyPr>
            <a:spAutoFit/>
          </a:bodyPr>
          <a:lstStyle/>
          <a:p>
            <a:pPr>
              <a:spcBef>
                <a:spcPct val="50000"/>
              </a:spcBef>
            </a:pPr>
            <a:r>
              <a:rPr lang="en-GB" sz="2400">
                <a:solidFill>
                  <a:srgbClr val="339933"/>
                </a:solidFill>
                <a:latin typeface="Times New Roman" pitchFamily="18" charset="0"/>
              </a:rPr>
              <a:t>behaviour of mild steel in uniaxial tension</a:t>
            </a:r>
            <a:endParaRPr lang="en-US" sz="2400">
              <a:solidFill>
                <a:srgbClr val="339933"/>
              </a:solidFill>
              <a:latin typeface="Times New Roman" pitchFamily="18" charset="0"/>
            </a:endParaRPr>
          </a:p>
        </p:txBody>
      </p:sp>
      <p:sp>
        <p:nvSpPr>
          <p:cNvPr id="7175" name="Text Box 7"/>
          <p:cNvSpPr txBox="1">
            <a:spLocks noChangeArrowheads="1"/>
          </p:cNvSpPr>
          <p:nvPr/>
        </p:nvSpPr>
        <p:spPr bwMode="auto">
          <a:xfrm>
            <a:off x="323850" y="4365625"/>
            <a:ext cx="5111750" cy="1187450"/>
          </a:xfrm>
          <a:prstGeom prst="rect">
            <a:avLst/>
          </a:prstGeom>
          <a:noFill/>
          <a:ln w="9525">
            <a:noFill/>
            <a:miter lim="800000"/>
            <a:headEnd/>
            <a:tailEnd/>
          </a:ln>
          <a:effectLst/>
        </p:spPr>
        <p:txBody>
          <a:bodyPr>
            <a:spAutoFit/>
          </a:bodyPr>
          <a:lstStyle/>
          <a:p>
            <a:pPr>
              <a:spcBef>
                <a:spcPct val="50000"/>
              </a:spcBef>
            </a:pPr>
            <a:r>
              <a:rPr lang="en-GB" sz="2400">
                <a:solidFill>
                  <a:srgbClr val="CC0000"/>
                </a:solidFill>
                <a:latin typeface="Times New Roman" pitchFamily="18" charset="0"/>
              </a:rPr>
              <a:t>idealisation of behaviour of mild steel – forming basis for plastic design of steel structures </a:t>
            </a:r>
            <a:endParaRPr lang="en-US" sz="2400">
              <a:solidFill>
                <a:srgbClr val="CC0000"/>
              </a:solidFill>
              <a:latin typeface="Times New Roman" pitchFamily="18" charset="0"/>
            </a:endParaRPr>
          </a:p>
        </p:txBody>
      </p:sp>
      <p:sp>
        <p:nvSpPr>
          <p:cNvPr id="7176" name="Text Box 8"/>
          <p:cNvSpPr txBox="1">
            <a:spLocks noChangeArrowheads="1"/>
          </p:cNvSpPr>
          <p:nvPr/>
        </p:nvSpPr>
        <p:spPr bwMode="auto">
          <a:xfrm>
            <a:off x="539750" y="6021388"/>
            <a:ext cx="2879725" cy="466725"/>
          </a:xfrm>
          <a:prstGeom prst="rect">
            <a:avLst/>
          </a:prstGeom>
          <a:noFill/>
          <a:ln w="9525">
            <a:solidFill>
              <a:srgbClr val="3333CC"/>
            </a:solidFill>
            <a:miter lim="800000"/>
            <a:headEnd/>
            <a:tailEnd/>
          </a:ln>
          <a:effectLst/>
        </p:spPr>
        <p:txBody>
          <a:bodyPr>
            <a:spAutoFit/>
          </a:bodyPr>
          <a:lstStyle/>
          <a:p>
            <a:pPr>
              <a:spcBef>
                <a:spcPct val="50000"/>
              </a:spcBef>
            </a:pPr>
            <a:r>
              <a:rPr lang="en-GB" sz="2400">
                <a:solidFill>
                  <a:srgbClr val="3333CC"/>
                </a:solidFill>
                <a:latin typeface="Times New Roman" pitchFamily="18" charset="0"/>
              </a:rPr>
              <a:t>structural engineering</a:t>
            </a:r>
            <a:endParaRPr lang="en-US" sz="2400">
              <a:solidFill>
                <a:srgbClr val="3333CC"/>
              </a:solidFill>
              <a:latin typeface="Times New Roman" pitchFamily="18" charset="0"/>
            </a:endParaRPr>
          </a:p>
        </p:txBody>
      </p:sp>
      <p:pic>
        <p:nvPicPr>
          <p:cNvPr id="8"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eology1"/>
          <p:cNvPicPr>
            <a:picLocks noChangeAspect="1" noChangeArrowheads="1"/>
          </p:cNvPicPr>
          <p:nvPr/>
        </p:nvPicPr>
        <p:blipFill>
          <a:blip r:embed="rId2" cstate="print"/>
          <a:srcRect/>
          <a:stretch>
            <a:fillRect/>
          </a:stretch>
        </p:blipFill>
        <p:spPr bwMode="auto">
          <a:xfrm>
            <a:off x="2817813" y="333375"/>
            <a:ext cx="5930900" cy="2832100"/>
          </a:xfrm>
          <a:prstGeom prst="rect">
            <a:avLst/>
          </a:prstGeom>
          <a:noFill/>
        </p:spPr>
      </p:pic>
      <p:pic>
        <p:nvPicPr>
          <p:cNvPr id="9221" name="Picture 5" descr="Geology2"/>
          <p:cNvPicPr>
            <a:picLocks noChangeAspect="1" noChangeArrowheads="1"/>
          </p:cNvPicPr>
          <p:nvPr/>
        </p:nvPicPr>
        <p:blipFill>
          <a:blip r:embed="rId3" cstate="print"/>
          <a:srcRect/>
          <a:stretch>
            <a:fillRect/>
          </a:stretch>
        </p:blipFill>
        <p:spPr bwMode="auto">
          <a:xfrm>
            <a:off x="395288" y="3176588"/>
            <a:ext cx="5307012" cy="3492500"/>
          </a:xfrm>
          <a:prstGeom prst="rect">
            <a:avLst/>
          </a:prstGeom>
          <a:noFill/>
        </p:spPr>
      </p:pic>
      <p:sp>
        <p:nvSpPr>
          <p:cNvPr id="9222" name="Text Box 6"/>
          <p:cNvSpPr txBox="1">
            <a:spLocks noChangeArrowheads="1"/>
          </p:cNvSpPr>
          <p:nvPr/>
        </p:nvSpPr>
        <p:spPr bwMode="auto">
          <a:xfrm>
            <a:off x="6084888" y="3500438"/>
            <a:ext cx="2303462" cy="466725"/>
          </a:xfrm>
          <a:prstGeom prst="rect">
            <a:avLst/>
          </a:prstGeom>
          <a:noFill/>
          <a:ln w="9525">
            <a:solidFill>
              <a:srgbClr val="CC0000"/>
            </a:solidFill>
            <a:miter lim="800000"/>
            <a:headEnd/>
            <a:tailEnd/>
          </a:ln>
          <a:effectLst/>
        </p:spPr>
        <p:txBody>
          <a:bodyPr>
            <a:spAutoFit/>
          </a:bodyPr>
          <a:lstStyle/>
          <a:p>
            <a:pPr>
              <a:spcBef>
                <a:spcPct val="50000"/>
              </a:spcBef>
            </a:pPr>
            <a:r>
              <a:rPr lang="en-GB" sz="2400">
                <a:solidFill>
                  <a:srgbClr val="CC0000"/>
                </a:solidFill>
                <a:latin typeface="Times New Roman" pitchFamily="18" charset="0"/>
              </a:rPr>
              <a:t>geological model</a:t>
            </a:r>
            <a:endParaRPr lang="en-US" sz="2400">
              <a:solidFill>
                <a:srgbClr val="CC0000"/>
              </a:solidFill>
              <a:latin typeface="Times New Roman" pitchFamily="18" charset="0"/>
            </a:endParaRPr>
          </a:p>
        </p:txBody>
      </p:sp>
      <p:pic>
        <p:nvPicPr>
          <p:cNvPr id="6"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lass1"/>
          <p:cNvPicPr>
            <a:picLocks noChangeAspect="1" noChangeArrowheads="1"/>
          </p:cNvPicPr>
          <p:nvPr/>
        </p:nvPicPr>
        <p:blipFill>
          <a:blip r:embed="rId2" cstate="print"/>
          <a:srcRect/>
          <a:stretch>
            <a:fillRect/>
          </a:stretch>
        </p:blipFill>
        <p:spPr bwMode="auto">
          <a:xfrm>
            <a:off x="323850" y="549275"/>
            <a:ext cx="5741988" cy="2392363"/>
          </a:xfrm>
          <a:prstGeom prst="rect">
            <a:avLst/>
          </a:prstGeom>
          <a:noFill/>
        </p:spPr>
      </p:pic>
      <p:pic>
        <p:nvPicPr>
          <p:cNvPr id="10245" name="Picture 5" descr="Class2"/>
          <p:cNvPicPr>
            <a:picLocks noChangeAspect="1" noChangeArrowheads="1"/>
          </p:cNvPicPr>
          <p:nvPr/>
        </p:nvPicPr>
        <p:blipFill>
          <a:blip r:embed="rId3" cstate="print"/>
          <a:srcRect/>
          <a:stretch>
            <a:fillRect/>
          </a:stretch>
        </p:blipFill>
        <p:spPr bwMode="auto">
          <a:xfrm>
            <a:off x="6659563" y="765175"/>
            <a:ext cx="1371600" cy="1371600"/>
          </a:xfrm>
          <a:prstGeom prst="rect">
            <a:avLst/>
          </a:prstGeom>
          <a:noFill/>
        </p:spPr>
      </p:pic>
      <p:pic>
        <p:nvPicPr>
          <p:cNvPr id="10246" name="Picture 6" descr="Class3"/>
          <p:cNvPicPr>
            <a:picLocks noChangeAspect="1" noChangeArrowheads="1"/>
          </p:cNvPicPr>
          <p:nvPr/>
        </p:nvPicPr>
        <p:blipFill>
          <a:blip r:embed="rId4" cstate="print"/>
          <a:srcRect/>
          <a:stretch>
            <a:fillRect/>
          </a:stretch>
        </p:blipFill>
        <p:spPr bwMode="auto">
          <a:xfrm>
            <a:off x="6335713" y="2781300"/>
            <a:ext cx="2413000" cy="2879725"/>
          </a:xfrm>
          <a:prstGeom prst="rect">
            <a:avLst/>
          </a:prstGeom>
          <a:noFill/>
        </p:spPr>
      </p:pic>
      <p:sp>
        <p:nvSpPr>
          <p:cNvPr id="10247" name="Text Box 7"/>
          <p:cNvSpPr txBox="1">
            <a:spLocks noChangeArrowheads="1"/>
          </p:cNvSpPr>
          <p:nvPr/>
        </p:nvSpPr>
        <p:spPr bwMode="auto">
          <a:xfrm>
            <a:off x="395288" y="5915025"/>
            <a:ext cx="4537075" cy="466725"/>
          </a:xfrm>
          <a:prstGeom prst="rect">
            <a:avLst/>
          </a:prstGeom>
          <a:noFill/>
          <a:ln w="9525">
            <a:solidFill>
              <a:srgbClr val="000066"/>
            </a:solidFill>
            <a:miter lim="800000"/>
            <a:headEnd/>
            <a:tailEnd/>
          </a:ln>
          <a:effectLst/>
        </p:spPr>
        <p:txBody>
          <a:bodyPr>
            <a:spAutoFit/>
          </a:bodyPr>
          <a:lstStyle/>
          <a:p>
            <a:pPr>
              <a:spcBef>
                <a:spcPct val="50000"/>
              </a:spcBef>
            </a:pPr>
            <a:r>
              <a:rPr lang="en-GB" sz="2400">
                <a:solidFill>
                  <a:srgbClr val="000066"/>
                </a:solidFill>
                <a:latin typeface="Times New Roman" pitchFamily="18" charset="0"/>
              </a:rPr>
              <a:t>classification model - particle sizes </a:t>
            </a:r>
          </a:p>
        </p:txBody>
      </p:sp>
      <p:sp>
        <p:nvSpPr>
          <p:cNvPr id="10248" name="Text Box 8"/>
          <p:cNvSpPr txBox="1">
            <a:spLocks noChangeArrowheads="1"/>
          </p:cNvSpPr>
          <p:nvPr/>
        </p:nvSpPr>
        <p:spPr bwMode="auto">
          <a:xfrm>
            <a:off x="250825" y="3500438"/>
            <a:ext cx="5400675" cy="1187450"/>
          </a:xfrm>
          <a:prstGeom prst="rect">
            <a:avLst/>
          </a:prstGeom>
          <a:noFill/>
          <a:ln w="9525">
            <a:noFill/>
            <a:miter lim="800000"/>
            <a:headEnd/>
            <a:tailEnd/>
          </a:ln>
          <a:effectLst/>
        </p:spPr>
        <p:txBody>
          <a:bodyPr>
            <a:spAutoFit/>
          </a:bodyPr>
          <a:lstStyle/>
          <a:p>
            <a:r>
              <a:rPr lang="en-GB" sz="2400">
                <a:solidFill>
                  <a:srgbClr val="000066"/>
                </a:solidFill>
                <a:latin typeface="Times New Roman" pitchFamily="18" charset="0"/>
              </a:rPr>
              <a:t>– </a:t>
            </a:r>
            <a:r>
              <a:rPr lang="en-GB" sz="2400">
                <a:solidFill>
                  <a:srgbClr val="3333CC"/>
                </a:solidFill>
                <a:latin typeface="Times New Roman" pitchFamily="18" charset="0"/>
              </a:rPr>
              <a:t>particles modelled as equivalent spheres</a:t>
            </a:r>
          </a:p>
          <a:p>
            <a:endParaRPr lang="en-GB" sz="2400">
              <a:solidFill>
                <a:srgbClr val="000066"/>
              </a:solidFill>
              <a:latin typeface="Times New Roman" pitchFamily="18" charset="0"/>
            </a:endParaRPr>
          </a:p>
          <a:p>
            <a:r>
              <a:rPr lang="en-GB" sz="2400">
                <a:solidFill>
                  <a:srgbClr val="000066"/>
                </a:solidFill>
                <a:latin typeface="Times New Roman" pitchFamily="18" charset="0"/>
              </a:rPr>
              <a:t>– </a:t>
            </a:r>
            <a:r>
              <a:rPr lang="en-GB" sz="2400">
                <a:solidFill>
                  <a:srgbClr val="0000FF"/>
                </a:solidFill>
                <a:latin typeface="Times New Roman" pitchFamily="18" charset="0"/>
              </a:rPr>
              <a:t>sieving – sedimentation</a:t>
            </a:r>
            <a:endParaRPr lang="en-US" sz="2400">
              <a:solidFill>
                <a:srgbClr val="0000FF"/>
              </a:solidFill>
              <a:latin typeface="Times New Roman" pitchFamily="18" charset="0"/>
            </a:endParaRPr>
          </a:p>
        </p:txBody>
      </p:sp>
      <p:pic>
        <p:nvPicPr>
          <p:cNvPr id="8"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Seep3"/>
          <p:cNvPicPr>
            <a:picLocks noChangeAspect="1" noChangeArrowheads="1"/>
          </p:cNvPicPr>
          <p:nvPr/>
        </p:nvPicPr>
        <p:blipFill>
          <a:blip r:embed="rId2" cstate="print"/>
          <a:srcRect/>
          <a:stretch>
            <a:fillRect/>
          </a:stretch>
        </p:blipFill>
        <p:spPr bwMode="auto">
          <a:xfrm>
            <a:off x="1116013" y="46038"/>
            <a:ext cx="6577012" cy="4175125"/>
          </a:xfrm>
          <a:prstGeom prst="rect">
            <a:avLst/>
          </a:prstGeom>
          <a:noFill/>
        </p:spPr>
      </p:pic>
      <p:sp>
        <p:nvSpPr>
          <p:cNvPr id="11269" name="Text Box 5"/>
          <p:cNvSpPr txBox="1">
            <a:spLocks noChangeArrowheads="1"/>
          </p:cNvSpPr>
          <p:nvPr/>
        </p:nvSpPr>
        <p:spPr bwMode="auto">
          <a:xfrm>
            <a:off x="971550" y="333375"/>
            <a:ext cx="2447925" cy="466725"/>
          </a:xfrm>
          <a:prstGeom prst="rect">
            <a:avLst/>
          </a:prstGeom>
          <a:noFill/>
          <a:ln w="9525">
            <a:solidFill>
              <a:srgbClr val="FF0000"/>
            </a:solidFill>
            <a:miter lim="800000"/>
            <a:headEnd/>
            <a:tailEnd/>
          </a:ln>
          <a:effectLst/>
        </p:spPr>
        <p:txBody>
          <a:bodyPr>
            <a:spAutoFit/>
          </a:bodyPr>
          <a:lstStyle/>
          <a:p>
            <a:pPr>
              <a:spcBef>
                <a:spcPct val="50000"/>
              </a:spcBef>
            </a:pPr>
            <a:r>
              <a:rPr lang="en-GB" sz="2400">
                <a:solidFill>
                  <a:srgbClr val="FF0000"/>
                </a:solidFill>
                <a:latin typeface="Times New Roman" pitchFamily="18" charset="0"/>
              </a:rPr>
              <a:t>theoretical model</a:t>
            </a:r>
            <a:endParaRPr lang="en-US" sz="2400">
              <a:solidFill>
                <a:srgbClr val="800000"/>
              </a:solidFill>
              <a:latin typeface="Times New Roman" pitchFamily="18" charset="0"/>
            </a:endParaRPr>
          </a:p>
        </p:txBody>
      </p:sp>
      <p:sp>
        <p:nvSpPr>
          <p:cNvPr id="11270" name="Text Box 6"/>
          <p:cNvSpPr txBox="1">
            <a:spLocks noChangeArrowheads="1"/>
          </p:cNvSpPr>
          <p:nvPr/>
        </p:nvSpPr>
        <p:spPr bwMode="auto">
          <a:xfrm>
            <a:off x="1258888" y="4652963"/>
            <a:ext cx="6480175" cy="822325"/>
          </a:xfrm>
          <a:prstGeom prst="rect">
            <a:avLst/>
          </a:prstGeom>
          <a:noFill/>
          <a:ln w="9525">
            <a:noFill/>
            <a:miter lim="800000"/>
            <a:headEnd/>
            <a:tailEnd/>
          </a:ln>
          <a:effectLst/>
        </p:spPr>
        <p:txBody>
          <a:bodyPr>
            <a:spAutoFit/>
          </a:bodyPr>
          <a:lstStyle/>
          <a:p>
            <a:r>
              <a:rPr lang="en-GB" sz="2400">
                <a:solidFill>
                  <a:srgbClr val="FF0000"/>
                </a:solidFill>
                <a:latin typeface="Times New Roman" pitchFamily="18" charset="0"/>
              </a:rPr>
              <a:t>– </a:t>
            </a:r>
            <a:r>
              <a:rPr lang="en-GB" sz="2400">
                <a:solidFill>
                  <a:srgbClr val="CC0000"/>
                </a:solidFill>
                <a:latin typeface="Times New Roman" pitchFamily="18" charset="0"/>
              </a:rPr>
              <a:t>useful for confirming results of other modelling</a:t>
            </a:r>
          </a:p>
          <a:p>
            <a:r>
              <a:rPr lang="en-GB" sz="2400">
                <a:solidFill>
                  <a:srgbClr val="FF0000"/>
                </a:solidFill>
                <a:latin typeface="Times New Roman" pitchFamily="18" charset="0"/>
              </a:rPr>
              <a:t>– </a:t>
            </a:r>
            <a:r>
              <a:rPr lang="en-GB" sz="2400">
                <a:solidFill>
                  <a:srgbClr val="800000"/>
                </a:solidFill>
                <a:latin typeface="Times New Roman" pitchFamily="18" charset="0"/>
              </a:rPr>
              <a:t>if boundary conditions are somewhat similar</a:t>
            </a:r>
            <a:endParaRPr lang="en-US" sz="2400">
              <a:latin typeface="Times New Roman" pitchFamily="18" charset="0"/>
            </a:endParaRPr>
          </a:p>
        </p:txBody>
      </p:sp>
      <p:pic>
        <p:nvPicPr>
          <p:cNvPr id="6" name="Picture 4" descr="colour"/>
          <p:cNvPicPr>
            <a:picLocks noChangeAspect="1" noChangeArrowheads="1"/>
          </p:cNvPicPr>
          <p:nvPr/>
        </p:nvPicPr>
        <p:blipFill>
          <a:blip r:embed="rId3"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Vane3"/>
          <p:cNvPicPr>
            <a:picLocks noChangeAspect="1" noChangeArrowheads="1"/>
          </p:cNvPicPr>
          <p:nvPr/>
        </p:nvPicPr>
        <p:blipFill>
          <a:blip r:embed="rId2" cstate="print"/>
          <a:srcRect/>
          <a:stretch>
            <a:fillRect/>
          </a:stretch>
        </p:blipFill>
        <p:spPr bwMode="auto">
          <a:xfrm>
            <a:off x="539750" y="404813"/>
            <a:ext cx="4618038" cy="1951037"/>
          </a:xfrm>
          <a:prstGeom prst="rect">
            <a:avLst/>
          </a:prstGeom>
          <a:noFill/>
        </p:spPr>
      </p:pic>
      <p:pic>
        <p:nvPicPr>
          <p:cNvPr id="18437" name="Picture 5" descr="Vane4"/>
          <p:cNvPicPr>
            <a:picLocks noChangeAspect="1" noChangeArrowheads="1"/>
          </p:cNvPicPr>
          <p:nvPr/>
        </p:nvPicPr>
        <p:blipFill>
          <a:blip r:embed="rId3" cstate="print"/>
          <a:srcRect/>
          <a:stretch>
            <a:fillRect/>
          </a:stretch>
        </p:blipFill>
        <p:spPr bwMode="auto">
          <a:xfrm>
            <a:off x="4643438" y="2489200"/>
            <a:ext cx="4154487" cy="3095625"/>
          </a:xfrm>
          <a:prstGeom prst="rect">
            <a:avLst/>
          </a:prstGeom>
          <a:noFill/>
        </p:spPr>
      </p:pic>
      <p:pic>
        <p:nvPicPr>
          <p:cNvPr id="18435" name="Picture 3" descr="Vane2"/>
          <p:cNvPicPr>
            <a:picLocks noChangeAspect="1" noChangeArrowheads="1"/>
          </p:cNvPicPr>
          <p:nvPr/>
        </p:nvPicPr>
        <p:blipFill>
          <a:blip r:embed="rId4" cstate="print"/>
          <a:srcRect/>
          <a:stretch>
            <a:fillRect/>
          </a:stretch>
        </p:blipFill>
        <p:spPr bwMode="auto">
          <a:xfrm>
            <a:off x="7380288" y="549275"/>
            <a:ext cx="1225550" cy="2160588"/>
          </a:xfrm>
          <a:prstGeom prst="rect">
            <a:avLst/>
          </a:prstGeom>
          <a:noFill/>
        </p:spPr>
      </p:pic>
      <p:sp>
        <p:nvSpPr>
          <p:cNvPr id="18438" name="Text Box 6"/>
          <p:cNvSpPr txBox="1">
            <a:spLocks noChangeArrowheads="1"/>
          </p:cNvSpPr>
          <p:nvPr/>
        </p:nvSpPr>
        <p:spPr bwMode="auto">
          <a:xfrm>
            <a:off x="250825" y="5915025"/>
            <a:ext cx="2233613" cy="466725"/>
          </a:xfrm>
          <a:prstGeom prst="rect">
            <a:avLst/>
          </a:prstGeom>
          <a:noFill/>
          <a:ln w="9525">
            <a:solidFill>
              <a:srgbClr val="660066"/>
            </a:solidFill>
            <a:miter lim="800000"/>
            <a:headEnd/>
            <a:tailEnd/>
          </a:ln>
          <a:effectLst/>
        </p:spPr>
        <p:txBody>
          <a:bodyPr>
            <a:spAutoFit/>
          </a:bodyPr>
          <a:lstStyle/>
          <a:p>
            <a:pPr>
              <a:spcBef>
                <a:spcPct val="50000"/>
              </a:spcBef>
            </a:pPr>
            <a:r>
              <a:rPr lang="en-GB" sz="2400">
                <a:solidFill>
                  <a:srgbClr val="660066"/>
                </a:solidFill>
                <a:latin typeface="Times New Roman" pitchFamily="18" charset="0"/>
              </a:rPr>
              <a:t>empirical model </a:t>
            </a:r>
          </a:p>
        </p:txBody>
      </p:sp>
      <p:sp>
        <p:nvSpPr>
          <p:cNvPr id="18439" name="Text Box 7"/>
          <p:cNvSpPr txBox="1">
            <a:spLocks noChangeArrowheads="1"/>
          </p:cNvSpPr>
          <p:nvPr/>
        </p:nvSpPr>
        <p:spPr bwMode="auto">
          <a:xfrm>
            <a:off x="250825" y="4041775"/>
            <a:ext cx="4319588" cy="1187450"/>
          </a:xfrm>
          <a:prstGeom prst="rect">
            <a:avLst/>
          </a:prstGeom>
          <a:noFill/>
          <a:ln w="9525">
            <a:noFill/>
            <a:miter lim="800000"/>
            <a:headEnd/>
            <a:tailEnd/>
          </a:ln>
          <a:effectLst/>
        </p:spPr>
        <p:txBody>
          <a:bodyPr>
            <a:spAutoFit/>
          </a:bodyPr>
          <a:lstStyle/>
          <a:p>
            <a:r>
              <a:rPr lang="en-GB" sz="2400">
                <a:solidFill>
                  <a:srgbClr val="660066"/>
                </a:solidFill>
                <a:latin typeface="Times New Roman" pitchFamily="18" charset="0"/>
              </a:rPr>
              <a:t>– Bjerrum vane correction factor</a:t>
            </a:r>
          </a:p>
          <a:p>
            <a:endParaRPr lang="en-GB" sz="2400">
              <a:solidFill>
                <a:srgbClr val="660066"/>
              </a:solidFill>
              <a:latin typeface="Times New Roman" pitchFamily="18" charset="0"/>
            </a:endParaRPr>
          </a:p>
          <a:p>
            <a:r>
              <a:rPr lang="en-GB" sz="2400">
                <a:solidFill>
                  <a:srgbClr val="660066"/>
                </a:solidFill>
                <a:latin typeface="Times New Roman" pitchFamily="18" charset="0"/>
              </a:rPr>
              <a:t>– effects of rate, anisotropy, …</a:t>
            </a:r>
            <a:endParaRPr lang="en-US" sz="2400">
              <a:latin typeface="Times New Roman" pitchFamily="18" charset="0"/>
            </a:endParaRPr>
          </a:p>
        </p:txBody>
      </p:sp>
      <p:pic>
        <p:nvPicPr>
          <p:cNvPr id="8" name="Picture 4" descr="colour"/>
          <p:cNvPicPr>
            <a:picLocks noChangeAspect="1" noChangeArrowheads="1"/>
          </p:cNvPicPr>
          <p:nvPr/>
        </p:nvPicPr>
        <p:blipFill>
          <a:blip r:embed="rId5"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957513" y="2686050"/>
            <a:ext cx="9144000" cy="0"/>
          </a:xfrm>
          <a:prstGeom prst="rect">
            <a:avLst/>
          </a:prstGeom>
          <a:noFill/>
          <a:ln w="9525">
            <a:noFill/>
            <a:miter lim="800000"/>
            <a:headEnd/>
            <a:tailEnd/>
          </a:ln>
          <a:effectLst/>
        </p:spPr>
        <p:txBody>
          <a:bodyPr>
            <a:spAutoFit/>
          </a:bodyPr>
          <a:lstStyle/>
          <a:p>
            <a:endParaRPr lang="en-GB"/>
          </a:p>
        </p:txBody>
      </p:sp>
      <p:pic>
        <p:nvPicPr>
          <p:cNvPr id="37891" name="Picture 3" descr="w1va20bw"/>
          <p:cNvPicPr>
            <a:picLocks noChangeAspect="1" noChangeArrowheads="1"/>
          </p:cNvPicPr>
          <p:nvPr/>
        </p:nvPicPr>
        <p:blipFill>
          <a:blip r:embed="rId2" cstate="print"/>
          <a:srcRect t="-16902" b="8350"/>
          <a:stretch>
            <a:fillRect/>
          </a:stretch>
        </p:blipFill>
        <p:spPr bwMode="auto">
          <a:xfrm>
            <a:off x="228600" y="228600"/>
            <a:ext cx="5334000" cy="2454275"/>
          </a:xfrm>
          <a:prstGeom prst="rect">
            <a:avLst/>
          </a:prstGeom>
          <a:noFill/>
        </p:spPr>
      </p:pic>
      <p:sp>
        <p:nvSpPr>
          <p:cNvPr id="37892" name="Rectangle 4"/>
          <p:cNvSpPr>
            <a:spLocks noChangeArrowheads="1"/>
          </p:cNvSpPr>
          <p:nvPr/>
        </p:nvSpPr>
        <p:spPr bwMode="auto">
          <a:xfrm>
            <a:off x="2900363" y="2809875"/>
            <a:ext cx="9144000" cy="0"/>
          </a:xfrm>
          <a:prstGeom prst="rect">
            <a:avLst/>
          </a:prstGeom>
          <a:noFill/>
          <a:ln w="9525">
            <a:noFill/>
            <a:miter lim="800000"/>
            <a:headEnd/>
            <a:tailEnd/>
          </a:ln>
          <a:effectLst/>
        </p:spPr>
        <p:txBody>
          <a:bodyPr>
            <a:spAutoFit/>
          </a:bodyPr>
          <a:lstStyle/>
          <a:p>
            <a:endParaRPr lang="en-GB"/>
          </a:p>
        </p:txBody>
      </p:sp>
      <p:pic>
        <p:nvPicPr>
          <p:cNvPr id="37893" name="Picture 5" descr="w1va19bw"/>
          <p:cNvPicPr>
            <a:picLocks noChangeAspect="1" noChangeArrowheads="1"/>
          </p:cNvPicPr>
          <p:nvPr/>
        </p:nvPicPr>
        <p:blipFill>
          <a:blip r:embed="rId3" cstate="print"/>
          <a:srcRect t="-52129" b="-581"/>
          <a:stretch>
            <a:fillRect/>
          </a:stretch>
        </p:blipFill>
        <p:spPr bwMode="auto">
          <a:xfrm>
            <a:off x="228600" y="2438400"/>
            <a:ext cx="7848600" cy="2906713"/>
          </a:xfrm>
          <a:prstGeom prst="rect">
            <a:avLst/>
          </a:prstGeom>
          <a:noFill/>
        </p:spPr>
      </p:pic>
      <p:sp>
        <p:nvSpPr>
          <p:cNvPr id="37894" name="Text Box 6"/>
          <p:cNvSpPr txBox="1">
            <a:spLocks noChangeArrowheads="1"/>
          </p:cNvSpPr>
          <p:nvPr/>
        </p:nvSpPr>
        <p:spPr bwMode="auto">
          <a:xfrm>
            <a:off x="5724525" y="1341438"/>
            <a:ext cx="2952750" cy="1187450"/>
          </a:xfrm>
          <a:prstGeom prst="rect">
            <a:avLst/>
          </a:prstGeom>
          <a:noFill/>
          <a:ln w="9525">
            <a:noFill/>
            <a:miter lim="800000"/>
            <a:headEnd/>
            <a:tailEnd/>
          </a:ln>
          <a:effectLst/>
        </p:spPr>
        <p:txBody>
          <a:bodyPr>
            <a:spAutoFit/>
          </a:bodyPr>
          <a:lstStyle/>
          <a:p>
            <a:pPr>
              <a:spcBef>
                <a:spcPct val="50000"/>
              </a:spcBef>
            </a:pPr>
            <a:r>
              <a:rPr lang="en-GB" sz="2400">
                <a:solidFill>
                  <a:srgbClr val="FF0000"/>
                </a:solidFill>
                <a:latin typeface="Times New Roman" pitchFamily="18" charset="0"/>
                <a:cs typeface="Times New Roman" pitchFamily="18" charset="0"/>
              </a:rPr>
              <a:t>model of dock with free field boundaries behind walls</a:t>
            </a:r>
            <a:r>
              <a:rPr lang="en-GB" sz="2400">
                <a:solidFill>
                  <a:srgbClr val="FF0000"/>
                </a:solidFill>
                <a:latin typeface="Times New Roman" pitchFamily="18" charset="0"/>
              </a:rPr>
              <a:t> </a:t>
            </a:r>
          </a:p>
        </p:txBody>
      </p:sp>
      <p:sp>
        <p:nvSpPr>
          <p:cNvPr id="37895" name="Text Box 7"/>
          <p:cNvSpPr txBox="1">
            <a:spLocks noChangeArrowheads="1"/>
          </p:cNvSpPr>
          <p:nvPr/>
        </p:nvSpPr>
        <p:spPr bwMode="auto">
          <a:xfrm>
            <a:off x="381000" y="5562600"/>
            <a:ext cx="6096000" cy="457200"/>
          </a:xfrm>
          <a:prstGeom prst="rect">
            <a:avLst/>
          </a:prstGeom>
          <a:noFill/>
          <a:ln w="9525">
            <a:noFill/>
            <a:miter lim="800000"/>
            <a:headEnd/>
            <a:tailEnd/>
          </a:ln>
          <a:effectLst/>
        </p:spPr>
        <p:txBody>
          <a:bodyPr>
            <a:spAutoFit/>
          </a:bodyPr>
          <a:lstStyle/>
          <a:p>
            <a:pPr>
              <a:spcBef>
                <a:spcPct val="50000"/>
              </a:spcBef>
            </a:pPr>
            <a:r>
              <a:rPr lang="en-GB" sz="2400">
                <a:solidFill>
                  <a:srgbClr val="008000"/>
                </a:solidFill>
                <a:latin typeface="Times New Roman" pitchFamily="18" charset="0"/>
                <a:cs typeface="Times New Roman" pitchFamily="18" charset="0"/>
              </a:rPr>
              <a:t>model of dock with adjacent docks included</a:t>
            </a:r>
            <a:r>
              <a:rPr lang="en-GB" sz="2400">
                <a:solidFill>
                  <a:srgbClr val="008000"/>
                </a:solidFill>
                <a:latin typeface="Times New Roman" pitchFamily="18" charset="0"/>
              </a:rPr>
              <a:t> </a:t>
            </a:r>
          </a:p>
        </p:txBody>
      </p:sp>
      <p:sp>
        <p:nvSpPr>
          <p:cNvPr id="37896" name="Text Box 8"/>
          <p:cNvSpPr txBox="1">
            <a:spLocks noChangeArrowheads="1"/>
          </p:cNvSpPr>
          <p:nvPr/>
        </p:nvSpPr>
        <p:spPr bwMode="auto">
          <a:xfrm>
            <a:off x="368300" y="6248400"/>
            <a:ext cx="3124200" cy="366713"/>
          </a:xfrm>
          <a:prstGeom prst="rect">
            <a:avLst/>
          </a:prstGeom>
          <a:noFill/>
          <a:ln w="9525">
            <a:noFill/>
            <a:miter lim="800000"/>
            <a:headEnd/>
            <a:tailEnd/>
          </a:ln>
          <a:effectLst/>
        </p:spPr>
        <p:txBody>
          <a:bodyPr>
            <a:spAutoFit/>
          </a:bodyPr>
          <a:lstStyle/>
          <a:p>
            <a:pPr>
              <a:spcBef>
                <a:spcPct val="50000"/>
              </a:spcBef>
            </a:pPr>
            <a:r>
              <a:rPr lang="en-GB">
                <a:solidFill>
                  <a:srgbClr val="0000CC"/>
                </a:solidFill>
                <a:latin typeface="Times New Roman" pitchFamily="18" charset="0"/>
              </a:rPr>
              <a:t>Mair and Muir Wood (2001)</a:t>
            </a:r>
          </a:p>
        </p:txBody>
      </p:sp>
      <p:sp>
        <p:nvSpPr>
          <p:cNvPr id="37897" name="Text Box 9"/>
          <p:cNvSpPr txBox="1">
            <a:spLocks noChangeArrowheads="1"/>
          </p:cNvSpPr>
          <p:nvPr/>
        </p:nvSpPr>
        <p:spPr bwMode="auto">
          <a:xfrm>
            <a:off x="468313" y="2781300"/>
            <a:ext cx="4967287" cy="466725"/>
          </a:xfrm>
          <a:prstGeom prst="rect">
            <a:avLst/>
          </a:prstGeom>
          <a:noFill/>
          <a:ln w="9525">
            <a:solidFill>
              <a:srgbClr val="660066"/>
            </a:solidFill>
            <a:miter lim="800000"/>
            <a:headEnd/>
            <a:tailEnd/>
          </a:ln>
          <a:effectLst/>
        </p:spPr>
        <p:txBody>
          <a:bodyPr>
            <a:spAutoFit/>
          </a:bodyPr>
          <a:lstStyle/>
          <a:p>
            <a:pPr algn="ctr">
              <a:spcBef>
                <a:spcPct val="50000"/>
              </a:spcBef>
            </a:pPr>
            <a:r>
              <a:rPr lang="en-GB" sz="2400">
                <a:solidFill>
                  <a:srgbClr val="660066"/>
                </a:solidFill>
                <a:latin typeface="Times New Roman" pitchFamily="18" charset="0"/>
              </a:rPr>
              <a:t>dock structures under seismic loading </a:t>
            </a:r>
            <a:endParaRPr lang="en-US" sz="2400">
              <a:solidFill>
                <a:srgbClr val="660066"/>
              </a:solidFill>
              <a:latin typeface="Times New Roman" pitchFamily="18" charset="0"/>
            </a:endParaRPr>
          </a:p>
        </p:txBody>
      </p:sp>
      <p:sp>
        <p:nvSpPr>
          <p:cNvPr id="37899" name="Text Box 11"/>
          <p:cNvSpPr txBox="1">
            <a:spLocks noChangeArrowheads="1"/>
          </p:cNvSpPr>
          <p:nvPr/>
        </p:nvSpPr>
        <p:spPr bwMode="auto">
          <a:xfrm>
            <a:off x="5651500" y="333375"/>
            <a:ext cx="2592388" cy="466725"/>
          </a:xfrm>
          <a:prstGeom prst="rect">
            <a:avLst/>
          </a:prstGeom>
          <a:noFill/>
          <a:ln w="9525">
            <a:solidFill>
              <a:srgbClr val="660066"/>
            </a:solidFill>
            <a:miter lim="800000"/>
            <a:headEnd/>
            <a:tailEnd/>
          </a:ln>
          <a:effectLst/>
        </p:spPr>
        <p:txBody>
          <a:bodyPr>
            <a:spAutoFit/>
          </a:bodyPr>
          <a:lstStyle/>
          <a:p>
            <a:pPr algn="ctr">
              <a:spcBef>
                <a:spcPct val="50000"/>
              </a:spcBef>
            </a:pPr>
            <a:r>
              <a:rPr lang="en-GB" sz="2400">
                <a:solidFill>
                  <a:srgbClr val="660066"/>
                </a:solidFill>
                <a:latin typeface="Times New Roman" pitchFamily="18" charset="0"/>
              </a:rPr>
              <a:t>numerical model</a:t>
            </a:r>
          </a:p>
        </p:txBody>
      </p:sp>
      <p:pic>
        <p:nvPicPr>
          <p:cNvPr id="12" name="Picture 4" descr="colour"/>
          <p:cNvPicPr>
            <a:picLocks noChangeAspect="1" noChangeArrowheads="1"/>
          </p:cNvPicPr>
          <p:nvPr/>
        </p:nvPicPr>
        <p:blipFill>
          <a:blip r:embed="rId4" cstate="print"/>
          <a:srcRect/>
          <a:stretch>
            <a:fillRect/>
          </a:stretch>
        </p:blipFill>
        <p:spPr bwMode="auto">
          <a:xfrm>
            <a:off x="7993062" y="5791200"/>
            <a:ext cx="1150938" cy="10668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1243</Words>
  <Application>Microsoft Office PowerPoint</Application>
  <PresentationFormat>On-screen Show (4:3)</PresentationFormat>
  <Paragraphs>191</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Saturated soil modelling: Griffith University: February 2010 </vt:lpstr>
      <vt:lpstr>Slide 2</vt:lpstr>
      <vt:lpstr>Slide 3</vt:lpstr>
      <vt:lpstr>Slide 4</vt:lpstr>
      <vt:lpstr>Slide 5</vt:lpstr>
      <vt:lpstr>Slide 6</vt:lpstr>
      <vt:lpstr>Slide 7</vt:lpstr>
      <vt:lpstr>Slide 8</vt:lpstr>
      <vt:lpstr>Slide 9</vt:lpstr>
      <vt:lpstr>Slide 10</vt:lpstr>
      <vt:lpstr>Slide 11</vt:lpstr>
      <vt:lpstr>stress and strain variables (1)</vt:lpstr>
      <vt:lpstr>stress and strain variables (2)</vt:lpstr>
      <vt:lpstr>stress and strain variables (3)</vt:lpstr>
      <vt:lpstr>stress and strain variables (4)</vt:lpstr>
      <vt:lpstr>stress and strain variables (5)</vt:lpstr>
      <vt:lpstr>stress and strain variables (6)</vt:lpstr>
      <vt:lpstr>Slide 18</vt:lpstr>
      <vt:lpstr>Pore pressure parameter</vt:lpstr>
      <vt:lpstr>Pore pressure parameter</vt:lpstr>
      <vt:lpstr>Soil behaviour</vt:lpstr>
      <vt:lpstr>Particle-continuum duality</vt:lpstr>
      <vt:lpstr>Slide 23</vt:lpstr>
      <vt:lpstr>Slide 24</vt:lpstr>
      <vt:lpstr>Slide 25</vt:lpstr>
      <vt:lpstr>Slide 26</vt:lpstr>
      <vt:lpstr>Slide 27</vt:lpstr>
      <vt:lpstr>Slide 28</vt:lpstr>
      <vt:lpstr>Slide 29</vt:lpstr>
      <vt:lpstr>Slide 30</vt:lpstr>
      <vt:lpstr>Slide 31</vt:lpstr>
      <vt:lpstr>Slide 32</vt:lpstr>
      <vt:lpstr>Stiffness</vt:lpstr>
      <vt:lpstr>Slide 34</vt:lpstr>
      <vt:lpstr>Slide 35</vt:lpstr>
      <vt:lpstr>Slide 36</vt:lpstr>
      <vt:lpstr>stiffness</vt:lpstr>
      <vt:lpstr>Slide 38</vt:lpstr>
      <vt:lpstr>Summary</vt:lpstr>
    </vt:vector>
  </TitlesOfParts>
  <Company>University of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Saturated soil modelling David Muir Wood University of Dundee, Scotland</dc:title>
  <dc:creator> </dc:creator>
  <cp:lastModifiedBy> </cp:lastModifiedBy>
  <cp:revision>8</cp:revision>
  <dcterms:created xsi:type="dcterms:W3CDTF">2010-01-16T09:41:05Z</dcterms:created>
  <dcterms:modified xsi:type="dcterms:W3CDTF">2010-01-16T11:50:01Z</dcterms:modified>
</cp:coreProperties>
</file>