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78" r:id="rId5"/>
    <p:sldId id="27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4B99B-FE66-4514-9D8D-A900D1B35C26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141257-BD29-4EB9-9EEB-8BCECBAF241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32D77-C393-4CF4-A636-DD0313D16948}" type="slidenum">
              <a:rPr lang="en-GB"/>
              <a:pPr/>
              <a:t>4</a:t>
            </a:fld>
            <a:endParaRPr lang="en-GB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FFC1A-6D62-4E64-86F4-5361208C8552}" type="datetimeFigureOut">
              <a:rPr lang="en-US" smtClean="0"/>
              <a:pPr/>
              <a:t>1/20/2010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CB5C5-6888-4CEC-BE11-2312198E1D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772400" cy="2357454"/>
          </a:xfrm>
        </p:spPr>
        <p:txBody>
          <a:bodyPr>
            <a:normAutofit/>
          </a:bodyPr>
          <a:lstStyle/>
          <a:p>
            <a:r>
              <a:rPr lang="en-GB" sz="4800" dirty="0" smtClean="0">
                <a:solidFill>
                  <a:srgbClr val="C00000"/>
                </a:solidFill>
              </a:rPr>
              <a:t>Saturated soil modelling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>
                <a:solidFill>
                  <a:srgbClr val="0070C0"/>
                </a:solidFill>
              </a:rPr>
              <a:t>David Muir Wood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200" dirty="0" smtClean="0">
                <a:solidFill>
                  <a:srgbClr val="7030A0"/>
                </a:solidFill>
              </a:rPr>
              <a:t>University of Dundee, Scotland</a:t>
            </a:r>
            <a:endParaRPr lang="en-GB" sz="3200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00B050"/>
                </a:solidFill>
              </a:rPr>
              <a:t>Griffith University, Brisbane</a:t>
            </a:r>
          </a:p>
          <a:p>
            <a:r>
              <a:rPr lang="en-GB" sz="2800" dirty="0" smtClean="0">
                <a:solidFill>
                  <a:srgbClr val="00B050"/>
                </a:solidFill>
              </a:rPr>
              <a:t>February 2010</a:t>
            </a:r>
            <a:endParaRPr lang="en-GB" sz="2800" dirty="0">
              <a:solidFill>
                <a:srgbClr val="00B050"/>
              </a:solidFill>
            </a:endParaRPr>
          </a:p>
        </p:txBody>
      </p:sp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5000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Monday 15 February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28596" y="1643050"/>
            <a:ext cx="8215370" cy="457203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/>
              <a:t>0830–0900  Registration</a:t>
            </a:r>
            <a:endParaRPr lang="en-GB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>
                <a:solidFill>
                  <a:srgbClr val="FF0000"/>
                </a:solidFill>
              </a:rPr>
              <a:t>0900–1000  Introduction </a:t>
            </a:r>
            <a:r>
              <a:rPr lang="en-AU" sz="2400" dirty="0">
                <a:solidFill>
                  <a:srgbClr val="FF0000"/>
                </a:solidFill>
              </a:rPr>
              <a:t>to modelling: soil behaviour</a:t>
            </a:r>
            <a:endParaRPr lang="en-GB" sz="2400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>
                <a:solidFill>
                  <a:srgbClr val="00B050"/>
                </a:solidFill>
              </a:rPr>
              <a:t>1000–1100  Elastic </a:t>
            </a:r>
            <a:r>
              <a:rPr lang="en-AU" sz="2400" dirty="0">
                <a:solidFill>
                  <a:srgbClr val="00B050"/>
                </a:solidFill>
              </a:rPr>
              <a:t>modelling</a:t>
            </a:r>
            <a:endParaRPr lang="en-GB" sz="24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/>
              <a:t>1100–1115  Coffee </a:t>
            </a:r>
            <a:r>
              <a:rPr lang="en-AU" sz="2400" dirty="0"/>
              <a:t>break</a:t>
            </a:r>
            <a:endParaRPr lang="en-GB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1115–1215  One-dimensional model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1215–1300  </a:t>
            </a:r>
            <a:r>
              <a:rPr lang="en-GB" sz="2400" dirty="0" smtClean="0"/>
              <a:t>Lunch</a:t>
            </a:r>
            <a:endParaRPr lang="en-GB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7030A0"/>
                </a:solidFill>
              </a:rPr>
              <a:t>1315–1415  </a:t>
            </a:r>
            <a:r>
              <a:rPr lang="en-AU" sz="2400" dirty="0" smtClean="0">
                <a:solidFill>
                  <a:srgbClr val="7030A0"/>
                </a:solidFill>
              </a:rPr>
              <a:t>The most widely used soil model: Mohr-Coulomb</a:t>
            </a:r>
            <a:endParaRPr lang="en-GB" sz="2400" dirty="0" smtClean="0">
              <a:solidFill>
                <a:srgbClr val="7030A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B0F0"/>
                </a:solidFill>
              </a:rPr>
              <a:t>1415</a:t>
            </a:r>
            <a:r>
              <a:rPr lang="fr-FR" sz="2400" dirty="0" smtClean="0">
                <a:solidFill>
                  <a:srgbClr val="00B0F0"/>
                </a:solidFill>
              </a:rPr>
              <a:t>–</a:t>
            </a:r>
            <a:r>
              <a:rPr lang="en-GB" sz="2400" dirty="0" smtClean="0">
                <a:solidFill>
                  <a:srgbClr val="00B0F0"/>
                </a:solidFill>
              </a:rPr>
              <a:t>1530  </a:t>
            </a:r>
            <a:r>
              <a:rPr lang="fr-FR" sz="2400" dirty="0" smtClean="0">
                <a:solidFill>
                  <a:srgbClr val="00B0F0"/>
                </a:solidFill>
              </a:rPr>
              <a:t>Cam </a:t>
            </a:r>
            <a:r>
              <a:rPr lang="fr-FR" sz="2400" dirty="0" err="1">
                <a:solidFill>
                  <a:srgbClr val="00B0F0"/>
                </a:solidFill>
              </a:rPr>
              <a:t>clay</a:t>
            </a:r>
            <a:r>
              <a:rPr lang="fr-FR" sz="2400" dirty="0">
                <a:solidFill>
                  <a:srgbClr val="00B0F0"/>
                </a:solidFill>
              </a:rPr>
              <a:t> </a:t>
            </a:r>
            <a:r>
              <a:rPr lang="fr-FR" sz="2400" dirty="0" smtClean="0">
                <a:solidFill>
                  <a:srgbClr val="00B0F0"/>
                </a:solidFill>
              </a:rPr>
              <a:t>I</a:t>
            </a:r>
            <a:endParaRPr lang="en-GB" sz="2400" dirty="0">
              <a:solidFill>
                <a:srgbClr val="00B0F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1530</a:t>
            </a:r>
            <a:r>
              <a:rPr lang="en-GB" sz="2400" dirty="0" smtClean="0"/>
              <a:t>–1545  Coffee </a:t>
            </a:r>
            <a:r>
              <a:rPr lang="en-GB" sz="2400" dirty="0"/>
              <a:t>break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C00000"/>
                </a:solidFill>
              </a:rPr>
              <a:t>1545</a:t>
            </a:r>
            <a:r>
              <a:rPr lang="en-AU" sz="2400" dirty="0" smtClean="0">
                <a:solidFill>
                  <a:srgbClr val="C00000"/>
                </a:solidFill>
              </a:rPr>
              <a:t>–1715  P</a:t>
            </a:r>
            <a:r>
              <a:rPr lang="en-GB" sz="2400" dirty="0" err="1" smtClean="0">
                <a:solidFill>
                  <a:srgbClr val="C00000"/>
                </a:solidFill>
              </a:rPr>
              <a:t>ractical</a:t>
            </a:r>
            <a:r>
              <a:rPr lang="en-GB" sz="2400" dirty="0" smtClean="0">
                <a:solidFill>
                  <a:srgbClr val="C00000"/>
                </a:solidFill>
              </a:rPr>
              <a:t> </a:t>
            </a:r>
            <a:r>
              <a:rPr lang="en-GB" sz="2400" dirty="0">
                <a:solidFill>
                  <a:srgbClr val="C00000"/>
                </a:solidFill>
              </a:rPr>
              <a:t>exercise : choice of soil </a:t>
            </a:r>
            <a:r>
              <a:rPr lang="en-GB" sz="2400" dirty="0" smtClean="0">
                <a:solidFill>
                  <a:srgbClr val="C00000"/>
                </a:solidFill>
              </a:rPr>
              <a:t>parameters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50006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Tuesday 16 February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14282" y="1500150"/>
            <a:ext cx="8715436" cy="5357850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>
                <a:solidFill>
                  <a:srgbClr val="FF0000"/>
                </a:solidFill>
              </a:rPr>
              <a:t>0900–1000  Hardening plasticity models: Cam clay II</a:t>
            </a:r>
            <a:endParaRPr lang="en-GB" sz="2400" dirty="0">
              <a:solidFill>
                <a:srgbClr val="FF000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>
                <a:solidFill>
                  <a:srgbClr val="00B050"/>
                </a:solidFill>
              </a:rPr>
              <a:t>1000–1100</a:t>
            </a:r>
            <a:r>
              <a:rPr lang="en-GB" sz="2400" dirty="0" smtClean="0">
                <a:solidFill>
                  <a:srgbClr val="00B050"/>
                </a:solidFill>
              </a:rPr>
              <a:t> </a:t>
            </a:r>
            <a:r>
              <a:rPr lang="en-GB" sz="2400" dirty="0" smtClean="0">
                <a:solidFill>
                  <a:srgbClr val="00B050"/>
                </a:solidFill>
              </a:rPr>
              <a:t> Cam </a:t>
            </a:r>
            <a:r>
              <a:rPr lang="en-GB" sz="2400" dirty="0" smtClean="0">
                <a:solidFill>
                  <a:srgbClr val="00B050"/>
                </a:solidFill>
              </a:rPr>
              <a:t>clay improved:  nonlinearity and structure</a:t>
            </a:r>
            <a:endParaRPr lang="en-GB" sz="24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AU" sz="2400" dirty="0" smtClean="0"/>
              <a:t>1100–1115  Coffee </a:t>
            </a:r>
            <a:r>
              <a:rPr lang="en-AU" sz="2400" dirty="0"/>
              <a:t>break</a:t>
            </a:r>
            <a:endParaRPr lang="en-GB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70C0"/>
                </a:solidFill>
              </a:rPr>
              <a:t>1115–1215 </a:t>
            </a:r>
            <a:r>
              <a:rPr lang="en-GB" sz="2400" dirty="0" smtClean="0">
                <a:solidFill>
                  <a:srgbClr val="0070C0"/>
                </a:solidFill>
              </a:rPr>
              <a:t> </a:t>
            </a:r>
            <a:r>
              <a:rPr lang="en-AU" sz="2400" dirty="0" smtClean="0">
                <a:solidFill>
                  <a:srgbClr val="0070C0"/>
                </a:solidFill>
              </a:rPr>
              <a:t>Mohr-Coulomb </a:t>
            </a:r>
            <a:r>
              <a:rPr lang="en-AU" sz="2400" dirty="0" smtClean="0">
                <a:solidFill>
                  <a:srgbClr val="0070C0"/>
                </a:solidFill>
              </a:rPr>
              <a:t>improved: nonlinearity and critical states</a:t>
            </a:r>
            <a:endParaRPr lang="en-GB" sz="2400" dirty="0" smtClean="0">
              <a:solidFill>
                <a:srgbClr val="0070C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/>
              <a:t>1215–1300  </a:t>
            </a:r>
            <a:r>
              <a:rPr lang="en-GB" sz="2400" dirty="0" smtClean="0"/>
              <a:t>Lunch</a:t>
            </a:r>
            <a:endParaRPr lang="en-GB" sz="2400" dirty="0"/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7030A0"/>
                </a:solidFill>
              </a:rPr>
              <a:t>1300–1430  </a:t>
            </a:r>
            <a:r>
              <a:rPr lang="en-GB" sz="2400" dirty="0" smtClean="0">
                <a:solidFill>
                  <a:srgbClr val="7030A0"/>
                </a:solidFill>
              </a:rPr>
              <a:t>Practical exercise: stress paths and laboratory </a:t>
            </a:r>
            <a:r>
              <a:rPr lang="en-GB" sz="2400" dirty="0" smtClean="0">
                <a:solidFill>
                  <a:srgbClr val="7030A0"/>
                </a:solidFill>
              </a:rPr>
              <a:t>testing</a:t>
            </a:r>
            <a:endParaRPr lang="en-GB" sz="2400" dirty="0">
              <a:solidFill>
                <a:srgbClr val="7030A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B0F0"/>
                </a:solidFill>
              </a:rPr>
              <a:t>1430</a:t>
            </a:r>
            <a:r>
              <a:rPr lang="fr-FR" sz="2400" dirty="0" smtClean="0">
                <a:solidFill>
                  <a:srgbClr val="00B0F0"/>
                </a:solidFill>
              </a:rPr>
              <a:t>–</a:t>
            </a:r>
            <a:r>
              <a:rPr lang="en-GB" sz="2400" dirty="0" smtClean="0">
                <a:solidFill>
                  <a:srgbClr val="00B0F0"/>
                </a:solidFill>
              </a:rPr>
              <a:t>1600  </a:t>
            </a:r>
            <a:r>
              <a:rPr lang="en-GB" sz="2400" dirty="0" smtClean="0">
                <a:solidFill>
                  <a:srgbClr val="00B0F0"/>
                </a:solidFill>
              </a:rPr>
              <a:t>Modelling </a:t>
            </a:r>
            <a:r>
              <a:rPr lang="en-GB" sz="2400" dirty="0" smtClean="0">
                <a:solidFill>
                  <a:srgbClr val="00B0F0"/>
                </a:solidFill>
              </a:rPr>
              <a:t>particle breakage and erosion </a:t>
            </a:r>
            <a:r>
              <a:rPr lang="en-GB" sz="2400" dirty="0" smtClean="0">
                <a:solidFill>
                  <a:srgbClr val="00B0F0"/>
                </a:solidFill>
              </a:rPr>
              <a:t>of fine particles</a:t>
            </a:r>
            <a:endParaRPr lang="en-GB" sz="2400" dirty="0">
              <a:solidFill>
                <a:srgbClr val="00B0F0"/>
              </a:solidFill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fr-FR" sz="2400" dirty="0" smtClean="0"/>
              <a:t>1600</a:t>
            </a:r>
            <a:r>
              <a:rPr lang="en-GB" sz="2400" dirty="0" smtClean="0"/>
              <a:t>–1615  </a:t>
            </a:r>
            <a:r>
              <a:rPr lang="en-GB" sz="2400" dirty="0" smtClean="0"/>
              <a:t>Coffee </a:t>
            </a:r>
            <a:r>
              <a:rPr lang="en-GB" sz="2400" dirty="0"/>
              <a:t>break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C00000"/>
                </a:solidFill>
              </a:rPr>
              <a:t>1615</a:t>
            </a:r>
            <a:r>
              <a:rPr lang="en-AU" sz="2400" dirty="0" smtClean="0">
                <a:solidFill>
                  <a:srgbClr val="C00000"/>
                </a:solidFill>
              </a:rPr>
              <a:t>–1715  Constitutive </a:t>
            </a:r>
            <a:r>
              <a:rPr lang="en-AU" sz="2400" smtClean="0">
                <a:solidFill>
                  <a:srgbClr val="C00000"/>
                </a:solidFill>
              </a:rPr>
              <a:t>modelling: Concluding </a:t>
            </a:r>
            <a:r>
              <a:rPr lang="en-AU" sz="2400" dirty="0" smtClean="0">
                <a:solidFill>
                  <a:srgbClr val="C00000"/>
                </a:solidFill>
              </a:rPr>
              <a:t>remarks</a:t>
            </a:r>
            <a:endParaRPr lang="en-GB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sbcssmcover"/>
          <p:cNvPicPr>
            <a:picLocks noChangeAspect="1" noChangeArrowheads="1"/>
          </p:cNvPicPr>
          <p:nvPr/>
        </p:nvPicPr>
        <p:blipFill>
          <a:blip r:embed="rId3" cstate="print"/>
          <a:srcRect t="917" r="1540" b="694"/>
          <a:stretch>
            <a:fillRect/>
          </a:stretch>
        </p:blipFill>
        <p:spPr bwMode="auto">
          <a:xfrm>
            <a:off x="1" y="1"/>
            <a:ext cx="3388622" cy="5070764"/>
          </a:xfrm>
          <a:prstGeom prst="rect">
            <a:avLst/>
          </a:prstGeom>
          <a:noFill/>
        </p:spPr>
      </p:pic>
      <p:pic>
        <p:nvPicPr>
          <p:cNvPr id="17412" name="Picture 4" descr="GMcover"/>
          <p:cNvPicPr>
            <a:picLocks noChangeAspect="1" noChangeArrowheads="1"/>
          </p:cNvPicPr>
          <p:nvPr/>
        </p:nvPicPr>
        <p:blipFill>
          <a:blip r:embed="rId4" cstate="print"/>
          <a:srcRect l="1038" t="476"/>
          <a:stretch>
            <a:fillRect/>
          </a:stretch>
        </p:blipFill>
        <p:spPr bwMode="auto">
          <a:xfrm>
            <a:off x="2962985" y="0"/>
            <a:ext cx="3041536" cy="4530436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66256" y="4655127"/>
            <a:ext cx="875607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dirty="0" smtClean="0">
                <a:solidFill>
                  <a:srgbClr val="CC0000"/>
                </a:solidFill>
                <a:latin typeface="Times New Roman" pitchFamily="18" charset="0"/>
              </a:rPr>
              <a:t>CUP (1990)           </a:t>
            </a:r>
            <a:r>
              <a:rPr lang="en-GB" sz="2800" dirty="0" err="1" smtClean="0">
                <a:solidFill>
                  <a:srgbClr val="0033CC"/>
                </a:solidFill>
                <a:latin typeface="Times New Roman" pitchFamily="18" charset="0"/>
              </a:rPr>
              <a:t>Spon</a:t>
            </a:r>
            <a:r>
              <a:rPr lang="en-GB" sz="2800" dirty="0" smtClean="0">
                <a:solidFill>
                  <a:srgbClr val="0033CC"/>
                </a:solidFill>
                <a:latin typeface="Times New Roman" pitchFamily="18" charset="0"/>
              </a:rPr>
              <a:t> (2004)              </a:t>
            </a:r>
            <a:r>
              <a:rPr lang="en-GB" sz="2800" dirty="0" smtClean="0">
                <a:solidFill>
                  <a:srgbClr val="008000"/>
                </a:solidFill>
                <a:latin typeface="Times New Roman" pitchFamily="18" charset="0"/>
              </a:rPr>
              <a:t> CUP (2009)</a:t>
            </a:r>
            <a:endParaRPr lang="en-US" sz="2800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17414" name="Picture 6" descr="D:\OneDim\1D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9574" y="0"/>
            <a:ext cx="3154425" cy="4530436"/>
          </a:xfrm>
          <a:prstGeom prst="rect">
            <a:avLst/>
          </a:prstGeom>
          <a:noFill/>
        </p:spPr>
      </p:pic>
      <p:pic>
        <p:nvPicPr>
          <p:cNvPr id="7" name="Picture 4" descr="colo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11188" y="692150"/>
            <a:ext cx="7848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24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GB" sz="2400" dirty="0">
                <a:solidFill>
                  <a:srgbClr val="C00000"/>
                </a:solidFill>
                <a:latin typeface="Times New Roman" pitchFamily="18" charset="0"/>
              </a:rPr>
              <a:t>SBCSSM: </a:t>
            </a:r>
            <a:r>
              <a:rPr lang="en-GB" sz="2400" i="1" dirty="0">
                <a:solidFill>
                  <a:srgbClr val="C00000"/>
                </a:solidFill>
                <a:latin typeface="Times New Roman" pitchFamily="18" charset="0"/>
              </a:rPr>
              <a:t>Soil behaviour and critical state soil mechanics.  </a:t>
            </a:r>
            <a:r>
              <a:rPr lang="en-GB" sz="2400" dirty="0">
                <a:solidFill>
                  <a:srgbClr val="C00000"/>
                </a:solidFill>
                <a:latin typeface="Times New Roman" pitchFamily="18" charset="0"/>
              </a:rPr>
              <a:t>Cambridge University Press 1990</a:t>
            </a:r>
            <a:endParaRPr lang="en-US" sz="2400" dirty="0">
              <a:solidFill>
                <a:srgbClr val="C00000"/>
              </a:solidFill>
              <a:latin typeface="Times New Roman" pitchFamily="18" charset="0"/>
            </a:endParaRPr>
          </a:p>
          <a:p>
            <a:endParaRPr lang="en-GB" sz="2400" dirty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GB" sz="2400" dirty="0">
                <a:solidFill>
                  <a:srgbClr val="0070C0"/>
                </a:solidFill>
                <a:latin typeface="Times New Roman" pitchFamily="18" charset="0"/>
              </a:rPr>
              <a:t>GM: </a:t>
            </a:r>
            <a:r>
              <a:rPr lang="en-GB" sz="2400" i="1" dirty="0">
                <a:solidFill>
                  <a:srgbClr val="0070C0"/>
                </a:solidFill>
                <a:latin typeface="Times New Roman" pitchFamily="18" charset="0"/>
              </a:rPr>
              <a:t>Geotechnical modelling.  </a:t>
            </a:r>
            <a:r>
              <a:rPr lang="en-GB" sz="2400" dirty="0" err="1">
                <a:solidFill>
                  <a:srgbClr val="0070C0"/>
                </a:solidFill>
                <a:latin typeface="Times New Roman" pitchFamily="18" charset="0"/>
              </a:rPr>
              <a:t>Spon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</a:rPr>
              <a:t> Press 2004</a:t>
            </a:r>
          </a:p>
          <a:p>
            <a:endParaRPr lang="en-US" sz="2400" dirty="0" smtClean="0">
              <a:solidFill>
                <a:srgbClr val="000066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682F"/>
                </a:solidFill>
                <a:latin typeface="Times New Roman" pitchFamily="18" charset="0"/>
              </a:rPr>
              <a:t>1D: </a:t>
            </a:r>
            <a:r>
              <a:rPr lang="en-US" sz="2400" i="1" dirty="0" smtClean="0">
                <a:solidFill>
                  <a:srgbClr val="00682F"/>
                </a:solidFill>
                <a:latin typeface="Times New Roman" pitchFamily="18" charset="0"/>
              </a:rPr>
              <a:t>Soil mechanics: a one-dimensional introduction.</a:t>
            </a:r>
            <a:endParaRPr lang="en-US" sz="2400" dirty="0" smtClean="0">
              <a:solidFill>
                <a:srgbClr val="00682F"/>
              </a:solidFill>
              <a:latin typeface="Times New Roman" pitchFamily="18" charset="0"/>
            </a:endParaRPr>
          </a:p>
          <a:p>
            <a:r>
              <a:rPr lang="en-US" sz="2400" dirty="0" smtClean="0">
                <a:solidFill>
                  <a:srgbClr val="00682F"/>
                </a:solidFill>
                <a:latin typeface="Times New Roman" pitchFamily="18" charset="0"/>
              </a:rPr>
              <a:t>Cambridge University Press 2009</a:t>
            </a:r>
            <a:endParaRPr lang="en-US" sz="2400" dirty="0">
              <a:solidFill>
                <a:srgbClr val="00682F"/>
              </a:solidFill>
              <a:latin typeface="Times New Roman" pitchFamily="18" charset="0"/>
            </a:endParaRPr>
          </a:p>
        </p:txBody>
      </p:sp>
      <p:pic>
        <p:nvPicPr>
          <p:cNvPr id="4" name="Picture 4" descr="colo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3062" y="5791200"/>
            <a:ext cx="11509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167</Words>
  <Application>Microsoft Office PowerPoint</Application>
  <PresentationFormat>On-screen Show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Saturated soil modelling David Muir Wood University of Dundee, Scotland</vt:lpstr>
      <vt:lpstr>Monday 15 February </vt:lpstr>
      <vt:lpstr>Tuesday 16 February </vt:lpstr>
      <vt:lpstr>Slide 4</vt:lpstr>
      <vt:lpstr>Slide 5</vt:lpstr>
    </vt:vector>
  </TitlesOfParts>
  <Company>University of Bristol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Saturated soil modelling David Muir Wood University of Dundee, Scotland</dc:title>
  <dc:creator> </dc:creator>
  <cp:lastModifiedBy> </cp:lastModifiedBy>
  <cp:revision>35</cp:revision>
  <dcterms:created xsi:type="dcterms:W3CDTF">2010-01-16T09:41:05Z</dcterms:created>
  <dcterms:modified xsi:type="dcterms:W3CDTF">2010-01-20T15:15:06Z</dcterms:modified>
</cp:coreProperties>
</file>